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4" r:id="rId3"/>
    <p:sldId id="275" r:id="rId4"/>
    <p:sldId id="276" r:id="rId5"/>
    <p:sldId id="277" r:id="rId6"/>
    <p:sldId id="278" r:id="rId7"/>
    <p:sldId id="279" r:id="rId8"/>
    <p:sldId id="280" r:id="rId9"/>
    <p:sldId id="281" r:id="rId10"/>
    <p:sldId id="282" r:id="rId11"/>
    <p:sldId id="287" r:id="rId12"/>
    <p:sldId id="260" r:id="rId13"/>
    <p:sldId id="261" r:id="rId14"/>
    <p:sldId id="262" r:id="rId15"/>
    <p:sldId id="269" r:id="rId16"/>
    <p:sldId id="270" r:id="rId17"/>
    <p:sldId id="271" r:id="rId18"/>
    <p:sldId id="289"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a:srgbClr val="9900FF"/>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094A6ED-B167-4F53-8C8D-7501BAF48E0A}" type="datetimeFigureOut">
              <a:rPr lang="es-ES"/>
              <a:pPr>
                <a:defRPr/>
              </a:pPr>
              <a:t>23/04/2012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1EF6CD2-59EF-4D38-8AA4-86791E8127B3}"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5003CFF-E22B-4024-ABEC-1E9221CD5F36}" type="datetimeFigureOut">
              <a:rPr lang="es-ES"/>
              <a:pPr>
                <a:defRPr/>
              </a:pPr>
              <a:t>23/04/2012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A875A6F-B39D-438B-81F4-5BF6F33A409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A2CFBA7-1044-4D15-8F83-E86B9AB1556A}" type="datetimeFigureOut">
              <a:rPr lang="es-ES"/>
              <a:pPr>
                <a:defRPr/>
              </a:pPr>
              <a:t>23/04/2012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48C0359-64FC-470A-B355-DF72015E7A34}"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0312AFA-172E-4CA3-9BE0-C5024D5956A1}" type="datetimeFigureOut">
              <a:rPr lang="es-ES"/>
              <a:pPr>
                <a:defRPr/>
              </a:pPr>
              <a:t>23/04/2012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5DFB32D-6994-41FE-B9E5-4AD490F1FAD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F68AAB-E18A-44AD-88E4-16CBC6C7A1EA}" type="datetimeFigureOut">
              <a:rPr lang="es-ES"/>
              <a:pPr>
                <a:defRPr/>
              </a:pPr>
              <a:t>23/04/2012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882AF55-FC0C-488F-BEE7-78264A2D5C2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0D3D613A-B82D-4390-AC5E-C3964E5412D6}" type="datetimeFigureOut">
              <a:rPr lang="es-ES"/>
              <a:pPr>
                <a:defRPr/>
              </a:pPr>
              <a:t>23/04/2012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039DF81-0B31-44F9-8E69-2BC17C147D1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35EEBAF8-3AFF-4061-ADAC-B2AE866BDBFD}" type="datetimeFigureOut">
              <a:rPr lang="es-ES"/>
              <a:pPr>
                <a:defRPr/>
              </a:pPr>
              <a:t>23/04/2012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D327983B-A94D-497C-9D63-820DA8AF7EA6}"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99277CF2-7079-48A0-8D59-D3A508668DEA}" type="datetimeFigureOut">
              <a:rPr lang="es-ES"/>
              <a:pPr>
                <a:defRPr/>
              </a:pPr>
              <a:t>23/04/2012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7AA706DF-5031-4815-8250-13FFD21A812D}"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B322FBC-8DA3-414D-BEA1-D454F2304980}" type="datetimeFigureOut">
              <a:rPr lang="es-ES"/>
              <a:pPr>
                <a:defRPr/>
              </a:pPr>
              <a:t>23/04/2012</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2AE59878-A7A4-4365-B633-0311E186BB8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9D227E6-57B3-402D-9568-44BEA1B49371}" type="datetimeFigureOut">
              <a:rPr lang="es-ES"/>
              <a:pPr>
                <a:defRPr/>
              </a:pPr>
              <a:t>23/04/2012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78122BF-61EC-4C2F-A978-5A48589E5B94}"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BC1CD16-5F0A-4E5F-A158-FA4FAC0C9EBB}" type="datetimeFigureOut">
              <a:rPr lang="es-ES"/>
              <a:pPr>
                <a:defRPr/>
              </a:pPr>
              <a:t>23/04/2012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04ADA09-6173-4C8C-8706-D0BD0C1CFD1A}"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B984F5C-0B99-46CA-9F02-680CA5645CC8}" type="datetimeFigureOut">
              <a:rPr lang="es-ES"/>
              <a:pPr>
                <a:defRPr/>
              </a:pPr>
              <a:t>23/04/2012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940702E-E6B7-44B1-A293-001E088B5BA8}"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1.gif"/><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2" name="WordArt 8"/>
          <p:cNvSpPr>
            <a:spLocks noChangeArrowheads="1" noChangeShapeType="1" noTextEdit="1"/>
          </p:cNvSpPr>
          <p:nvPr/>
        </p:nvSpPr>
        <p:spPr bwMode="auto">
          <a:xfrm>
            <a:off x="928662" y="2428868"/>
            <a:ext cx="7172325" cy="1438275"/>
          </a:xfrm>
          <a:prstGeom prst="rect">
            <a:avLst/>
          </a:prstGeom>
        </p:spPr>
        <p:txBody>
          <a:bodyPr wrap="none" fromWordArt="1">
            <a:prstTxWarp prst="textPlain">
              <a:avLst>
                <a:gd name="adj" fmla="val 50000"/>
              </a:avLst>
            </a:prstTxWarp>
          </a:bodyPr>
          <a:lstStyle/>
          <a:p>
            <a:pPr algn="ctr"/>
            <a:r>
              <a:rPr lang="es-ES" sz="8000" kern="10" dirty="0" smtClean="0">
                <a:ln w="12700">
                  <a:solidFill>
                    <a:srgbClr val="FFFF00"/>
                  </a:solidFill>
                  <a:round/>
                  <a:headEnd/>
                  <a:tailEnd/>
                </a:ln>
                <a:solidFill>
                  <a:srgbClr val="0000FF"/>
                </a:solidFill>
                <a:effectLst>
                  <a:outerShdw dist="35921" dir="2700000" sy="50000" kx="2115830" algn="bl" rotWithShape="0">
                    <a:srgbClr val="C0C0C0">
                      <a:alpha val="79999"/>
                    </a:srgbClr>
                  </a:outerShdw>
                </a:effectLst>
                <a:latin typeface="Arial Black"/>
              </a:rPr>
              <a:t>PROMEDIOS</a:t>
            </a:r>
            <a:endParaRPr lang="es-ES" sz="8000" kern="10" dirty="0">
              <a:ln w="12700">
                <a:solidFill>
                  <a:srgbClr val="FFFF00"/>
                </a:solidFill>
                <a:round/>
                <a:headEnd/>
                <a:tailEnd/>
              </a:ln>
              <a:solidFill>
                <a:srgbClr val="0000FF"/>
              </a:solidFill>
              <a:effectLst>
                <a:outerShdw dist="35921" dir="2700000" sy="50000" kx="2115830" algn="bl" rotWithShape="0">
                  <a:srgbClr val="C0C0C0">
                    <a:alpha val="79999"/>
                  </a:srgbClr>
                </a:outerShdw>
              </a:effectLst>
              <a:latin typeface="Arial Black"/>
            </a:endParaRPr>
          </a:p>
        </p:txBody>
      </p:sp>
      <p:sp>
        <p:nvSpPr>
          <p:cNvPr id="8" name="Text Box 5"/>
          <p:cNvSpPr txBox="1">
            <a:spLocks noChangeArrowheads="1"/>
          </p:cNvSpPr>
          <p:nvPr/>
        </p:nvSpPr>
        <p:spPr bwMode="auto">
          <a:xfrm>
            <a:off x="500034" y="5072074"/>
            <a:ext cx="8032750" cy="646112"/>
          </a:xfrm>
          <a:prstGeom prst="rect">
            <a:avLst/>
          </a:prstGeom>
          <a:noFill/>
          <a:ln w="9525">
            <a:noFill/>
            <a:miter lim="800000"/>
            <a:headEnd/>
            <a:tailEnd/>
          </a:ln>
        </p:spPr>
        <p:txBody>
          <a:bodyPr>
            <a:spAutoFit/>
          </a:bodyPr>
          <a:lstStyle/>
          <a:p>
            <a:pPr>
              <a:spcBef>
                <a:spcPct val="50000"/>
              </a:spcBef>
            </a:pPr>
            <a:r>
              <a:rPr lang="es-ES" sz="3600" b="1" dirty="0">
                <a:solidFill>
                  <a:srgbClr val="E71505"/>
                </a:solidFill>
              </a:rPr>
              <a:t>Docente: Jesús Huaynalaya García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31752"/>
                                        </p:tgtEl>
                                        <p:attrNameLst>
                                          <p:attrName>style.visibility</p:attrName>
                                        </p:attrNameLst>
                                      </p:cBhvr>
                                      <p:to>
                                        <p:strVal val="visible"/>
                                      </p:to>
                                    </p:set>
                                    <p:animEffect transition="in" filter="fade">
                                      <p:cBhvr>
                                        <p:cTn id="7" dur="1000"/>
                                        <p:tgtEl>
                                          <p:spTgt spid="31752"/>
                                        </p:tgtEl>
                                      </p:cBhvr>
                                    </p:animEffect>
                                    <p:anim calcmode="lin" valueType="num">
                                      <p:cBhvr>
                                        <p:cTn id="8" dur="1000" fill="hold"/>
                                        <p:tgtEl>
                                          <p:spTgt spid="31752"/>
                                        </p:tgtEl>
                                        <p:attrNameLst>
                                          <p:attrName>style.rotation</p:attrName>
                                        </p:attrNameLst>
                                      </p:cBhvr>
                                      <p:tavLst>
                                        <p:tav tm="0">
                                          <p:val>
                                            <p:fltVal val="720"/>
                                          </p:val>
                                        </p:tav>
                                        <p:tav tm="100000">
                                          <p:val>
                                            <p:fltVal val="0"/>
                                          </p:val>
                                        </p:tav>
                                      </p:tavLst>
                                    </p:anim>
                                    <p:anim calcmode="lin" valueType="num">
                                      <p:cBhvr>
                                        <p:cTn id="9" dur="1000" fill="hold"/>
                                        <p:tgtEl>
                                          <p:spTgt spid="31752"/>
                                        </p:tgtEl>
                                        <p:attrNameLst>
                                          <p:attrName>ppt_h</p:attrName>
                                        </p:attrNameLst>
                                      </p:cBhvr>
                                      <p:tavLst>
                                        <p:tav tm="0">
                                          <p:val>
                                            <p:fltVal val="0"/>
                                          </p:val>
                                        </p:tav>
                                        <p:tav tm="100000">
                                          <p:val>
                                            <p:strVal val="#ppt_h"/>
                                          </p:val>
                                        </p:tav>
                                      </p:tavLst>
                                    </p:anim>
                                    <p:anim calcmode="lin" valueType="num">
                                      <p:cBhvr>
                                        <p:cTn id="10" dur="1000" fill="hold"/>
                                        <p:tgtEl>
                                          <p:spTgt spid="31752"/>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5"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style.rotation</p:attrName>
                                        </p:attrNameLst>
                                      </p:cBhvr>
                                      <p:tavLst>
                                        <p:tav tm="0">
                                          <p:val>
                                            <p:fltVal val="720"/>
                                          </p:val>
                                        </p:tav>
                                        <p:tav tm="100000">
                                          <p:val>
                                            <p:fltVal val="0"/>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2362200" y="1450975"/>
          <a:ext cx="6781800" cy="2057400"/>
        </p:xfrm>
        <a:graphic>
          <a:graphicData uri="http://schemas.openxmlformats.org/presentationml/2006/ole">
            <p:oleObj spid="_x0000_s2050" name="Imagen de mapa de bits" r:id="rId3" imgW="4019048" imgH="1219370" progId="PBrush">
              <p:embed/>
            </p:oleObj>
          </a:graphicData>
        </a:graphic>
      </p:graphicFrame>
      <p:sp>
        <p:nvSpPr>
          <p:cNvPr id="12291" name="Text Box 3"/>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concepto </a:t>
            </a:r>
            <a:r>
              <a:rPr lang="es-ES_tradnl" sz="2400" b="1" dirty="0">
                <a:solidFill>
                  <a:srgbClr val="FF0000"/>
                </a:solidFill>
              </a:rPr>
              <a:t>de media aritmética o promedio</a:t>
            </a:r>
            <a:endParaRPr lang="es-ES" sz="2400" b="1" dirty="0">
              <a:solidFill>
                <a:srgbClr val="FF0000"/>
              </a:solidFill>
            </a:endParaRPr>
          </a:p>
        </p:txBody>
      </p:sp>
      <p:sp>
        <p:nvSpPr>
          <p:cNvPr id="12292" name="Text Box 4"/>
          <p:cNvSpPr txBox="1">
            <a:spLocks noChangeArrowheads="1"/>
          </p:cNvSpPr>
          <p:nvPr/>
        </p:nvSpPr>
        <p:spPr bwMode="auto">
          <a:xfrm>
            <a:off x="4419600" y="685800"/>
            <a:ext cx="2514600" cy="457200"/>
          </a:xfrm>
          <a:prstGeom prst="rect">
            <a:avLst/>
          </a:prstGeom>
          <a:noFill/>
          <a:ln w="9525">
            <a:noFill/>
            <a:miter lim="800000"/>
            <a:headEnd/>
            <a:tailEnd/>
          </a:ln>
        </p:spPr>
        <p:txBody>
          <a:bodyPr>
            <a:spAutoFit/>
          </a:bodyPr>
          <a:lstStyle/>
          <a:p>
            <a:pPr>
              <a:spcBef>
                <a:spcPct val="50000"/>
              </a:spcBef>
            </a:pPr>
            <a:r>
              <a:rPr lang="es-ES_tradnl">
                <a:solidFill>
                  <a:srgbClr val="336600"/>
                </a:solidFill>
              </a:rPr>
              <a:t>El cobre de Chile</a:t>
            </a:r>
            <a:endParaRPr lang="es-ES">
              <a:solidFill>
                <a:srgbClr val="336600"/>
              </a:solidFill>
            </a:endParaRPr>
          </a:p>
        </p:txBody>
      </p:sp>
      <p:pic>
        <p:nvPicPr>
          <p:cNvPr id="2053" name="Picture 5" descr="http://www.lanacion.cl/p4_lanacion/site/artic/20041006/imag/FOTO17120041006213351.jpg"/>
          <p:cNvPicPr>
            <a:picLocks noChangeAspect="1" noChangeArrowheads="1"/>
          </p:cNvPicPr>
          <p:nvPr/>
        </p:nvPicPr>
        <p:blipFill>
          <a:blip r:embed="rId4"/>
          <a:srcRect/>
          <a:stretch>
            <a:fillRect/>
          </a:stretch>
        </p:blipFill>
        <p:spPr bwMode="auto">
          <a:xfrm>
            <a:off x="228600" y="914400"/>
            <a:ext cx="2362200" cy="2362200"/>
          </a:xfrm>
          <a:prstGeom prst="rect">
            <a:avLst/>
          </a:prstGeom>
          <a:noFill/>
          <a:ln w="9525">
            <a:noFill/>
            <a:miter lim="800000"/>
            <a:headEnd/>
            <a:tailEnd/>
          </a:ln>
        </p:spPr>
      </p:pic>
      <p:sp>
        <p:nvSpPr>
          <p:cNvPr id="12294" name="Text Box 6"/>
          <p:cNvSpPr txBox="1">
            <a:spLocks noChangeArrowheads="1"/>
          </p:cNvSpPr>
          <p:nvPr/>
        </p:nvSpPr>
        <p:spPr bwMode="auto">
          <a:xfrm>
            <a:off x="381000" y="3505200"/>
            <a:ext cx="8153400" cy="822325"/>
          </a:xfrm>
          <a:prstGeom prst="rect">
            <a:avLst/>
          </a:prstGeom>
          <a:noFill/>
          <a:ln w="9525">
            <a:noFill/>
            <a:miter lim="800000"/>
            <a:headEnd/>
            <a:tailEnd/>
          </a:ln>
        </p:spPr>
        <p:txBody>
          <a:bodyPr>
            <a:spAutoFit/>
          </a:bodyPr>
          <a:lstStyle/>
          <a:p>
            <a:pPr>
              <a:spcBef>
                <a:spcPct val="50000"/>
              </a:spcBef>
            </a:pPr>
            <a:r>
              <a:rPr lang="es-ES_tradnl">
                <a:solidFill>
                  <a:srgbClr val="336600"/>
                </a:solidFill>
              </a:rPr>
              <a:t>¿Cuál fue el promedio del precio del cobre en los 5 días que se indican en el cuadro anterior? (Febrero del 2005)</a:t>
            </a:r>
            <a:endParaRPr lang="es-ES">
              <a:solidFill>
                <a:srgbClr val="336600"/>
              </a:solidFill>
            </a:endParaRPr>
          </a:p>
        </p:txBody>
      </p:sp>
      <p:sp>
        <p:nvSpPr>
          <p:cNvPr id="12295" name="Text Box 7"/>
          <p:cNvSpPr txBox="1">
            <a:spLocks noChangeArrowheads="1"/>
          </p:cNvSpPr>
          <p:nvPr/>
        </p:nvSpPr>
        <p:spPr bwMode="auto">
          <a:xfrm>
            <a:off x="304800" y="4419600"/>
            <a:ext cx="6781800" cy="3968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150,638 + 152,725 + 150,729 + 151,636 + 152,044 = 757,772 </a:t>
            </a:r>
            <a:endParaRPr lang="es-ES" sz="2000" b="1">
              <a:solidFill>
                <a:srgbClr val="336600"/>
              </a:solidFill>
            </a:endParaRPr>
          </a:p>
        </p:txBody>
      </p:sp>
      <p:sp>
        <p:nvSpPr>
          <p:cNvPr id="12296" name="Text Box 8"/>
          <p:cNvSpPr txBox="1">
            <a:spLocks noChangeArrowheads="1"/>
          </p:cNvSpPr>
          <p:nvPr/>
        </p:nvSpPr>
        <p:spPr bwMode="auto">
          <a:xfrm>
            <a:off x="304800" y="4953000"/>
            <a:ext cx="5486400" cy="3968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Luego este total lo dividimos por 5, y obtenemos</a:t>
            </a:r>
            <a:endParaRPr lang="es-ES" sz="2000" b="1">
              <a:solidFill>
                <a:srgbClr val="336600"/>
              </a:solidFill>
            </a:endParaRPr>
          </a:p>
        </p:txBody>
      </p:sp>
      <p:grpSp>
        <p:nvGrpSpPr>
          <p:cNvPr id="2" name="Group 14"/>
          <p:cNvGrpSpPr>
            <a:grpSpLocks/>
          </p:cNvGrpSpPr>
          <p:nvPr/>
        </p:nvGrpSpPr>
        <p:grpSpPr bwMode="auto">
          <a:xfrm>
            <a:off x="685800" y="5486400"/>
            <a:ext cx="2438400" cy="762000"/>
            <a:chOff x="3840" y="3600"/>
            <a:chExt cx="1536" cy="480"/>
          </a:xfrm>
        </p:grpSpPr>
        <p:grpSp>
          <p:nvGrpSpPr>
            <p:cNvPr id="2063" name="Group 12"/>
            <p:cNvGrpSpPr>
              <a:grpSpLocks/>
            </p:cNvGrpSpPr>
            <p:nvPr/>
          </p:nvGrpSpPr>
          <p:grpSpPr bwMode="auto">
            <a:xfrm>
              <a:off x="3840" y="3600"/>
              <a:ext cx="720" cy="480"/>
              <a:chOff x="3840" y="3600"/>
              <a:chExt cx="720" cy="480"/>
            </a:xfrm>
          </p:grpSpPr>
          <p:sp>
            <p:nvSpPr>
              <p:cNvPr id="2065" name="Text Box 9"/>
              <p:cNvSpPr txBox="1">
                <a:spLocks noChangeArrowheads="1"/>
              </p:cNvSpPr>
              <p:nvPr/>
            </p:nvSpPr>
            <p:spPr bwMode="auto">
              <a:xfrm>
                <a:off x="3840" y="3600"/>
                <a:ext cx="720" cy="250"/>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757,772</a:t>
                </a:r>
                <a:endParaRPr lang="es-ES" sz="2000" b="1">
                  <a:solidFill>
                    <a:srgbClr val="336600"/>
                  </a:solidFill>
                </a:endParaRPr>
              </a:p>
            </p:txBody>
          </p:sp>
          <p:sp>
            <p:nvSpPr>
              <p:cNvPr id="2066" name="Line 10"/>
              <p:cNvSpPr>
                <a:spLocks noChangeShapeType="1"/>
              </p:cNvSpPr>
              <p:nvPr/>
            </p:nvSpPr>
            <p:spPr bwMode="auto">
              <a:xfrm>
                <a:off x="3888" y="3840"/>
                <a:ext cx="576" cy="0"/>
              </a:xfrm>
              <a:prstGeom prst="line">
                <a:avLst/>
              </a:prstGeom>
              <a:noFill/>
              <a:ln w="9525">
                <a:solidFill>
                  <a:schemeClr val="tx1"/>
                </a:solidFill>
                <a:round/>
                <a:headEnd/>
                <a:tailEnd/>
              </a:ln>
            </p:spPr>
            <p:txBody>
              <a:bodyPr/>
              <a:lstStyle/>
              <a:p>
                <a:endParaRPr lang="es-ES"/>
              </a:p>
            </p:txBody>
          </p:sp>
          <p:sp>
            <p:nvSpPr>
              <p:cNvPr id="2067" name="Text Box 11"/>
              <p:cNvSpPr txBox="1">
                <a:spLocks noChangeArrowheads="1"/>
              </p:cNvSpPr>
              <p:nvPr/>
            </p:nvSpPr>
            <p:spPr bwMode="auto">
              <a:xfrm>
                <a:off x="4032" y="3830"/>
                <a:ext cx="288" cy="250"/>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5</a:t>
                </a:r>
                <a:endParaRPr lang="es-ES" sz="2000" b="1">
                  <a:solidFill>
                    <a:srgbClr val="336600"/>
                  </a:solidFill>
                </a:endParaRPr>
              </a:p>
            </p:txBody>
          </p:sp>
        </p:grpSp>
        <p:sp>
          <p:nvSpPr>
            <p:cNvPr id="2064" name="Text Box 13"/>
            <p:cNvSpPr txBox="1">
              <a:spLocks noChangeArrowheads="1"/>
            </p:cNvSpPr>
            <p:nvPr/>
          </p:nvSpPr>
          <p:spPr bwMode="auto">
            <a:xfrm>
              <a:off x="4464" y="3696"/>
              <a:ext cx="912" cy="250"/>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 151,5544</a:t>
              </a:r>
              <a:endParaRPr lang="es-ES" sz="2000" b="1">
                <a:solidFill>
                  <a:srgbClr val="336600"/>
                </a:solidFill>
              </a:endParaRPr>
            </a:p>
          </p:txBody>
        </p:sp>
      </p:grpSp>
      <p:sp>
        <p:nvSpPr>
          <p:cNvPr id="12303" name="Text Box 15"/>
          <p:cNvSpPr txBox="1">
            <a:spLocks noChangeArrowheads="1"/>
          </p:cNvSpPr>
          <p:nvPr/>
        </p:nvSpPr>
        <p:spPr bwMode="auto">
          <a:xfrm>
            <a:off x="3048000" y="5622925"/>
            <a:ext cx="4114800" cy="3968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centavos de dólar por libra de cobre</a:t>
            </a:r>
            <a:endParaRPr lang="es-ES" sz="2000" b="1">
              <a:solidFill>
                <a:srgbClr val="336600"/>
              </a:solidFill>
            </a:endParaRPr>
          </a:p>
        </p:txBody>
      </p:sp>
      <p:pic>
        <p:nvPicPr>
          <p:cNvPr id="12308" name="Picture 20" descr="art_0070.gif (50858 bytes)"/>
          <p:cNvPicPr>
            <a:picLocks noChangeAspect="1" noChangeArrowheads="1" noCrop="1"/>
          </p:cNvPicPr>
          <p:nvPr/>
        </p:nvPicPr>
        <p:blipFill>
          <a:blip r:embed="rId5"/>
          <a:srcRect/>
          <a:stretch>
            <a:fillRect/>
          </a:stretch>
        </p:blipFill>
        <p:spPr bwMode="auto">
          <a:xfrm>
            <a:off x="7162800" y="4114800"/>
            <a:ext cx="1600200" cy="1600200"/>
          </a:xfrm>
          <a:prstGeom prst="rect">
            <a:avLst/>
          </a:prstGeom>
          <a:noFill/>
          <a:ln w="9525">
            <a:noFill/>
            <a:miter lim="800000"/>
            <a:headEnd/>
            <a:tailEnd/>
          </a:ln>
        </p:spPr>
      </p:pic>
      <p:grpSp>
        <p:nvGrpSpPr>
          <p:cNvPr id="4" name="Group 25"/>
          <p:cNvGrpSpPr>
            <a:grpSpLocks/>
          </p:cNvGrpSpPr>
          <p:nvPr/>
        </p:nvGrpSpPr>
        <p:grpSpPr bwMode="auto">
          <a:xfrm>
            <a:off x="2209800" y="6096000"/>
            <a:ext cx="3962400" cy="457200"/>
            <a:chOff x="1392" y="3840"/>
            <a:chExt cx="2496" cy="288"/>
          </a:xfrm>
        </p:grpSpPr>
        <p:sp>
          <p:nvSpPr>
            <p:cNvPr id="2061" name="AutoShape 23">
              <a:hlinkClick r:id="" action="ppaction://hlinkshowjump?jump=previousslide" highlightClick="1"/>
            </p:cNvPr>
            <p:cNvSpPr>
              <a:spLocks noChangeArrowheads="1"/>
            </p:cNvSpPr>
            <p:nvPr/>
          </p:nvSpPr>
          <p:spPr bwMode="auto">
            <a:xfrm>
              <a:off x="1392" y="3936"/>
              <a:ext cx="384" cy="192"/>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2062" name="AutoShape 24">
              <a:hlinkClick r:id="" action="ppaction://hlinkshowjump?jump=firstslide" highlightClick="1"/>
            </p:cNvPr>
            <p:cNvSpPr>
              <a:spLocks noChangeArrowheads="1"/>
            </p:cNvSpPr>
            <p:nvPr/>
          </p:nvSpPr>
          <p:spPr bwMode="auto">
            <a:xfrm>
              <a:off x="3552" y="3840"/>
              <a:ext cx="336" cy="288"/>
            </a:xfrm>
            <a:prstGeom prst="actionButtonHome">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fltVal val="0"/>
                                          </p:val>
                                        </p:tav>
                                        <p:tav tm="100000">
                                          <p:val>
                                            <p:strVal val="#ppt_w"/>
                                          </p:val>
                                        </p:tav>
                                      </p:tavLst>
                                    </p:anim>
                                    <p:anim calcmode="lin" valueType="num">
                                      <p:cBhvr>
                                        <p:cTn id="8" dur="500" fill="hold"/>
                                        <p:tgtEl>
                                          <p:spTgt spid="1229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1000"/>
                                  </p:stCondLst>
                                  <p:childTnLst>
                                    <p:set>
                                      <p:cBhvr>
                                        <p:cTn id="11" dur="1" fill="hold">
                                          <p:stCondLst>
                                            <p:cond delay="0"/>
                                          </p:stCondLst>
                                        </p:cTn>
                                        <p:tgtEl>
                                          <p:spTgt spid="12292"/>
                                        </p:tgtEl>
                                        <p:attrNameLst>
                                          <p:attrName>style.visibility</p:attrName>
                                        </p:attrNameLst>
                                      </p:cBhvr>
                                      <p:to>
                                        <p:strVal val="visible"/>
                                      </p:to>
                                    </p:set>
                                    <p:anim calcmode="lin" valueType="num">
                                      <p:cBhvr>
                                        <p:cTn id="12" dur="500" fill="hold"/>
                                        <p:tgtEl>
                                          <p:spTgt spid="12292"/>
                                        </p:tgtEl>
                                        <p:attrNameLst>
                                          <p:attrName>ppt_w</p:attrName>
                                        </p:attrNameLst>
                                      </p:cBhvr>
                                      <p:tavLst>
                                        <p:tav tm="0">
                                          <p:val>
                                            <p:fltVal val="0"/>
                                          </p:val>
                                        </p:tav>
                                        <p:tav tm="100000">
                                          <p:val>
                                            <p:strVal val="#ppt_w"/>
                                          </p:val>
                                        </p:tav>
                                      </p:tavLst>
                                    </p:anim>
                                    <p:anim calcmode="lin" valueType="num">
                                      <p:cBhvr>
                                        <p:cTn id="13" dur="500" fill="hold"/>
                                        <p:tgtEl>
                                          <p:spTgt spid="12292"/>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nodeType="afterEffect">
                                  <p:stCondLst>
                                    <p:cond delay="2000"/>
                                  </p:stCondLst>
                                  <p:childTnLst>
                                    <p:set>
                                      <p:cBhvr>
                                        <p:cTn id="16" dur="1" fill="hold">
                                          <p:stCondLst>
                                            <p:cond delay="0"/>
                                          </p:stCondLst>
                                        </p:cTn>
                                        <p:tgtEl>
                                          <p:spTgt spid="12290"/>
                                        </p:tgtEl>
                                        <p:attrNameLst>
                                          <p:attrName>style.visibility</p:attrName>
                                        </p:attrNameLst>
                                      </p:cBhvr>
                                      <p:to>
                                        <p:strVal val="visible"/>
                                      </p:to>
                                    </p:set>
                                    <p:anim calcmode="lin" valueType="num">
                                      <p:cBhvr>
                                        <p:cTn id="17" dur="500" fill="hold"/>
                                        <p:tgtEl>
                                          <p:spTgt spid="12290"/>
                                        </p:tgtEl>
                                        <p:attrNameLst>
                                          <p:attrName>ppt_w</p:attrName>
                                        </p:attrNameLst>
                                      </p:cBhvr>
                                      <p:tavLst>
                                        <p:tav tm="0">
                                          <p:val>
                                            <p:fltVal val="0"/>
                                          </p:val>
                                        </p:tav>
                                        <p:tav tm="100000">
                                          <p:val>
                                            <p:strVal val="#ppt_w"/>
                                          </p:val>
                                        </p:tav>
                                      </p:tavLst>
                                    </p:anim>
                                    <p:anim calcmode="lin" valueType="num">
                                      <p:cBhvr>
                                        <p:cTn id="18" dur="500" fill="hold"/>
                                        <p:tgtEl>
                                          <p:spTgt spid="12290"/>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1" presetClass="entr" presetSubtype="0" fill="hold" grpId="0" nodeType="afterEffect">
                                  <p:stCondLst>
                                    <p:cond delay="2000"/>
                                  </p:stCondLst>
                                  <p:iterate type="wd">
                                    <p:tmAbs val="300"/>
                                  </p:iterate>
                                  <p:childTnLst>
                                    <p:set>
                                      <p:cBhvr>
                                        <p:cTn id="21" dur="1" fill="hold">
                                          <p:stCondLst>
                                            <p:cond delay="299"/>
                                          </p:stCondLst>
                                        </p:cTn>
                                        <p:tgtEl>
                                          <p:spTgt spid="12294"/>
                                        </p:tgtEl>
                                        <p:attrNameLst>
                                          <p:attrName>style.visibility</p:attrName>
                                        </p:attrNameLst>
                                      </p:cBhvr>
                                      <p:to>
                                        <p:strVal val="visible"/>
                                      </p:to>
                                    </p:set>
                                  </p:childTnLst>
                                </p:cTn>
                              </p:par>
                            </p:childTnLst>
                          </p:cTn>
                        </p:par>
                        <p:par>
                          <p:cTn id="22" fill="hold">
                            <p:stCondLst>
                              <p:cond delay="14300"/>
                            </p:stCondLst>
                            <p:childTnLst>
                              <p:par>
                                <p:cTn id="23" presetID="23" presetClass="entr" presetSubtype="16" fill="hold" nodeType="afterEffect">
                                  <p:stCondLst>
                                    <p:cond delay="2000"/>
                                  </p:stCondLst>
                                  <p:childTnLst>
                                    <p:set>
                                      <p:cBhvr>
                                        <p:cTn id="24" dur="1" fill="hold">
                                          <p:stCondLst>
                                            <p:cond delay="0"/>
                                          </p:stCondLst>
                                        </p:cTn>
                                        <p:tgtEl>
                                          <p:spTgt spid="12308"/>
                                        </p:tgtEl>
                                        <p:attrNameLst>
                                          <p:attrName>style.visibility</p:attrName>
                                        </p:attrNameLst>
                                      </p:cBhvr>
                                      <p:to>
                                        <p:strVal val="visible"/>
                                      </p:to>
                                    </p:set>
                                    <p:anim calcmode="lin" valueType="num">
                                      <p:cBhvr>
                                        <p:cTn id="25" dur="500" fill="hold"/>
                                        <p:tgtEl>
                                          <p:spTgt spid="12308"/>
                                        </p:tgtEl>
                                        <p:attrNameLst>
                                          <p:attrName>ppt_w</p:attrName>
                                        </p:attrNameLst>
                                      </p:cBhvr>
                                      <p:tavLst>
                                        <p:tav tm="0">
                                          <p:val>
                                            <p:fltVal val="0"/>
                                          </p:val>
                                        </p:tav>
                                        <p:tav tm="100000">
                                          <p:val>
                                            <p:strVal val="#ppt_w"/>
                                          </p:val>
                                        </p:tav>
                                      </p:tavLst>
                                    </p:anim>
                                    <p:anim calcmode="lin" valueType="num">
                                      <p:cBhvr>
                                        <p:cTn id="26" dur="500" fill="hold"/>
                                        <p:tgtEl>
                                          <p:spTgt spid="12308"/>
                                        </p:tgtEl>
                                        <p:attrNameLst>
                                          <p:attrName>ppt_h</p:attrName>
                                        </p:attrNameLst>
                                      </p:cBhvr>
                                      <p:tavLst>
                                        <p:tav tm="0">
                                          <p:val>
                                            <p:fltVal val="0"/>
                                          </p:val>
                                        </p:tav>
                                        <p:tav tm="100000">
                                          <p:val>
                                            <p:strVal val="#ppt_h"/>
                                          </p:val>
                                        </p:tav>
                                      </p:tavLst>
                                    </p:anim>
                                  </p:childTnLst>
                                </p:cTn>
                              </p:par>
                            </p:childTnLst>
                          </p:cTn>
                        </p:par>
                        <p:par>
                          <p:cTn id="27" fill="hold">
                            <p:stCondLst>
                              <p:cond delay="16800"/>
                            </p:stCondLst>
                            <p:childTnLst>
                              <p:par>
                                <p:cTn id="28" presetID="1" presetClass="entr" presetSubtype="0" fill="hold" grpId="0" nodeType="afterEffect">
                                  <p:stCondLst>
                                    <p:cond delay="2000"/>
                                  </p:stCondLst>
                                  <p:iterate type="wd">
                                    <p:tmAbs val="300"/>
                                  </p:iterate>
                                  <p:childTnLst>
                                    <p:set>
                                      <p:cBhvr>
                                        <p:cTn id="29" dur="1" fill="hold">
                                          <p:stCondLst>
                                            <p:cond delay="299"/>
                                          </p:stCondLst>
                                        </p:cTn>
                                        <p:tgtEl>
                                          <p:spTgt spid="12295"/>
                                        </p:tgtEl>
                                        <p:attrNameLst>
                                          <p:attrName>style.visibility</p:attrName>
                                        </p:attrNameLst>
                                      </p:cBhvr>
                                      <p:to>
                                        <p:strVal val="visible"/>
                                      </p:to>
                                    </p:set>
                                  </p:childTnLst>
                                </p:cTn>
                              </p:par>
                            </p:childTnLst>
                          </p:cTn>
                        </p:par>
                        <p:par>
                          <p:cTn id="30" fill="hold">
                            <p:stCondLst>
                              <p:cond delay="22100"/>
                            </p:stCondLst>
                            <p:childTnLst>
                              <p:par>
                                <p:cTn id="31" presetID="1" presetClass="entr" presetSubtype="0" fill="hold" grpId="0" nodeType="afterEffect">
                                  <p:stCondLst>
                                    <p:cond delay="2000"/>
                                  </p:stCondLst>
                                  <p:iterate type="wd">
                                    <p:tmAbs val="300"/>
                                  </p:iterate>
                                  <p:childTnLst>
                                    <p:set>
                                      <p:cBhvr>
                                        <p:cTn id="32" dur="1" fill="hold">
                                          <p:stCondLst>
                                            <p:cond delay="299"/>
                                          </p:stCondLst>
                                        </p:cTn>
                                        <p:tgtEl>
                                          <p:spTgt spid="12296"/>
                                        </p:tgtEl>
                                        <p:attrNameLst>
                                          <p:attrName>style.visibility</p:attrName>
                                        </p:attrNameLst>
                                      </p:cBhvr>
                                      <p:to>
                                        <p:strVal val="visible"/>
                                      </p:to>
                                    </p:set>
                                  </p:childTnLst>
                                </p:cTn>
                              </p:par>
                            </p:childTnLst>
                          </p:cTn>
                        </p:par>
                        <p:par>
                          <p:cTn id="33" fill="hold">
                            <p:stCondLst>
                              <p:cond delay="27100"/>
                            </p:stCondLst>
                            <p:childTnLst>
                              <p:par>
                                <p:cTn id="34" presetID="23" presetClass="entr" presetSubtype="16" fill="hold" nodeType="afterEffect">
                                  <p:stCondLst>
                                    <p:cond delay="200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childTnLst>
                                </p:cTn>
                              </p:par>
                            </p:childTnLst>
                          </p:cTn>
                        </p:par>
                        <p:par>
                          <p:cTn id="38" fill="hold">
                            <p:stCondLst>
                              <p:cond delay="29600"/>
                            </p:stCondLst>
                            <p:childTnLst>
                              <p:par>
                                <p:cTn id="39" presetID="1" presetClass="entr" presetSubtype="0" fill="hold" grpId="0" nodeType="afterEffect">
                                  <p:stCondLst>
                                    <p:cond delay="2000"/>
                                  </p:stCondLst>
                                  <p:iterate type="wd">
                                    <p:tmAbs val="300"/>
                                  </p:iterate>
                                  <p:childTnLst>
                                    <p:set>
                                      <p:cBhvr>
                                        <p:cTn id="40" dur="1" fill="hold">
                                          <p:stCondLst>
                                            <p:cond delay="299"/>
                                          </p:stCondLst>
                                        </p:cTn>
                                        <p:tgtEl>
                                          <p:spTgt spid="12303"/>
                                        </p:tgtEl>
                                        <p:attrNameLst>
                                          <p:attrName>style.visibility</p:attrName>
                                        </p:attrNameLst>
                                      </p:cBhvr>
                                      <p:to>
                                        <p:strVal val="visible"/>
                                      </p:to>
                                    </p:set>
                                  </p:childTnLst>
                                </p:cTn>
                              </p:par>
                            </p:childTnLst>
                          </p:cTn>
                        </p:par>
                        <p:par>
                          <p:cTn id="41" fill="hold">
                            <p:stCondLst>
                              <p:cond delay="33700"/>
                            </p:stCondLst>
                            <p:childTnLst>
                              <p:par>
                                <p:cTn id="42" presetID="23" presetClass="entr" presetSubtype="16" fill="hold" nodeType="afterEffect">
                                  <p:stCondLst>
                                    <p:cond delay="100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P spid="12292" grpId="0" autoUpdateAnimBg="0"/>
      <p:bldP spid="12294" grpId="0" autoUpdateAnimBg="0"/>
      <p:bldP spid="12295" grpId="0" autoUpdateAnimBg="0"/>
      <p:bldP spid="12296" grpId="0" autoUpdateAnimBg="0"/>
      <p:bldP spid="1230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2" name="WordArt 8"/>
          <p:cNvSpPr>
            <a:spLocks noChangeArrowheads="1" noChangeShapeType="1" noTextEdit="1"/>
          </p:cNvSpPr>
          <p:nvPr/>
        </p:nvSpPr>
        <p:spPr bwMode="auto">
          <a:xfrm>
            <a:off x="1000100" y="1357298"/>
            <a:ext cx="7172325" cy="2724159"/>
          </a:xfrm>
          <a:prstGeom prst="rect">
            <a:avLst/>
          </a:prstGeom>
        </p:spPr>
        <p:txBody>
          <a:bodyPr wrap="none" fromWordArt="1">
            <a:prstTxWarp prst="textPlain">
              <a:avLst>
                <a:gd name="adj" fmla="val 50000"/>
              </a:avLst>
            </a:prstTxWarp>
          </a:bodyPr>
          <a:lstStyle/>
          <a:p>
            <a:pPr algn="ctr"/>
            <a:r>
              <a:rPr lang="es-ES" sz="8000" kern="10" dirty="0" smtClean="0">
                <a:ln w="12700">
                  <a:solidFill>
                    <a:srgbClr val="FFFF00"/>
                  </a:solidFill>
                  <a:round/>
                  <a:headEnd/>
                  <a:tailEnd/>
                </a:ln>
                <a:solidFill>
                  <a:srgbClr val="0000FF"/>
                </a:solidFill>
                <a:effectLst>
                  <a:outerShdw dist="35921" dir="2700000" sy="50000" kx="2115830" algn="bl" rotWithShape="0">
                    <a:srgbClr val="C0C0C0">
                      <a:alpha val="79999"/>
                    </a:srgbClr>
                  </a:outerShdw>
                </a:effectLst>
                <a:latin typeface="Arial Black"/>
              </a:rPr>
              <a:t>MAGNITUDES </a:t>
            </a:r>
          </a:p>
          <a:p>
            <a:pPr algn="ctr"/>
            <a:r>
              <a:rPr lang="es-ES" sz="8000" kern="10" dirty="0" smtClean="0">
                <a:ln w="12700">
                  <a:solidFill>
                    <a:srgbClr val="FFFF00"/>
                  </a:solidFill>
                  <a:round/>
                  <a:headEnd/>
                  <a:tailEnd/>
                </a:ln>
                <a:solidFill>
                  <a:srgbClr val="0000FF"/>
                </a:solidFill>
                <a:effectLst>
                  <a:outerShdw dist="35921" dir="2700000" sy="50000" kx="2115830" algn="bl" rotWithShape="0">
                    <a:srgbClr val="C0C0C0">
                      <a:alpha val="79999"/>
                    </a:srgbClr>
                  </a:outerShdw>
                </a:effectLst>
                <a:latin typeface="Arial Black"/>
              </a:rPr>
              <a:t>PROPORCIONALES</a:t>
            </a:r>
            <a:endParaRPr lang="es-ES" sz="8000" kern="10" dirty="0">
              <a:ln w="12700">
                <a:solidFill>
                  <a:srgbClr val="FFFF00"/>
                </a:solidFill>
                <a:round/>
                <a:headEnd/>
                <a:tailEnd/>
              </a:ln>
              <a:solidFill>
                <a:srgbClr val="0000FF"/>
              </a:solidFill>
              <a:effectLst>
                <a:outerShdw dist="35921" dir="2700000" sy="50000" kx="2115830" algn="bl" rotWithShape="0">
                  <a:srgbClr val="C0C0C0">
                    <a:alpha val="79999"/>
                  </a:srgbClr>
                </a:outerShdw>
              </a:effectLst>
              <a:latin typeface="Arial Black"/>
            </a:endParaRPr>
          </a:p>
        </p:txBody>
      </p:sp>
      <p:sp>
        <p:nvSpPr>
          <p:cNvPr id="8" name="Text Box 5"/>
          <p:cNvSpPr txBox="1">
            <a:spLocks noChangeArrowheads="1"/>
          </p:cNvSpPr>
          <p:nvPr/>
        </p:nvSpPr>
        <p:spPr bwMode="auto">
          <a:xfrm>
            <a:off x="500034" y="5143512"/>
            <a:ext cx="8032750" cy="646112"/>
          </a:xfrm>
          <a:prstGeom prst="rect">
            <a:avLst/>
          </a:prstGeom>
          <a:noFill/>
          <a:ln w="9525">
            <a:noFill/>
            <a:miter lim="800000"/>
            <a:headEnd/>
            <a:tailEnd/>
          </a:ln>
        </p:spPr>
        <p:txBody>
          <a:bodyPr>
            <a:spAutoFit/>
          </a:bodyPr>
          <a:lstStyle/>
          <a:p>
            <a:pPr>
              <a:spcBef>
                <a:spcPct val="50000"/>
              </a:spcBef>
            </a:pPr>
            <a:r>
              <a:rPr lang="es-ES" sz="3600" b="1" dirty="0">
                <a:solidFill>
                  <a:srgbClr val="E71505"/>
                </a:solidFill>
              </a:rPr>
              <a:t>Docente: Jesús Huaynalaya García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31752"/>
                                        </p:tgtEl>
                                        <p:attrNameLst>
                                          <p:attrName>style.visibility</p:attrName>
                                        </p:attrNameLst>
                                      </p:cBhvr>
                                      <p:to>
                                        <p:strVal val="visible"/>
                                      </p:to>
                                    </p:set>
                                    <p:animEffect transition="in" filter="fade">
                                      <p:cBhvr>
                                        <p:cTn id="7" dur="1000"/>
                                        <p:tgtEl>
                                          <p:spTgt spid="31752"/>
                                        </p:tgtEl>
                                      </p:cBhvr>
                                    </p:animEffect>
                                    <p:anim calcmode="lin" valueType="num">
                                      <p:cBhvr>
                                        <p:cTn id="8" dur="1000" fill="hold"/>
                                        <p:tgtEl>
                                          <p:spTgt spid="31752"/>
                                        </p:tgtEl>
                                        <p:attrNameLst>
                                          <p:attrName>style.rotation</p:attrName>
                                        </p:attrNameLst>
                                      </p:cBhvr>
                                      <p:tavLst>
                                        <p:tav tm="0">
                                          <p:val>
                                            <p:fltVal val="720"/>
                                          </p:val>
                                        </p:tav>
                                        <p:tav tm="100000">
                                          <p:val>
                                            <p:fltVal val="0"/>
                                          </p:val>
                                        </p:tav>
                                      </p:tavLst>
                                    </p:anim>
                                    <p:anim calcmode="lin" valueType="num">
                                      <p:cBhvr>
                                        <p:cTn id="9" dur="1000" fill="hold"/>
                                        <p:tgtEl>
                                          <p:spTgt spid="31752"/>
                                        </p:tgtEl>
                                        <p:attrNameLst>
                                          <p:attrName>ppt_h</p:attrName>
                                        </p:attrNameLst>
                                      </p:cBhvr>
                                      <p:tavLst>
                                        <p:tav tm="0">
                                          <p:val>
                                            <p:fltVal val="0"/>
                                          </p:val>
                                        </p:tav>
                                        <p:tav tm="100000">
                                          <p:val>
                                            <p:strVal val="#ppt_h"/>
                                          </p:val>
                                        </p:tav>
                                      </p:tavLst>
                                    </p:anim>
                                    <p:anim calcmode="lin" valueType="num">
                                      <p:cBhvr>
                                        <p:cTn id="10" dur="1000" fill="hold"/>
                                        <p:tgtEl>
                                          <p:spTgt spid="31752"/>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5"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style.rotation</p:attrName>
                                        </p:attrNameLst>
                                      </p:cBhvr>
                                      <p:tavLst>
                                        <p:tav tm="0">
                                          <p:val>
                                            <p:fltVal val="720"/>
                                          </p:val>
                                        </p:tav>
                                        <p:tav tm="100000">
                                          <p:val>
                                            <p:fltVal val="0"/>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57563"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1</a:t>
            </a:r>
          </a:p>
        </p:txBody>
      </p:sp>
      <p:sp>
        <p:nvSpPr>
          <p:cNvPr id="8" name="7 Rectángulo"/>
          <p:cNvSpPr/>
          <p:nvPr/>
        </p:nvSpPr>
        <p:spPr>
          <a:xfrm>
            <a:off x="4071938"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2</a:t>
            </a:r>
          </a:p>
        </p:txBody>
      </p:sp>
      <p:sp>
        <p:nvSpPr>
          <p:cNvPr id="9" name="8 Rectángulo"/>
          <p:cNvSpPr/>
          <p:nvPr/>
        </p:nvSpPr>
        <p:spPr>
          <a:xfrm>
            <a:off x="4786313"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3</a:t>
            </a:r>
          </a:p>
        </p:txBody>
      </p:sp>
      <p:sp>
        <p:nvSpPr>
          <p:cNvPr id="10" name="9 Rectángulo"/>
          <p:cNvSpPr/>
          <p:nvPr/>
        </p:nvSpPr>
        <p:spPr>
          <a:xfrm>
            <a:off x="5500688"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4</a:t>
            </a:r>
          </a:p>
        </p:txBody>
      </p:sp>
      <p:sp>
        <p:nvSpPr>
          <p:cNvPr id="11" name="10 Rectángulo"/>
          <p:cNvSpPr/>
          <p:nvPr/>
        </p:nvSpPr>
        <p:spPr>
          <a:xfrm>
            <a:off x="6215063"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6</a:t>
            </a:r>
          </a:p>
        </p:txBody>
      </p:sp>
      <p:graphicFrame>
        <p:nvGraphicFramePr>
          <p:cNvPr id="12" name="11 Tabla"/>
          <p:cNvGraphicFramePr>
            <a:graphicFrameLocks noGrp="1"/>
          </p:cNvGraphicFramePr>
          <p:nvPr/>
        </p:nvGraphicFramePr>
        <p:xfrm>
          <a:off x="1857375" y="2428875"/>
          <a:ext cx="5072100" cy="571504"/>
        </p:xfrm>
        <a:graphic>
          <a:graphicData uri="http://schemas.openxmlformats.org/drawingml/2006/table">
            <a:tbl>
              <a:tblPr/>
              <a:tblGrid>
                <a:gridCol w="1500197"/>
                <a:gridCol w="688607"/>
                <a:gridCol w="720824"/>
                <a:gridCol w="720824"/>
                <a:gridCol w="720824"/>
                <a:gridCol w="720824"/>
              </a:tblGrid>
              <a:tr h="285752">
                <a:tc>
                  <a:txBody>
                    <a:bodyPr/>
                    <a:lstStyle/>
                    <a:p>
                      <a:pPr algn="ctr">
                        <a:lnSpc>
                          <a:spcPct val="115000"/>
                        </a:lnSpc>
                        <a:spcAft>
                          <a:spcPts val="0"/>
                        </a:spcAft>
                      </a:pPr>
                      <a:r>
                        <a:rPr lang="es-ES" sz="1100" dirty="0">
                          <a:latin typeface="Calibri"/>
                          <a:ea typeface="Calibri"/>
                          <a:cs typeface="Times New Roman"/>
                        </a:rPr>
                        <a:t>Nº MANZANAS (N)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Aft>
                          <a:spcPts val="0"/>
                        </a:spcAft>
                      </a:pPr>
                      <a:r>
                        <a:rPr lang="es-ES" sz="1100" dirty="0">
                          <a:latin typeface="Calibri"/>
                          <a:ea typeface="Calibri"/>
                          <a:cs typeface="Times New Roman"/>
                        </a:rPr>
                        <a:t>PRECIO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r>
                        <a:rPr lang="es-ES" dirty="0" smtClean="0"/>
                        <a:t>              </a:t>
                      </a:r>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12 Rectángulo"/>
          <p:cNvSpPr/>
          <p:nvPr/>
        </p:nvSpPr>
        <p:spPr>
          <a:xfrm>
            <a:off x="3357563"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500</a:t>
            </a:r>
          </a:p>
        </p:txBody>
      </p:sp>
      <p:sp>
        <p:nvSpPr>
          <p:cNvPr id="14" name="13 Rectángulo"/>
          <p:cNvSpPr/>
          <p:nvPr/>
        </p:nvSpPr>
        <p:spPr>
          <a:xfrm>
            <a:off x="4071938"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1 000</a:t>
            </a:r>
          </a:p>
        </p:txBody>
      </p:sp>
      <p:sp>
        <p:nvSpPr>
          <p:cNvPr id="15" name="14 Rectángulo"/>
          <p:cNvSpPr/>
          <p:nvPr/>
        </p:nvSpPr>
        <p:spPr>
          <a:xfrm>
            <a:off x="4786313"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1 500</a:t>
            </a:r>
          </a:p>
        </p:txBody>
      </p:sp>
      <p:sp>
        <p:nvSpPr>
          <p:cNvPr id="16" name="15 Rectángulo"/>
          <p:cNvSpPr/>
          <p:nvPr/>
        </p:nvSpPr>
        <p:spPr>
          <a:xfrm>
            <a:off x="5500688"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2 000</a:t>
            </a:r>
          </a:p>
        </p:txBody>
      </p:sp>
      <p:sp>
        <p:nvSpPr>
          <p:cNvPr id="17" name="16 Rectángulo"/>
          <p:cNvSpPr/>
          <p:nvPr/>
        </p:nvSpPr>
        <p:spPr>
          <a:xfrm>
            <a:off x="6215063"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3 000</a:t>
            </a:r>
          </a:p>
        </p:txBody>
      </p:sp>
      <p:sp>
        <p:nvSpPr>
          <p:cNvPr id="18" name="17 CuadroTexto"/>
          <p:cNvSpPr txBox="1">
            <a:spLocks noChangeArrowheads="1"/>
          </p:cNvSpPr>
          <p:nvPr/>
        </p:nvSpPr>
        <p:spPr bwMode="auto">
          <a:xfrm>
            <a:off x="642938" y="357188"/>
            <a:ext cx="8072437" cy="461665"/>
          </a:xfrm>
          <a:prstGeom prst="rect">
            <a:avLst/>
          </a:prstGeom>
          <a:noFill/>
          <a:ln w="9525">
            <a:noFill/>
            <a:miter lim="800000"/>
            <a:headEnd/>
            <a:tailEnd/>
          </a:ln>
        </p:spPr>
        <p:txBody>
          <a:bodyPr>
            <a:spAutoFit/>
          </a:bodyPr>
          <a:lstStyle/>
          <a:p>
            <a:pPr algn="ctr"/>
            <a:r>
              <a:rPr lang="es-ES" sz="2400" b="1" dirty="0">
                <a:solidFill>
                  <a:srgbClr val="000099"/>
                </a:solidFill>
              </a:rPr>
              <a:t>MAGNITUDES   DIRECTAMENTE   PROPORCIONALES</a:t>
            </a:r>
          </a:p>
        </p:txBody>
      </p:sp>
      <p:sp>
        <p:nvSpPr>
          <p:cNvPr id="22" name="21 Flecha curvada hacia abajo"/>
          <p:cNvSpPr/>
          <p:nvPr/>
        </p:nvSpPr>
        <p:spPr>
          <a:xfrm>
            <a:off x="3714750" y="2000250"/>
            <a:ext cx="785813" cy="285750"/>
          </a:xfrm>
          <a:prstGeom prst="curvedDownArrow">
            <a:avLst>
              <a:gd name="adj1" fmla="val 25000"/>
              <a:gd name="adj2" fmla="val 55752"/>
              <a:gd name="adj3" fmla="val 44394"/>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3" name="22 Flecha curvada hacia arriba"/>
          <p:cNvSpPr/>
          <p:nvPr/>
        </p:nvSpPr>
        <p:spPr>
          <a:xfrm>
            <a:off x="3786188" y="3143250"/>
            <a:ext cx="642937" cy="285750"/>
          </a:xfrm>
          <a:prstGeom prst="curvedUpArrow">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4" name="23 Flecha curvada hacia abajo"/>
          <p:cNvSpPr/>
          <p:nvPr/>
        </p:nvSpPr>
        <p:spPr>
          <a:xfrm>
            <a:off x="3714750" y="1928813"/>
            <a:ext cx="1500188" cy="428625"/>
          </a:xfrm>
          <a:prstGeom prst="curved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5" name="24 Flecha curvada hacia arriba"/>
          <p:cNvSpPr/>
          <p:nvPr/>
        </p:nvSpPr>
        <p:spPr>
          <a:xfrm>
            <a:off x="3786188" y="3143250"/>
            <a:ext cx="1428750" cy="500063"/>
          </a:xfrm>
          <a:prstGeom prst="curvedUp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6" name="25 Flecha curvada hacia abajo"/>
          <p:cNvSpPr/>
          <p:nvPr/>
        </p:nvSpPr>
        <p:spPr>
          <a:xfrm>
            <a:off x="3714750" y="1785938"/>
            <a:ext cx="2214563" cy="500062"/>
          </a:xfrm>
          <a:prstGeom prst="curvedDownArrow">
            <a:avLst/>
          </a:prstGeom>
          <a:solidFill>
            <a:srgbClr val="99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7" name="26 Flecha curvada hacia arriba"/>
          <p:cNvSpPr/>
          <p:nvPr/>
        </p:nvSpPr>
        <p:spPr>
          <a:xfrm>
            <a:off x="3786188" y="3143250"/>
            <a:ext cx="2143125" cy="571500"/>
          </a:xfrm>
          <a:prstGeom prst="curvedUpArrow">
            <a:avLst/>
          </a:prstGeom>
          <a:solidFill>
            <a:srgbClr val="99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8" name="27 Flecha curvada hacia abajo"/>
          <p:cNvSpPr/>
          <p:nvPr/>
        </p:nvSpPr>
        <p:spPr>
          <a:xfrm>
            <a:off x="3714750" y="1714500"/>
            <a:ext cx="3071813" cy="642938"/>
          </a:xfrm>
          <a:prstGeom prst="curvedDownArrow">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9" name="28 Flecha curvada hacia arriba"/>
          <p:cNvSpPr/>
          <p:nvPr/>
        </p:nvSpPr>
        <p:spPr>
          <a:xfrm>
            <a:off x="3786188" y="3143250"/>
            <a:ext cx="2928937" cy="642938"/>
          </a:xfrm>
          <a:prstGeom prst="curvedUpArrow">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30" name="29 CuadroTexto"/>
          <p:cNvSpPr txBox="1">
            <a:spLocks noChangeArrowheads="1"/>
          </p:cNvSpPr>
          <p:nvPr/>
        </p:nvSpPr>
        <p:spPr bwMode="auto">
          <a:xfrm>
            <a:off x="1071563" y="4729163"/>
            <a:ext cx="7215187" cy="1200150"/>
          </a:xfrm>
          <a:prstGeom prst="rect">
            <a:avLst/>
          </a:prstGeom>
          <a:noFill/>
          <a:ln w="9525">
            <a:noFill/>
            <a:miter lim="800000"/>
            <a:headEnd/>
            <a:tailEnd/>
          </a:ln>
        </p:spPr>
        <p:txBody>
          <a:bodyPr>
            <a:spAutoFit/>
          </a:bodyPr>
          <a:lstStyle/>
          <a:p>
            <a:pPr algn="ctr"/>
            <a:r>
              <a:rPr lang="es-ES" sz="2400" b="1"/>
              <a:t>Dos magnitudes son directamente proporcionales, cuando al aumentar una , la otra también aumenta en la misma proporción.</a:t>
            </a:r>
          </a:p>
        </p:txBody>
      </p:sp>
      <p:sp>
        <p:nvSpPr>
          <p:cNvPr id="31" name="30 CuadroTexto"/>
          <p:cNvSpPr txBox="1">
            <a:spLocks noChangeArrowheads="1"/>
          </p:cNvSpPr>
          <p:nvPr/>
        </p:nvSpPr>
        <p:spPr bwMode="auto">
          <a:xfrm>
            <a:off x="3857625" y="1630363"/>
            <a:ext cx="500063" cy="369887"/>
          </a:xfrm>
          <a:prstGeom prst="rect">
            <a:avLst/>
          </a:prstGeom>
          <a:noFill/>
          <a:ln w="9525">
            <a:noFill/>
            <a:miter lim="800000"/>
            <a:headEnd/>
            <a:tailEnd/>
          </a:ln>
        </p:spPr>
        <p:txBody>
          <a:bodyPr>
            <a:spAutoFit/>
          </a:bodyPr>
          <a:lstStyle/>
          <a:p>
            <a:r>
              <a:rPr lang="es-ES"/>
              <a:t>x 2</a:t>
            </a:r>
          </a:p>
        </p:txBody>
      </p:sp>
      <p:sp>
        <p:nvSpPr>
          <p:cNvPr id="37" name="36 CuadroTexto"/>
          <p:cNvSpPr txBox="1">
            <a:spLocks noChangeArrowheads="1"/>
          </p:cNvSpPr>
          <p:nvPr/>
        </p:nvSpPr>
        <p:spPr bwMode="auto">
          <a:xfrm>
            <a:off x="4357688" y="1500188"/>
            <a:ext cx="571500" cy="369887"/>
          </a:xfrm>
          <a:prstGeom prst="rect">
            <a:avLst/>
          </a:prstGeom>
          <a:noFill/>
          <a:ln w="9525">
            <a:noFill/>
            <a:miter lim="800000"/>
            <a:headEnd/>
            <a:tailEnd/>
          </a:ln>
        </p:spPr>
        <p:txBody>
          <a:bodyPr>
            <a:spAutoFit/>
          </a:bodyPr>
          <a:lstStyle/>
          <a:p>
            <a:r>
              <a:rPr lang="es-ES"/>
              <a:t>X 3</a:t>
            </a:r>
          </a:p>
        </p:txBody>
      </p:sp>
      <p:sp>
        <p:nvSpPr>
          <p:cNvPr id="38" name="37 CuadroTexto"/>
          <p:cNvSpPr txBox="1">
            <a:spLocks noChangeArrowheads="1"/>
          </p:cNvSpPr>
          <p:nvPr/>
        </p:nvSpPr>
        <p:spPr bwMode="auto">
          <a:xfrm>
            <a:off x="5000625" y="1428750"/>
            <a:ext cx="500063" cy="369888"/>
          </a:xfrm>
          <a:prstGeom prst="rect">
            <a:avLst/>
          </a:prstGeom>
          <a:noFill/>
          <a:ln w="9525">
            <a:noFill/>
            <a:miter lim="800000"/>
            <a:headEnd/>
            <a:tailEnd/>
          </a:ln>
        </p:spPr>
        <p:txBody>
          <a:bodyPr>
            <a:spAutoFit/>
          </a:bodyPr>
          <a:lstStyle/>
          <a:p>
            <a:r>
              <a:rPr lang="es-ES"/>
              <a:t>x 4</a:t>
            </a:r>
          </a:p>
        </p:txBody>
      </p:sp>
      <p:sp>
        <p:nvSpPr>
          <p:cNvPr id="39" name="38 CuadroTexto"/>
          <p:cNvSpPr txBox="1">
            <a:spLocks noChangeArrowheads="1"/>
          </p:cNvSpPr>
          <p:nvPr/>
        </p:nvSpPr>
        <p:spPr bwMode="auto">
          <a:xfrm>
            <a:off x="5786438" y="1416050"/>
            <a:ext cx="500062" cy="369888"/>
          </a:xfrm>
          <a:prstGeom prst="rect">
            <a:avLst/>
          </a:prstGeom>
          <a:noFill/>
          <a:ln w="9525">
            <a:noFill/>
            <a:miter lim="800000"/>
            <a:headEnd/>
            <a:tailEnd/>
          </a:ln>
        </p:spPr>
        <p:txBody>
          <a:bodyPr>
            <a:spAutoFit/>
          </a:bodyPr>
          <a:lstStyle/>
          <a:p>
            <a:r>
              <a:rPr lang="es-ES"/>
              <a:t>x 6</a:t>
            </a:r>
          </a:p>
        </p:txBody>
      </p:sp>
      <p:sp>
        <p:nvSpPr>
          <p:cNvPr id="40" name="39 CuadroTexto"/>
          <p:cNvSpPr txBox="1">
            <a:spLocks noChangeArrowheads="1"/>
          </p:cNvSpPr>
          <p:nvPr/>
        </p:nvSpPr>
        <p:spPr bwMode="auto">
          <a:xfrm>
            <a:off x="3643313" y="3500438"/>
            <a:ext cx="500062" cy="369887"/>
          </a:xfrm>
          <a:prstGeom prst="rect">
            <a:avLst/>
          </a:prstGeom>
          <a:noFill/>
          <a:ln w="9525">
            <a:noFill/>
            <a:miter lim="800000"/>
            <a:headEnd/>
            <a:tailEnd/>
          </a:ln>
        </p:spPr>
        <p:txBody>
          <a:bodyPr>
            <a:spAutoFit/>
          </a:bodyPr>
          <a:lstStyle/>
          <a:p>
            <a:r>
              <a:rPr lang="es-ES"/>
              <a:t>x 2</a:t>
            </a:r>
          </a:p>
        </p:txBody>
      </p:sp>
      <p:sp>
        <p:nvSpPr>
          <p:cNvPr id="41" name="40 CuadroTexto"/>
          <p:cNvSpPr txBox="1">
            <a:spLocks noChangeArrowheads="1"/>
          </p:cNvSpPr>
          <p:nvPr/>
        </p:nvSpPr>
        <p:spPr bwMode="auto">
          <a:xfrm>
            <a:off x="4143375" y="3786188"/>
            <a:ext cx="571500" cy="369887"/>
          </a:xfrm>
          <a:prstGeom prst="rect">
            <a:avLst/>
          </a:prstGeom>
          <a:noFill/>
          <a:ln w="9525">
            <a:noFill/>
            <a:miter lim="800000"/>
            <a:headEnd/>
            <a:tailEnd/>
          </a:ln>
        </p:spPr>
        <p:txBody>
          <a:bodyPr>
            <a:spAutoFit/>
          </a:bodyPr>
          <a:lstStyle/>
          <a:p>
            <a:r>
              <a:rPr lang="es-ES"/>
              <a:t>X 3</a:t>
            </a:r>
          </a:p>
        </p:txBody>
      </p:sp>
      <p:sp>
        <p:nvSpPr>
          <p:cNvPr id="42" name="41 CuadroTexto"/>
          <p:cNvSpPr txBox="1">
            <a:spLocks noChangeArrowheads="1"/>
          </p:cNvSpPr>
          <p:nvPr/>
        </p:nvSpPr>
        <p:spPr bwMode="auto">
          <a:xfrm>
            <a:off x="4929188" y="3844925"/>
            <a:ext cx="500062" cy="369888"/>
          </a:xfrm>
          <a:prstGeom prst="rect">
            <a:avLst/>
          </a:prstGeom>
          <a:noFill/>
          <a:ln w="9525">
            <a:noFill/>
            <a:miter lim="800000"/>
            <a:headEnd/>
            <a:tailEnd/>
          </a:ln>
        </p:spPr>
        <p:txBody>
          <a:bodyPr>
            <a:spAutoFit/>
          </a:bodyPr>
          <a:lstStyle/>
          <a:p>
            <a:r>
              <a:rPr lang="es-ES"/>
              <a:t>x 4</a:t>
            </a:r>
          </a:p>
        </p:txBody>
      </p:sp>
      <p:sp>
        <p:nvSpPr>
          <p:cNvPr id="43" name="42 CuadroTexto"/>
          <p:cNvSpPr txBox="1">
            <a:spLocks noChangeArrowheads="1"/>
          </p:cNvSpPr>
          <p:nvPr/>
        </p:nvSpPr>
        <p:spPr bwMode="auto">
          <a:xfrm>
            <a:off x="5715000" y="3714750"/>
            <a:ext cx="500063" cy="369888"/>
          </a:xfrm>
          <a:prstGeom prst="rect">
            <a:avLst/>
          </a:prstGeom>
          <a:noFill/>
          <a:ln w="9525">
            <a:noFill/>
            <a:miter lim="800000"/>
            <a:headEnd/>
            <a:tailEnd/>
          </a:ln>
        </p:spPr>
        <p:txBody>
          <a:bodyPr>
            <a:spAutoFit/>
          </a:bodyPr>
          <a:lstStyle/>
          <a:p>
            <a:r>
              <a:rPr lang="es-ES"/>
              <a:t>x</a:t>
            </a:r>
            <a:r>
              <a:rPr lang="es-ES" b="1"/>
              <a:t> </a:t>
            </a:r>
            <a:r>
              <a:rPr lang="es-ES"/>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1"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blinds(horizontal)">
                                      <p:cBhvr>
                                        <p:cTn id="64" dur="500"/>
                                        <p:tgtEl>
                                          <p:spTgt spid="31"/>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blinds(horizontal)">
                                      <p:cBhvr>
                                        <p:cTn id="73" dur="500"/>
                                        <p:tgtEl>
                                          <p:spTgt spid="40"/>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xit" presetSubtype="10" fill="hold" grpId="1" nodeType="clickEffect">
                                  <p:stCondLst>
                                    <p:cond delay="0"/>
                                  </p:stCondLst>
                                  <p:childTnLst>
                                    <p:animEffect transition="out" filter="blinds(horizontal)">
                                      <p:cBhvr>
                                        <p:cTn id="77" dur="500"/>
                                        <p:tgtEl>
                                          <p:spTgt spid="31"/>
                                        </p:tgtEl>
                                      </p:cBhvr>
                                    </p:animEffect>
                                    <p:set>
                                      <p:cBhvr>
                                        <p:cTn id="78" dur="1" fill="hold">
                                          <p:stCondLst>
                                            <p:cond delay="499"/>
                                          </p:stCondLst>
                                        </p:cTn>
                                        <p:tgtEl>
                                          <p:spTgt spid="31"/>
                                        </p:tgtEl>
                                        <p:attrNameLst>
                                          <p:attrName>style.visibility</p:attrName>
                                        </p:attrNameLst>
                                      </p:cBhvr>
                                      <p:to>
                                        <p:strVal val="hidden"/>
                                      </p:to>
                                    </p:set>
                                  </p:childTnLst>
                                </p:cTn>
                              </p:par>
                              <p:par>
                                <p:cTn id="79" presetID="3" presetClass="exit" presetSubtype="10" fill="hold" grpId="2" nodeType="withEffect">
                                  <p:stCondLst>
                                    <p:cond delay="0"/>
                                  </p:stCondLst>
                                  <p:childTnLst>
                                    <p:animEffect transition="out" filter="blinds(horizontal)">
                                      <p:cBhvr>
                                        <p:cTn id="80" dur="500"/>
                                        <p:tgtEl>
                                          <p:spTgt spid="22"/>
                                        </p:tgtEl>
                                      </p:cBhvr>
                                    </p:animEffect>
                                    <p:set>
                                      <p:cBhvr>
                                        <p:cTn id="81" dur="1" fill="hold">
                                          <p:stCondLst>
                                            <p:cond delay="499"/>
                                          </p:stCondLst>
                                        </p:cTn>
                                        <p:tgtEl>
                                          <p:spTgt spid="22"/>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23"/>
                                        </p:tgtEl>
                                      </p:cBhvr>
                                    </p:animEffect>
                                    <p:set>
                                      <p:cBhvr>
                                        <p:cTn id="84" dur="1" fill="hold">
                                          <p:stCondLst>
                                            <p:cond delay="499"/>
                                          </p:stCondLst>
                                        </p:cTn>
                                        <p:tgtEl>
                                          <p:spTgt spid="23"/>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40"/>
                                        </p:tgtEl>
                                      </p:cBhvr>
                                    </p:animEffect>
                                    <p:set>
                                      <p:cBhvr>
                                        <p:cTn id="87" dur="1" fill="hold">
                                          <p:stCondLst>
                                            <p:cond delay="499"/>
                                          </p:stCondLst>
                                        </p:cTn>
                                        <p:tgtEl>
                                          <p:spTgt spid="4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blinds(horizontal)">
                                      <p:cBhvr>
                                        <p:cTn id="96" dur="500"/>
                                        <p:tgtEl>
                                          <p:spTgt spid="37"/>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blinds(horizontal)">
                                      <p:cBhvr>
                                        <p:cTn id="105" dur="500"/>
                                        <p:tgtEl>
                                          <p:spTgt spid="41"/>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xit" presetSubtype="10" fill="hold" grpId="1" nodeType="clickEffect">
                                  <p:stCondLst>
                                    <p:cond delay="0"/>
                                  </p:stCondLst>
                                  <p:childTnLst>
                                    <p:animEffect transition="out" filter="blinds(horizontal)">
                                      <p:cBhvr>
                                        <p:cTn id="109" dur="500"/>
                                        <p:tgtEl>
                                          <p:spTgt spid="41"/>
                                        </p:tgtEl>
                                      </p:cBhvr>
                                    </p:animEffect>
                                    <p:set>
                                      <p:cBhvr>
                                        <p:cTn id="110" dur="1" fill="hold">
                                          <p:stCondLst>
                                            <p:cond delay="499"/>
                                          </p:stCondLst>
                                        </p:cTn>
                                        <p:tgtEl>
                                          <p:spTgt spid="41"/>
                                        </p:tgtEl>
                                        <p:attrNameLst>
                                          <p:attrName>style.visibility</p:attrName>
                                        </p:attrNameLst>
                                      </p:cBhvr>
                                      <p:to>
                                        <p:strVal val="hidden"/>
                                      </p:to>
                                    </p:set>
                                  </p:childTnLst>
                                </p:cTn>
                              </p:par>
                              <p:par>
                                <p:cTn id="111" presetID="3" presetClass="exit" presetSubtype="10" fill="hold" grpId="1" nodeType="withEffect">
                                  <p:stCondLst>
                                    <p:cond delay="0"/>
                                  </p:stCondLst>
                                  <p:childTnLst>
                                    <p:animEffect transition="out" filter="blinds(horizontal)">
                                      <p:cBhvr>
                                        <p:cTn id="112" dur="500"/>
                                        <p:tgtEl>
                                          <p:spTgt spid="24"/>
                                        </p:tgtEl>
                                      </p:cBhvr>
                                    </p:animEffect>
                                    <p:set>
                                      <p:cBhvr>
                                        <p:cTn id="113" dur="1" fill="hold">
                                          <p:stCondLst>
                                            <p:cond delay="499"/>
                                          </p:stCondLst>
                                        </p:cTn>
                                        <p:tgtEl>
                                          <p:spTgt spid="24"/>
                                        </p:tgtEl>
                                        <p:attrNameLst>
                                          <p:attrName>style.visibility</p:attrName>
                                        </p:attrNameLst>
                                      </p:cBhvr>
                                      <p:to>
                                        <p:strVal val="hidden"/>
                                      </p:to>
                                    </p:set>
                                  </p:childTnLst>
                                </p:cTn>
                              </p:par>
                              <p:par>
                                <p:cTn id="114" presetID="3" presetClass="exit" presetSubtype="10" fill="hold" grpId="1" nodeType="withEffect">
                                  <p:stCondLst>
                                    <p:cond delay="0"/>
                                  </p:stCondLst>
                                  <p:childTnLst>
                                    <p:animEffect transition="out" filter="blinds(horizontal)">
                                      <p:cBhvr>
                                        <p:cTn id="115" dur="500"/>
                                        <p:tgtEl>
                                          <p:spTgt spid="37"/>
                                        </p:tgtEl>
                                      </p:cBhvr>
                                    </p:animEffect>
                                    <p:set>
                                      <p:cBhvr>
                                        <p:cTn id="116" dur="1" fill="hold">
                                          <p:stCondLst>
                                            <p:cond delay="499"/>
                                          </p:stCondLst>
                                        </p:cTn>
                                        <p:tgtEl>
                                          <p:spTgt spid="37"/>
                                        </p:tgtEl>
                                        <p:attrNameLst>
                                          <p:attrName>style.visibility</p:attrName>
                                        </p:attrNameLst>
                                      </p:cBhvr>
                                      <p:to>
                                        <p:strVal val="hidden"/>
                                      </p:to>
                                    </p:set>
                                  </p:childTnLst>
                                </p:cTn>
                              </p:par>
                              <p:par>
                                <p:cTn id="117" presetID="3" presetClass="exit" presetSubtype="10" fill="hold" grpId="1" nodeType="withEffect">
                                  <p:stCondLst>
                                    <p:cond delay="0"/>
                                  </p:stCondLst>
                                  <p:childTnLst>
                                    <p:animEffect transition="out" filter="blinds(horizontal)">
                                      <p:cBhvr>
                                        <p:cTn id="118" dur="500"/>
                                        <p:tgtEl>
                                          <p:spTgt spid="25"/>
                                        </p:tgtEl>
                                      </p:cBhvr>
                                    </p:animEffect>
                                    <p:set>
                                      <p:cBhvr>
                                        <p:cTn id="119" dur="1" fill="hold">
                                          <p:stCondLst>
                                            <p:cond delay="499"/>
                                          </p:stCondLst>
                                        </p:cTn>
                                        <p:tgtEl>
                                          <p:spTgt spid="25"/>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26"/>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38"/>
                                        </p:tgtEl>
                                        <p:attrNameLst>
                                          <p:attrName>style.visibility</p:attrName>
                                        </p:attrNameLst>
                                      </p:cBhvr>
                                      <p:to>
                                        <p:strVal val="visible"/>
                                      </p:to>
                                    </p:set>
                                    <p:animEffect transition="in" filter="blinds(horizontal)">
                                      <p:cBhvr>
                                        <p:cTn id="128" dur="500"/>
                                        <p:tgtEl>
                                          <p:spTgt spid="38"/>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42"/>
                                        </p:tgtEl>
                                        <p:attrNameLst>
                                          <p:attrName>style.visibility</p:attrName>
                                        </p:attrNameLst>
                                      </p:cBhvr>
                                      <p:to>
                                        <p:strVal val="visible"/>
                                      </p:to>
                                    </p:set>
                                    <p:animEffect transition="in" filter="blinds(horizontal)">
                                      <p:cBhvr>
                                        <p:cTn id="137" dur="500"/>
                                        <p:tgtEl>
                                          <p:spTgt spid="42"/>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xit" presetSubtype="10" fill="hold" grpId="1" nodeType="clickEffect">
                                  <p:stCondLst>
                                    <p:cond delay="0"/>
                                  </p:stCondLst>
                                  <p:childTnLst>
                                    <p:animEffect transition="out" filter="blinds(horizontal)">
                                      <p:cBhvr>
                                        <p:cTn id="141" dur="500"/>
                                        <p:tgtEl>
                                          <p:spTgt spid="42"/>
                                        </p:tgtEl>
                                      </p:cBhvr>
                                    </p:animEffect>
                                    <p:set>
                                      <p:cBhvr>
                                        <p:cTn id="142" dur="1" fill="hold">
                                          <p:stCondLst>
                                            <p:cond delay="499"/>
                                          </p:stCondLst>
                                        </p:cTn>
                                        <p:tgtEl>
                                          <p:spTgt spid="42"/>
                                        </p:tgtEl>
                                        <p:attrNameLst>
                                          <p:attrName>style.visibility</p:attrName>
                                        </p:attrNameLst>
                                      </p:cBhvr>
                                      <p:to>
                                        <p:strVal val="hidden"/>
                                      </p:to>
                                    </p:set>
                                  </p:childTnLst>
                                </p:cTn>
                              </p:par>
                              <p:par>
                                <p:cTn id="143" presetID="3" presetClass="exit" presetSubtype="10" fill="hold" grpId="1" nodeType="withEffect">
                                  <p:stCondLst>
                                    <p:cond delay="0"/>
                                  </p:stCondLst>
                                  <p:childTnLst>
                                    <p:animEffect transition="out" filter="blinds(horizontal)">
                                      <p:cBhvr>
                                        <p:cTn id="144" dur="500"/>
                                        <p:tgtEl>
                                          <p:spTgt spid="38"/>
                                        </p:tgtEl>
                                      </p:cBhvr>
                                    </p:animEffect>
                                    <p:set>
                                      <p:cBhvr>
                                        <p:cTn id="145" dur="1" fill="hold">
                                          <p:stCondLst>
                                            <p:cond delay="499"/>
                                          </p:stCondLst>
                                        </p:cTn>
                                        <p:tgtEl>
                                          <p:spTgt spid="38"/>
                                        </p:tgtEl>
                                        <p:attrNameLst>
                                          <p:attrName>style.visibility</p:attrName>
                                        </p:attrNameLst>
                                      </p:cBhvr>
                                      <p:to>
                                        <p:strVal val="hidden"/>
                                      </p:to>
                                    </p:set>
                                  </p:childTnLst>
                                </p:cTn>
                              </p:par>
                              <p:par>
                                <p:cTn id="146" presetID="3" presetClass="exit" presetSubtype="10" fill="hold" grpId="1" nodeType="withEffect">
                                  <p:stCondLst>
                                    <p:cond delay="0"/>
                                  </p:stCondLst>
                                  <p:childTnLst>
                                    <p:animEffect transition="out" filter="blinds(horizontal)">
                                      <p:cBhvr>
                                        <p:cTn id="147" dur="500"/>
                                        <p:tgtEl>
                                          <p:spTgt spid="26"/>
                                        </p:tgtEl>
                                      </p:cBhvr>
                                    </p:animEffect>
                                    <p:set>
                                      <p:cBhvr>
                                        <p:cTn id="148" dur="1" fill="hold">
                                          <p:stCondLst>
                                            <p:cond delay="499"/>
                                          </p:stCondLst>
                                        </p:cTn>
                                        <p:tgtEl>
                                          <p:spTgt spid="26"/>
                                        </p:tgtEl>
                                        <p:attrNameLst>
                                          <p:attrName>style.visibility</p:attrName>
                                        </p:attrNameLst>
                                      </p:cBhvr>
                                      <p:to>
                                        <p:strVal val="hidden"/>
                                      </p:to>
                                    </p:set>
                                  </p:childTnLst>
                                </p:cTn>
                              </p:par>
                              <p:par>
                                <p:cTn id="149" presetID="3" presetClass="exit" presetSubtype="10" fill="hold" grpId="1" nodeType="withEffect">
                                  <p:stCondLst>
                                    <p:cond delay="0"/>
                                  </p:stCondLst>
                                  <p:childTnLst>
                                    <p:animEffect transition="out" filter="blinds(horizontal)">
                                      <p:cBhvr>
                                        <p:cTn id="150" dur="500"/>
                                        <p:tgtEl>
                                          <p:spTgt spid="27"/>
                                        </p:tgtEl>
                                      </p:cBhvr>
                                    </p:animEffect>
                                    <p:set>
                                      <p:cBhvr>
                                        <p:cTn id="151" dur="1" fill="hold">
                                          <p:stCondLst>
                                            <p:cond delay="499"/>
                                          </p:stCondLst>
                                        </p:cTn>
                                        <p:tgtEl>
                                          <p:spTgt spid="27"/>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28"/>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3" presetClass="entr" presetSubtype="10" fill="hold" grpId="0" nodeType="clickEffect">
                                  <p:stCondLst>
                                    <p:cond delay="0"/>
                                  </p:stCondLst>
                                  <p:childTnLst>
                                    <p:set>
                                      <p:cBhvr>
                                        <p:cTn id="159" dur="1" fill="hold">
                                          <p:stCondLst>
                                            <p:cond delay="0"/>
                                          </p:stCondLst>
                                        </p:cTn>
                                        <p:tgtEl>
                                          <p:spTgt spid="39"/>
                                        </p:tgtEl>
                                        <p:attrNameLst>
                                          <p:attrName>style.visibility</p:attrName>
                                        </p:attrNameLst>
                                      </p:cBhvr>
                                      <p:to>
                                        <p:strVal val="visible"/>
                                      </p:to>
                                    </p:set>
                                    <p:animEffect transition="in" filter="blinds(horizontal)">
                                      <p:cBhvr>
                                        <p:cTn id="160" dur="500"/>
                                        <p:tgtEl>
                                          <p:spTgt spid="39"/>
                                        </p:tgtEl>
                                      </p:cBhvr>
                                    </p:animEffec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29"/>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43"/>
                                        </p:tgtEl>
                                        <p:attrNameLst>
                                          <p:attrName>style.visibility</p:attrName>
                                        </p:attrNameLst>
                                      </p:cBhvr>
                                      <p:to>
                                        <p:strVal val="visible"/>
                                      </p:to>
                                    </p:set>
                                    <p:animEffect transition="in" filter="blinds(horizontal)">
                                      <p:cBhvr>
                                        <p:cTn id="169" dur="500"/>
                                        <p:tgtEl>
                                          <p:spTgt spid="43"/>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xit" presetSubtype="10" fill="hold" grpId="1" nodeType="clickEffect">
                                  <p:stCondLst>
                                    <p:cond delay="0"/>
                                  </p:stCondLst>
                                  <p:childTnLst>
                                    <p:animEffect transition="out" filter="blinds(horizontal)">
                                      <p:cBhvr>
                                        <p:cTn id="173" dur="500"/>
                                        <p:tgtEl>
                                          <p:spTgt spid="43"/>
                                        </p:tgtEl>
                                      </p:cBhvr>
                                    </p:animEffect>
                                    <p:set>
                                      <p:cBhvr>
                                        <p:cTn id="174" dur="1" fill="hold">
                                          <p:stCondLst>
                                            <p:cond delay="499"/>
                                          </p:stCondLst>
                                        </p:cTn>
                                        <p:tgtEl>
                                          <p:spTgt spid="43"/>
                                        </p:tgtEl>
                                        <p:attrNameLst>
                                          <p:attrName>style.visibility</p:attrName>
                                        </p:attrNameLst>
                                      </p:cBhvr>
                                      <p:to>
                                        <p:strVal val="hidden"/>
                                      </p:to>
                                    </p:set>
                                  </p:childTnLst>
                                </p:cTn>
                              </p:par>
                              <p:par>
                                <p:cTn id="175" presetID="3" presetClass="exit" presetSubtype="10" fill="hold" grpId="1" nodeType="withEffect">
                                  <p:stCondLst>
                                    <p:cond delay="0"/>
                                  </p:stCondLst>
                                  <p:childTnLst>
                                    <p:animEffect transition="out" filter="blinds(horizontal)">
                                      <p:cBhvr>
                                        <p:cTn id="176" dur="500"/>
                                        <p:tgtEl>
                                          <p:spTgt spid="39"/>
                                        </p:tgtEl>
                                      </p:cBhvr>
                                    </p:animEffect>
                                    <p:set>
                                      <p:cBhvr>
                                        <p:cTn id="177" dur="1" fill="hold">
                                          <p:stCondLst>
                                            <p:cond delay="499"/>
                                          </p:stCondLst>
                                        </p:cTn>
                                        <p:tgtEl>
                                          <p:spTgt spid="39"/>
                                        </p:tgtEl>
                                        <p:attrNameLst>
                                          <p:attrName>style.visibility</p:attrName>
                                        </p:attrNameLst>
                                      </p:cBhvr>
                                      <p:to>
                                        <p:strVal val="hidden"/>
                                      </p:to>
                                    </p:set>
                                  </p:childTnLst>
                                </p:cTn>
                              </p:par>
                              <p:par>
                                <p:cTn id="178" presetID="3" presetClass="exit" presetSubtype="10" fill="hold" grpId="1" nodeType="withEffect">
                                  <p:stCondLst>
                                    <p:cond delay="0"/>
                                  </p:stCondLst>
                                  <p:childTnLst>
                                    <p:animEffect transition="out" filter="blinds(horizontal)">
                                      <p:cBhvr>
                                        <p:cTn id="179" dur="500"/>
                                        <p:tgtEl>
                                          <p:spTgt spid="28"/>
                                        </p:tgtEl>
                                      </p:cBhvr>
                                    </p:animEffect>
                                    <p:set>
                                      <p:cBhvr>
                                        <p:cTn id="180" dur="1" fill="hold">
                                          <p:stCondLst>
                                            <p:cond delay="499"/>
                                          </p:stCondLst>
                                        </p:cTn>
                                        <p:tgtEl>
                                          <p:spTgt spid="28"/>
                                        </p:tgtEl>
                                        <p:attrNameLst>
                                          <p:attrName>style.visibility</p:attrName>
                                        </p:attrNameLst>
                                      </p:cBhvr>
                                      <p:to>
                                        <p:strVal val="hidden"/>
                                      </p:to>
                                    </p:set>
                                  </p:childTnLst>
                                </p:cTn>
                              </p:par>
                              <p:par>
                                <p:cTn id="181" presetID="3" presetClass="exit" presetSubtype="10" fill="hold" grpId="1" nodeType="withEffect">
                                  <p:stCondLst>
                                    <p:cond delay="0"/>
                                  </p:stCondLst>
                                  <p:childTnLst>
                                    <p:animEffect transition="out" filter="blinds(horizontal)">
                                      <p:cBhvr>
                                        <p:cTn id="182" dur="500"/>
                                        <p:tgtEl>
                                          <p:spTgt spid="29"/>
                                        </p:tgtEl>
                                      </p:cBhvr>
                                    </p:animEffect>
                                    <p:set>
                                      <p:cBhvr>
                                        <p:cTn id="183" dur="1" fill="hold">
                                          <p:stCondLst>
                                            <p:cond delay="499"/>
                                          </p:stCondLst>
                                        </p:cTn>
                                        <p:tgtEl>
                                          <p:spTgt spid="29"/>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8" presetClass="entr" presetSubtype="16" fill="hold" grpId="0" nodeType="clickEffect">
                                  <p:stCondLst>
                                    <p:cond delay="0"/>
                                  </p:stCondLst>
                                  <p:childTnLst>
                                    <p:set>
                                      <p:cBhvr>
                                        <p:cTn id="187" dur="1" fill="hold">
                                          <p:stCondLst>
                                            <p:cond delay="0"/>
                                          </p:stCondLst>
                                        </p:cTn>
                                        <p:tgtEl>
                                          <p:spTgt spid="30"/>
                                        </p:tgtEl>
                                        <p:attrNameLst>
                                          <p:attrName>style.visibility</p:attrName>
                                        </p:attrNameLst>
                                      </p:cBhvr>
                                      <p:to>
                                        <p:strVal val="visible"/>
                                      </p:to>
                                    </p:set>
                                    <p:animEffect transition="in" filter="diamond(in)">
                                      <p:cBhvr>
                                        <p:cTn id="188"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3" grpId="0" animBg="1"/>
      <p:bldP spid="14" grpId="0" animBg="1"/>
      <p:bldP spid="15" grpId="0" animBg="1"/>
      <p:bldP spid="16" grpId="0" animBg="1"/>
      <p:bldP spid="17" grpId="0" animBg="1"/>
      <p:bldP spid="18" grpId="0"/>
      <p:bldP spid="22" grpId="0" animBg="1"/>
      <p:bldP spid="22" grpId="1" animBg="1"/>
      <p:bldP spid="22" grpId="2"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p:bldP spid="31" grpId="0"/>
      <p:bldP spid="31"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0043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1</a:t>
            </a:r>
          </a:p>
        </p:txBody>
      </p:sp>
      <p:sp>
        <p:nvSpPr>
          <p:cNvPr id="3" name="2 Rectángulo"/>
          <p:cNvSpPr/>
          <p:nvPr/>
        </p:nvSpPr>
        <p:spPr>
          <a:xfrm>
            <a:off x="421481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2</a:t>
            </a:r>
          </a:p>
        </p:txBody>
      </p:sp>
      <p:sp>
        <p:nvSpPr>
          <p:cNvPr id="4" name="3 Rectángulo"/>
          <p:cNvSpPr/>
          <p:nvPr/>
        </p:nvSpPr>
        <p:spPr>
          <a:xfrm>
            <a:off x="492918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3</a:t>
            </a:r>
          </a:p>
        </p:txBody>
      </p:sp>
      <p:sp>
        <p:nvSpPr>
          <p:cNvPr id="5" name="4 Rectángulo"/>
          <p:cNvSpPr/>
          <p:nvPr/>
        </p:nvSpPr>
        <p:spPr>
          <a:xfrm>
            <a:off x="564356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4</a:t>
            </a:r>
          </a:p>
        </p:txBody>
      </p:sp>
      <p:sp>
        <p:nvSpPr>
          <p:cNvPr id="6" name="5 Rectángulo"/>
          <p:cNvSpPr/>
          <p:nvPr/>
        </p:nvSpPr>
        <p:spPr>
          <a:xfrm>
            <a:off x="635793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6</a:t>
            </a:r>
          </a:p>
        </p:txBody>
      </p:sp>
      <p:graphicFrame>
        <p:nvGraphicFramePr>
          <p:cNvPr id="7" name="6 Tabla"/>
          <p:cNvGraphicFramePr>
            <a:graphicFrameLocks noGrp="1"/>
          </p:cNvGraphicFramePr>
          <p:nvPr/>
        </p:nvGraphicFramePr>
        <p:xfrm>
          <a:off x="2000250" y="928688"/>
          <a:ext cx="5072100" cy="571504"/>
        </p:xfrm>
        <a:graphic>
          <a:graphicData uri="http://schemas.openxmlformats.org/drawingml/2006/table">
            <a:tbl>
              <a:tblPr/>
              <a:tblGrid>
                <a:gridCol w="1500197"/>
                <a:gridCol w="688607"/>
                <a:gridCol w="720824"/>
                <a:gridCol w="720824"/>
                <a:gridCol w="720824"/>
                <a:gridCol w="720824"/>
              </a:tblGrid>
              <a:tr h="285752">
                <a:tc>
                  <a:txBody>
                    <a:bodyPr/>
                    <a:lstStyle/>
                    <a:p>
                      <a:pPr algn="ctr">
                        <a:lnSpc>
                          <a:spcPct val="115000"/>
                        </a:lnSpc>
                        <a:spcAft>
                          <a:spcPts val="0"/>
                        </a:spcAft>
                      </a:pPr>
                      <a:r>
                        <a:rPr lang="es-ES" sz="1100" dirty="0">
                          <a:latin typeface="Calibri"/>
                          <a:ea typeface="Calibri"/>
                          <a:cs typeface="Times New Roman"/>
                        </a:rPr>
                        <a:t>Nº MANZANAS (N)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Aft>
                          <a:spcPts val="0"/>
                        </a:spcAft>
                      </a:pPr>
                      <a:r>
                        <a:rPr lang="es-ES" sz="1100" dirty="0">
                          <a:latin typeface="Calibri"/>
                          <a:ea typeface="Calibri"/>
                          <a:cs typeface="Times New Roman"/>
                        </a:rPr>
                        <a:t>PRECIO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r>
                        <a:rPr lang="es-ES" dirty="0" smtClean="0"/>
                        <a:t>              </a:t>
                      </a:r>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Rectángulo"/>
          <p:cNvSpPr/>
          <p:nvPr/>
        </p:nvSpPr>
        <p:spPr>
          <a:xfrm>
            <a:off x="350043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500</a:t>
            </a:r>
          </a:p>
        </p:txBody>
      </p:sp>
      <p:sp>
        <p:nvSpPr>
          <p:cNvPr id="9" name="8 Rectángulo"/>
          <p:cNvSpPr/>
          <p:nvPr/>
        </p:nvSpPr>
        <p:spPr>
          <a:xfrm>
            <a:off x="421481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1 000</a:t>
            </a:r>
          </a:p>
        </p:txBody>
      </p:sp>
      <p:sp>
        <p:nvSpPr>
          <p:cNvPr id="10" name="9 Rectángulo"/>
          <p:cNvSpPr/>
          <p:nvPr/>
        </p:nvSpPr>
        <p:spPr>
          <a:xfrm>
            <a:off x="492918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1 500</a:t>
            </a:r>
          </a:p>
        </p:txBody>
      </p:sp>
      <p:sp>
        <p:nvSpPr>
          <p:cNvPr id="11" name="10 Rectángulo"/>
          <p:cNvSpPr/>
          <p:nvPr/>
        </p:nvSpPr>
        <p:spPr>
          <a:xfrm>
            <a:off x="564356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2 000</a:t>
            </a:r>
          </a:p>
        </p:txBody>
      </p:sp>
      <p:sp>
        <p:nvSpPr>
          <p:cNvPr id="12" name="11 Rectángulo"/>
          <p:cNvSpPr/>
          <p:nvPr/>
        </p:nvSpPr>
        <p:spPr>
          <a:xfrm>
            <a:off x="635793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3 000</a:t>
            </a:r>
          </a:p>
        </p:txBody>
      </p:sp>
      <p:sp>
        <p:nvSpPr>
          <p:cNvPr id="15395" name="12 CuadroTexto"/>
          <p:cNvSpPr txBox="1">
            <a:spLocks noChangeArrowheads="1"/>
          </p:cNvSpPr>
          <p:nvPr/>
        </p:nvSpPr>
        <p:spPr bwMode="auto">
          <a:xfrm>
            <a:off x="642938" y="357188"/>
            <a:ext cx="8072437" cy="461665"/>
          </a:xfrm>
          <a:prstGeom prst="rect">
            <a:avLst/>
          </a:prstGeom>
          <a:noFill/>
          <a:ln w="9525">
            <a:noFill/>
            <a:miter lim="800000"/>
            <a:headEnd/>
            <a:tailEnd/>
          </a:ln>
        </p:spPr>
        <p:txBody>
          <a:bodyPr>
            <a:spAutoFit/>
          </a:bodyPr>
          <a:lstStyle/>
          <a:p>
            <a:pPr algn="ctr"/>
            <a:r>
              <a:rPr lang="es-ES" sz="2400" b="1" dirty="0">
                <a:solidFill>
                  <a:srgbClr val="000099"/>
                </a:solidFill>
              </a:rPr>
              <a:t>MAGNITUDES   DIRECTAMENTE   PROPORCIONALES</a:t>
            </a:r>
          </a:p>
        </p:txBody>
      </p:sp>
      <p:cxnSp>
        <p:nvCxnSpPr>
          <p:cNvPr id="31" name="30 Conector recto de flecha"/>
          <p:cNvCxnSpPr/>
          <p:nvPr/>
        </p:nvCxnSpPr>
        <p:spPr>
          <a:xfrm rot="5400000">
            <a:off x="285750" y="3071813"/>
            <a:ext cx="28575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a:off x="571500" y="4141788"/>
            <a:ext cx="6929438"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2320925" y="4179888"/>
            <a:ext cx="21431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a:off x="5894388" y="4178300"/>
            <a:ext cx="2143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rot="5400000">
            <a:off x="5178426" y="4178300"/>
            <a:ext cx="21431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rot="5400000">
            <a:off x="4465638" y="4178300"/>
            <a:ext cx="2143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3749676" y="4178300"/>
            <a:ext cx="21431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rot="5400000">
            <a:off x="3036888" y="4178300"/>
            <a:ext cx="2143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1571625" y="3767138"/>
            <a:ext cx="285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1571625" y="1928813"/>
            <a:ext cx="285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1571625" y="2284413"/>
            <a:ext cx="285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1571625" y="2713038"/>
            <a:ext cx="285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a:off x="1571625" y="3022600"/>
            <a:ext cx="285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a:off x="1571625" y="3429000"/>
            <a:ext cx="285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51 CuadroTexto"/>
          <p:cNvSpPr txBox="1">
            <a:spLocks noChangeArrowheads="1"/>
          </p:cNvSpPr>
          <p:nvPr/>
        </p:nvSpPr>
        <p:spPr bwMode="auto">
          <a:xfrm>
            <a:off x="928688" y="3571875"/>
            <a:ext cx="571500" cy="338138"/>
          </a:xfrm>
          <a:prstGeom prst="rect">
            <a:avLst/>
          </a:prstGeom>
          <a:noFill/>
          <a:ln w="9525">
            <a:noFill/>
            <a:miter lim="800000"/>
            <a:headEnd/>
            <a:tailEnd/>
          </a:ln>
        </p:spPr>
        <p:txBody>
          <a:bodyPr>
            <a:spAutoFit/>
          </a:bodyPr>
          <a:lstStyle/>
          <a:p>
            <a:r>
              <a:rPr lang="es-ES" sz="1600"/>
              <a:t>500</a:t>
            </a:r>
          </a:p>
        </p:txBody>
      </p:sp>
      <p:sp>
        <p:nvSpPr>
          <p:cNvPr id="53" name="52 CuadroTexto"/>
          <p:cNvSpPr txBox="1">
            <a:spLocks noChangeArrowheads="1"/>
          </p:cNvSpPr>
          <p:nvPr/>
        </p:nvSpPr>
        <p:spPr bwMode="auto">
          <a:xfrm>
            <a:off x="928688" y="1785938"/>
            <a:ext cx="714375" cy="338137"/>
          </a:xfrm>
          <a:prstGeom prst="rect">
            <a:avLst/>
          </a:prstGeom>
          <a:noFill/>
          <a:ln w="9525">
            <a:noFill/>
            <a:miter lim="800000"/>
            <a:headEnd/>
            <a:tailEnd/>
          </a:ln>
        </p:spPr>
        <p:txBody>
          <a:bodyPr>
            <a:spAutoFit/>
          </a:bodyPr>
          <a:lstStyle/>
          <a:p>
            <a:r>
              <a:rPr lang="es-ES" sz="1600"/>
              <a:t>3 </a:t>
            </a:r>
            <a:r>
              <a:rPr lang="es-ES" sz="1400"/>
              <a:t>000</a:t>
            </a:r>
          </a:p>
        </p:txBody>
      </p:sp>
      <p:sp>
        <p:nvSpPr>
          <p:cNvPr id="54" name="53 CuadroTexto"/>
          <p:cNvSpPr txBox="1">
            <a:spLocks noChangeArrowheads="1"/>
          </p:cNvSpPr>
          <p:nvPr/>
        </p:nvSpPr>
        <p:spPr bwMode="auto">
          <a:xfrm>
            <a:off x="928688" y="2071688"/>
            <a:ext cx="714375" cy="307975"/>
          </a:xfrm>
          <a:prstGeom prst="rect">
            <a:avLst/>
          </a:prstGeom>
          <a:noFill/>
          <a:ln w="9525">
            <a:noFill/>
            <a:miter lim="800000"/>
            <a:headEnd/>
            <a:tailEnd/>
          </a:ln>
        </p:spPr>
        <p:txBody>
          <a:bodyPr>
            <a:spAutoFit/>
          </a:bodyPr>
          <a:lstStyle/>
          <a:p>
            <a:r>
              <a:rPr lang="es-ES" sz="1400"/>
              <a:t>2 500</a:t>
            </a:r>
          </a:p>
        </p:txBody>
      </p:sp>
      <p:sp>
        <p:nvSpPr>
          <p:cNvPr id="55" name="54 CuadroTexto"/>
          <p:cNvSpPr txBox="1">
            <a:spLocks noChangeArrowheads="1"/>
          </p:cNvSpPr>
          <p:nvPr/>
        </p:nvSpPr>
        <p:spPr bwMode="auto">
          <a:xfrm>
            <a:off x="928688" y="3286125"/>
            <a:ext cx="714375" cy="307975"/>
          </a:xfrm>
          <a:prstGeom prst="rect">
            <a:avLst/>
          </a:prstGeom>
          <a:noFill/>
          <a:ln w="9525">
            <a:noFill/>
            <a:miter lim="800000"/>
            <a:headEnd/>
            <a:tailEnd/>
          </a:ln>
        </p:spPr>
        <p:txBody>
          <a:bodyPr>
            <a:spAutoFit/>
          </a:bodyPr>
          <a:lstStyle/>
          <a:p>
            <a:r>
              <a:rPr lang="es-ES" sz="1400"/>
              <a:t>1 000</a:t>
            </a:r>
          </a:p>
        </p:txBody>
      </p:sp>
      <p:sp>
        <p:nvSpPr>
          <p:cNvPr id="56" name="55 CuadroTexto"/>
          <p:cNvSpPr txBox="1">
            <a:spLocks noChangeArrowheads="1"/>
          </p:cNvSpPr>
          <p:nvPr/>
        </p:nvSpPr>
        <p:spPr bwMode="auto">
          <a:xfrm>
            <a:off x="928688" y="2857500"/>
            <a:ext cx="714375" cy="307975"/>
          </a:xfrm>
          <a:prstGeom prst="rect">
            <a:avLst/>
          </a:prstGeom>
          <a:noFill/>
          <a:ln w="9525">
            <a:noFill/>
            <a:miter lim="800000"/>
            <a:headEnd/>
            <a:tailEnd/>
          </a:ln>
        </p:spPr>
        <p:txBody>
          <a:bodyPr>
            <a:spAutoFit/>
          </a:bodyPr>
          <a:lstStyle/>
          <a:p>
            <a:r>
              <a:rPr lang="es-ES" sz="1400"/>
              <a:t>1 500</a:t>
            </a:r>
          </a:p>
        </p:txBody>
      </p:sp>
      <p:sp>
        <p:nvSpPr>
          <p:cNvPr id="57" name="56 CuadroTexto"/>
          <p:cNvSpPr txBox="1">
            <a:spLocks noChangeArrowheads="1"/>
          </p:cNvSpPr>
          <p:nvPr/>
        </p:nvSpPr>
        <p:spPr bwMode="auto">
          <a:xfrm>
            <a:off x="928688" y="2500313"/>
            <a:ext cx="714375" cy="307975"/>
          </a:xfrm>
          <a:prstGeom prst="rect">
            <a:avLst/>
          </a:prstGeom>
          <a:noFill/>
          <a:ln w="9525">
            <a:noFill/>
            <a:miter lim="800000"/>
            <a:headEnd/>
            <a:tailEnd/>
          </a:ln>
        </p:spPr>
        <p:txBody>
          <a:bodyPr>
            <a:spAutoFit/>
          </a:bodyPr>
          <a:lstStyle/>
          <a:p>
            <a:r>
              <a:rPr lang="es-ES" sz="1400"/>
              <a:t>2 000</a:t>
            </a:r>
          </a:p>
        </p:txBody>
      </p:sp>
      <p:sp>
        <p:nvSpPr>
          <p:cNvPr id="58" name="57 CuadroTexto"/>
          <p:cNvSpPr txBox="1">
            <a:spLocks noChangeArrowheads="1"/>
          </p:cNvSpPr>
          <p:nvPr/>
        </p:nvSpPr>
        <p:spPr bwMode="auto">
          <a:xfrm>
            <a:off x="2286000" y="4286250"/>
            <a:ext cx="357188" cy="307975"/>
          </a:xfrm>
          <a:prstGeom prst="rect">
            <a:avLst/>
          </a:prstGeom>
          <a:noFill/>
          <a:ln w="9525">
            <a:noFill/>
            <a:miter lim="800000"/>
            <a:headEnd/>
            <a:tailEnd/>
          </a:ln>
        </p:spPr>
        <p:txBody>
          <a:bodyPr>
            <a:spAutoFit/>
          </a:bodyPr>
          <a:lstStyle/>
          <a:p>
            <a:r>
              <a:rPr lang="es-ES" sz="1400"/>
              <a:t>1</a:t>
            </a:r>
          </a:p>
        </p:txBody>
      </p:sp>
      <p:sp>
        <p:nvSpPr>
          <p:cNvPr id="59" name="58 CuadroTexto"/>
          <p:cNvSpPr txBox="1">
            <a:spLocks noChangeArrowheads="1"/>
          </p:cNvSpPr>
          <p:nvPr/>
        </p:nvSpPr>
        <p:spPr bwMode="auto">
          <a:xfrm>
            <a:off x="5857875" y="4286250"/>
            <a:ext cx="357188" cy="307975"/>
          </a:xfrm>
          <a:prstGeom prst="rect">
            <a:avLst/>
          </a:prstGeom>
          <a:noFill/>
          <a:ln w="9525">
            <a:noFill/>
            <a:miter lim="800000"/>
            <a:headEnd/>
            <a:tailEnd/>
          </a:ln>
        </p:spPr>
        <p:txBody>
          <a:bodyPr>
            <a:spAutoFit/>
          </a:bodyPr>
          <a:lstStyle/>
          <a:p>
            <a:r>
              <a:rPr lang="es-ES" sz="1400"/>
              <a:t>6</a:t>
            </a:r>
          </a:p>
        </p:txBody>
      </p:sp>
      <p:sp>
        <p:nvSpPr>
          <p:cNvPr id="60" name="59 CuadroTexto"/>
          <p:cNvSpPr txBox="1">
            <a:spLocks noChangeArrowheads="1"/>
          </p:cNvSpPr>
          <p:nvPr/>
        </p:nvSpPr>
        <p:spPr bwMode="auto">
          <a:xfrm>
            <a:off x="5143500" y="4286250"/>
            <a:ext cx="357188" cy="307975"/>
          </a:xfrm>
          <a:prstGeom prst="rect">
            <a:avLst/>
          </a:prstGeom>
          <a:noFill/>
          <a:ln w="9525">
            <a:noFill/>
            <a:miter lim="800000"/>
            <a:headEnd/>
            <a:tailEnd/>
          </a:ln>
        </p:spPr>
        <p:txBody>
          <a:bodyPr>
            <a:spAutoFit/>
          </a:bodyPr>
          <a:lstStyle/>
          <a:p>
            <a:r>
              <a:rPr lang="es-ES" sz="1400"/>
              <a:t>5</a:t>
            </a:r>
          </a:p>
        </p:txBody>
      </p:sp>
      <p:sp>
        <p:nvSpPr>
          <p:cNvPr id="61" name="60 CuadroTexto"/>
          <p:cNvSpPr txBox="1">
            <a:spLocks noChangeArrowheads="1"/>
          </p:cNvSpPr>
          <p:nvPr/>
        </p:nvSpPr>
        <p:spPr bwMode="auto">
          <a:xfrm>
            <a:off x="4429125" y="4286250"/>
            <a:ext cx="357188" cy="307975"/>
          </a:xfrm>
          <a:prstGeom prst="rect">
            <a:avLst/>
          </a:prstGeom>
          <a:noFill/>
          <a:ln w="9525">
            <a:noFill/>
            <a:miter lim="800000"/>
            <a:headEnd/>
            <a:tailEnd/>
          </a:ln>
        </p:spPr>
        <p:txBody>
          <a:bodyPr>
            <a:spAutoFit/>
          </a:bodyPr>
          <a:lstStyle/>
          <a:p>
            <a:r>
              <a:rPr lang="es-ES" sz="1400"/>
              <a:t>4</a:t>
            </a:r>
          </a:p>
        </p:txBody>
      </p:sp>
      <p:sp>
        <p:nvSpPr>
          <p:cNvPr id="62" name="61 CuadroTexto"/>
          <p:cNvSpPr txBox="1">
            <a:spLocks noChangeArrowheads="1"/>
          </p:cNvSpPr>
          <p:nvPr/>
        </p:nvSpPr>
        <p:spPr bwMode="auto">
          <a:xfrm>
            <a:off x="3714750" y="4286250"/>
            <a:ext cx="357188" cy="307975"/>
          </a:xfrm>
          <a:prstGeom prst="rect">
            <a:avLst/>
          </a:prstGeom>
          <a:noFill/>
          <a:ln w="9525">
            <a:noFill/>
            <a:miter lim="800000"/>
            <a:headEnd/>
            <a:tailEnd/>
          </a:ln>
        </p:spPr>
        <p:txBody>
          <a:bodyPr>
            <a:spAutoFit/>
          </a:bodyPr>
          <a:lstStyle/>
          <a:p>
            <a:r>
              <a:rPr lang="es-ES" sz="1400"/>
              <a:t>3</a:t>
            </a:r>
          </a:p>
        </p:txBody>
      </p:sp>
      <p:sp>
        <p:nvSpPr>
          <p:cNvPr id="63" name="62 CuadroTexto"/>
          <p:cNvSpPr txBox="1">
            <a:spLocks noChangeArrowheads="1"/>
          </p:cNvSpPr>
          <p:nvPr/>
        </p:nvSpPr>
        <p:spPr bwMode="auto">
          <a:xfrm>
            <a:off x="3000375" y="4286250"/>
            <a:ext cx="357188" cy="307975"/>
          </a:xfrm>
          <a:prstGeom prst="rect">
            <a:avLst/>
          </a:prstGeom>
          <a:noFill/>
          <a:ln w="9525">
            <a:noFill/>
            <a:miter lim="800000"/>
            <a:headEnd/>
            <a:tailEnd/>
          </a:ln>
        </p:spPr>
        <p:txBody>
          <a:bodyPr>
            <a:spAutoFit/>
          </a:bodyPr>
          <a:lstStyle/>
          <a:p>
            <a:r>
              <a:rPr lang="es-ES" sz="1400"/>
              <a:t>2</a:t>
            </a:r>
          </a:p>
        </p:txBody>
      </p:sp>
      <p:sp>
        <p:nvSpPr>
          <p:cNvPr id="64" name="63 Elipse"/>
          <p:cNvSpPr/>
          <p:nvPr/>
        </p:nvSpPr>
        <p:spPr>
          <a:xfrm>
            <a:off x="3811588" y="3025775"/>
            <a:ext cx="46037" cy="4603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5" name="64 Elipse"/>
          <p:cNvSpPr/>
          <p:nvPr/>
        </p:nvSpPr>
        <p:spPr>
          <a:xfrm>
            <a:off x="2382838" y="3740150"/>
            <a:ext cx="46037" cy="4603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6" name="65 Elipse"/>
          <p:cNvSpPr/>
          <p:nvPr/>
        </p:nvSpPr>
        <p:spPr>
          <a:xfrm>
            <a:off x="3143250" y="3382963"/>
            <a:ext cx="46038" cy="4603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7" name="66 Elipse"/>
          <p:cNvSpPr/>
          <p:nvPr/>
        </p:nvSpPr>
        <p:spPr>
          <a:xfrm>
            <a:off x="6000750" y="1928813"/>
            <a:ext cx="46038" cy="4603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8" name="67 Elipse"/>
          <p:cNvSpPr/>
          <p:nvPr/>
        </p:nvSpPr>
        <p:spPr>
          <a:xfrm>
            <a:off x="4525963" y="2665413"/>
            <a:ext cx="46037" cy="4603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71" name="70 Conector recto de flecha"/>
          <p:cNvCxnSpPr/>
          <p:nvPr/>
        </p:nvCxnSpPr>
        <p:spPr>
          <a:xfrm flipV="1">
            <a:off x="1000125" y="1714500"/>
            <a:ext cx="5500688" cy="2786063"/>
          </a:xfrm>
          <a:prstGeom prst="straightConnector1">
            <a:avLst/>
          </a:prstGeom>
          <a:ln>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3" name="72 CuadroTexto"/>
          <p:cNvSpPr txBox="1">
            <a:spLocks noChangeArrowheads="1"/>
          </p:cNvSpPr>
          <p:nvPr/>
        </p:nvSpPr>
        <p:spPr bwMode="auto">
          <a:xfrm>
            <a:off x="571500" y="5000625"/>
            <a:ext cx="7643813" cy="1200150"/>
          </a:xfrm>
          <a:prstGeom prst="rect">
            <a:avLst/>
          </a:prstGeom>
          <a:noFill/>
          <a:ln w="9525">
            <a:noFill/>
            <a:miter lim="800000"/>
            <a:headEnd/>
            <a:tailEnd/>
          </a:ln>
        </p:spPr>
        <p:txBody>
          <a:bodyPr>
            <a:spAutoFit/>
          </a:bodyPr>
          <a:lstStyle/>
          <a:p>
            <a:pPr algn="ctr"/>
            <a:r>
              <a:rPr lang="es-ES" sz="2400" b="1"/>
              <a:t>Dos magnitudes son directamente proporcionales, si al representarlas gráficamente obtenemos una línea recta que pasa por el origen.</a:t>
            </a:r>
          </a:p>
        </p:txBody>
      </p:sp>
      <p:cxnSp>
        <p:nvCxnSpPr>
          <p:cNvPr id="70" name="69 Conector recto"/>
          <p:cNvCxnSpPr/>
          <p:nvPr/>
        </p:nvCxnSpPr>
        <p:spPr>
          <a:xfrm rot="5400000">
            <a:off x="2249488" y="3965575"/>
            <a:ext cx="357188"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rot="5400000">
            <a:off x="2785269" y="3785394"/>
            <a:ext cx="714375"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6" name="75 Conector recto"/>
          <p:cNvCxnSpPr>
            <a:stCxn id="67" idx="2"/>
          </p:cNvCxnSpPr>
          <p:nvPr/>
        </p:nvCxnSpPr>
        <p:spPr>
          <a:xfrm rot="10800000" flipH="1" flipV="1">
            <a:off x="6000750" y="1952625"/>
            <a:ext cx="0" cy="21907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8" name="77 Conector recto"/>
          <p:cNvCxnSpPr>
            <a:stCxn id="64" idx="4"/>
          </p:cNvCxnSpPr>
          <p:nvPr/>
        </p:nvCxnSpPr>
        <p:spPr>
          <a:xfrm rot="16200000" flipH="1">
            <a:off x="3309145" y="3596481"/>
            <a:ext cx="1071562" cy="2222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0" name="79 Conector recto"/>
          <p:cNvCxnSpPr>
            <a:stCxn id="68" idx="6"/>
          </p:cNvCxnSpPr>
          <p:nvPr/>
        </p:nvCxnSpPr>
        <p:spPr>
          <a:xfrm flipH="1">
            <a:off x="4570413" y="2689225"/>
            <a:ext cx="1587" cy="14541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a:off x="1714500" y="3786188"/>
            <a:ext cx="714375"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4" name="83 Conector recto"/>
          <p:cNvCxnSpPr>
            <a:endCxn id="67" idx="2"/>
          </p:cNvCxnSpPr>
          <p:nvPr/>
        </p:nvCxnSpPr>
        <p:spPr>
          <a:xfrm>
            <a:off x="1714500" y="1928813"/>
            <a:ext cx="4286250" cy="2381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a:xfrm>
            <a:off x="1714500" y="2714625"/>
            <a:ext cx="285115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8" name="87 Conector recto"/>
          <p:cNvCxnSpPr>
            <a:endCxn id="64" idx="7"/>
          </p:cNvCxnSpPr>
          <p:nvPr/>
        </p:nvCxnSpPr>
        <p:spPr>
          <a:xfrm>
            <a:off x="1714500" y="3000375"/>
            <a:ext cx="2136775" cy="317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2" name="91 Conector recto"/>
          <p:cNvCxnSpPr>
            <a:endCxn id="66" idx="3"/>
          </p:cNvCxnSpPr>
          <p:nvPr/>
        </p:nvCxnSpPr>
        <p:spPr>
          <a:xfrm flipV="1">
            <a:off x="1714500" y="3422650"/>
            <a:ext cx="1435100" cy="63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blinds(horizontal)">
                                      <p:cBhvr>
                                        <p:cTn id="61" dur="500"/>
                                        <p:tgtEl>
                                          <p:spTgt spid="70"/>
                                        </p:tgtEl>
                                      </p:cBhvr>
                                    </p:animEffect>
                                  </p:childTnLst>
                                </p:cTn>
                              </p:par>
                              <p:par>
                                <p:cTn id="62" presetID="3" presetClass="entr" presetSubtype="10" fill="hold" nodeType="with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blinds(horizontal)">
                                      <p:cBhvr>
                                        <p:cTn id="64" dur="500"/>
                                        <p:tgtEl>
                                          <p:spTgt spid="83"/>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blinds(horizontal)">
                                      <p:cBhvr>
                                        <p:cTn id="69" dur="500"/>
                                        <p:tgtEl>
                                          <p:spTgt spid="6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92"/>
                                        </p:tgtEl>
                                        <p:attrNameLst>
                                          <p:attrName>style.visibility</p:attrName>
                                        </p:attrNameLst>
                                      </p:cBhvr>
                                      <p:to>
                                        <p:strVal val="visible"/>
                                      </p:to>
                                    </p:set>
                                    <p:animEffect transition="in" filter="blinds(horizontal)">
                                      <p:cBhvr>
                                        <p:cTn id="74" dur="500"/>
                                        <p:tgtEl>
                                          <p:spTgt spid="92"/>
                                        </p:tgtEl>
                                      </p:cBhvr>
                                    </p:animEffect>
                                  </p:childTnLst>
                                </p:cTn>
                              </p:par>
                              <p:par>
                                <p:cTn id="75" presetID="3" presetClass="entr" presetSubtype="10" fill="hold" nodeType="with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blinds(horizontal)">
                                      <p:cBhvr>
                                        <p:cTn id="77" dur="500"/>
                                        <p:tgtEl>
                                          <p:spTgt spid="7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6"/>
                                        </p:tgtEl>
                                        <p:attrNameLst>
                                          <p:attrName>style.visibility</p:attrName>
                                        </p:attrNameLst>
                                      </p:cBhvr>
                                      <p:to>
                                        <p:strVal val="visible"/>
                                      </p:to>
                                    </p:set>
                                    <p:animEffect transition="in" filter="blinds(horizontal)">
                                      <p:cBhvr>
                                        <p:cTn id="82" dur="500"/>
                                        <p:tgtEl>
                                          <p:spTgt spid="66"/>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blinds(horizontal)">
                                      <p:cBhvr>
                                        <p:cTn id="87" dur="500"/>
                                        <p:tgtEl>
                                          <p:spTgt spid="78"/>
                                        </p:tgtEl>
                                      </p:cBhvr>
                                    </p:animEffect>
                                  </p:childTnLst>
                                </p:cTn>
                              </p:par>
                              <p:par>
                                <p:cTn id="88" presetID="3" presetClass="entr" presetSubtype="10" fill="hold" nodeType="withEffect">
                                  <p:stCondLst>
                                    <p:cond delay="0"/>
                                  </p:stCondLst>
                                  <p:childTnLst>
                                    <p:set>
                                      <p:cBhvr>
                                        <p:cTn id="89" dur="1" fill="hold">
                                          <p:stCondLst>
                                            <p:cond delay="0"/>
                                          </p:stCondLst>
                                        </p:cTn>
                                        <p:tgtEl>
                                          <p:spTgt spid="88"/>
                                        </p:tgtEl>
                                        <p:attrNameLst>
                                          <p:attrName>style.visibility</p:attrName>
                                        </p:attrNameLst>
                                      </p:cBhvr>
                                      <p:to>
                                        <p:strVal val="visible"/>
                                      </p:to>
                                    </p:set>
                                    <p:animEffect transition="in" filter="blinds(horizontal)">
                                      <p:cBhvr>
                                        <p:cTn id="90" dur="500"/>
                                        <p:tgtEl>
                                          <p:spTgt spid="88"/>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64"/>
                                        </p:tgtEl>
                                        <p:attrNameLst>
                                          <p:attrName>style.visibility</p:attrName>
                                        </p:attrNameLst>
                                      </p:cBhvr>
                                      <p:to>
                                        <p:strVal val="visible"/>
                                      </p:to>
                                    </p:set>
                                    <p:animEffect transition="in" filter="blinds(horizontal)">
                                      <p:cBhvr>
                                        <p:cTn id="95" dur="500"/>
                                        <p:tgtEl>
                                          <p:spTgt spid="64"/>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nodeType="clickEffect">
                                  <p:stCondLst>
                                    <p:cond delay="0"/>
                                  </p:stCondLst>
                                  <p:childTnLst>
                                    <p:set>
                                      <p:cBhvr>
                                        <p:cTn id="99" dur="1" fill="hold">
                                          <p:stCondLst>
                                            <p:cond delay="0"/>
                                          </p:stCondLst>
                                        </p:cTn>
                                        <p:tgtEl>
                                          <p:spTgt spid="80"/>
                                        </p:tgtEl>
                                        <p:attrNameLst>
                                          <p:attrName>style.visibility</p:attrName>
                                        </p:attrNameLst>
                                      </p:cBhvr>
                                      <p:to>
                                        <p:strVal val="visible"/>
                                      </p:to>
                                    </p:set>
                                    <p:animEffect transition="in" filter="blinds(horizontal)">
                                      <p:cBhvr>
                                        <p:cTn id="100" dur="500"/>
                                        <p:tgtEl>
                                          <p:spTgt spid="80"/>
                                        </p:tgtEl>
                                      </p:cBhvr>
                                    </p:animEffect>
                                  </p:childTnLst>
                                </p:cTn>
                              </p:par>
                              <p:par>
                                <p:cTn id="101" presetID="3" presetClass="entr" presetSubtype="10" fill="hold" nodeType="with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blinds(horizontal)">
                                      <p:cBhvr>
                                        <p:cTn id="103" dur="500"/>
                                        <p:tgtEl>
                                          <p:spTgt spid="86"/>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68"/>
                                        </p:tgtEl>
                                        <p:attrNameLst>
                                          <p:attrName>style.visibility</p:attrName>
                                        </p:attrNameLst>
                                      </p:cBhvr>
                                      <p:to>
                                        <p:strVal val="visible"/>
                                      </p:to>
                                    </p:set>
                                    <p:animEffect transition="in" filter="blinds(horizontal)">
                                      <p:cBhvr>
                                        <p:cTn id="108" dur="500"/>
                                        <p:tgtEl>
                                          <p:spTgt spid="68"/>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nodeType="clickEffect">
                                  <p:stCondLst>
                                    <p:cond delay="0"/>
                                  </p:stCondLst>
                                  <p:childTnLst>
                                    <p:set>
                                      <p:cBhvr>
                                        <p:cTn id="112" dur="1" fill="hold">
                                          <p:stCondLst>
                                            <p:cond delay="0"/>
                                          </p:stCondLst>
                                        </p:cTn>
                                        <p:tgtEl>
                                          <p:spTgt spid="76"/>
                                        </p:tgtEl>
                                        <p:attrNameLst>
                                          <p:attrName>style.visibility</p:attrName>
                                        </p:attrNameLst>
                                      </p:cBhvr>
                                      <p:to>
                                        <p:strVal val="visible"/>
                                      </p:to>
                                    </p:set>
                                    <p:animEffect transition="in" filter="blinds(horizontal)">
                                      <p:cBhvr>
                                        <p:cTn id="113" dur="500"/>
                                        <p:tgtEl>
                                          <p:spTgt spid="76"/>
                                        </p:tgtEl>
                                      </p:cBhvr>
                                    </p:animEffect>
                                  </p:childTnLst>
                                </p:cTn>
                              </p:par>
                              <p:par>
                                <p:cTn id="114" presetID="3" presetClass="entr" presetSubtype="10" fill="hold" nodeType="with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blinds(horizontal)">
                                      <p:cBhvr>
                                        <p:cTn id="116" dur="500"/>
                                        <p:tgtEl>
                                          <p:spTgt spid="84"/>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blinds(horizontal)">
                                      <p:cBhvr>
                                        <p:cTn id="121" dur="500"/>
                                        <p:tgtEl>
                                          <p:spTgt spid="67"/>
                                        </p:tgtEl>
                                      </p:cBhvr>
                                    </p:animEffect>
                                  </p:childTnLst>
                                </p:cTn>
                              </p:par>
                            </p:childTnLst>
                          </p:cTn>
                        </p:par>
                      </p:childTnLst>
                    </p:cTn>
                  </p:par>
                  <p:par>
                    <p:cTn id="122" fill="hold">
                      <p:stCondLst>
                        <p:cond delay="indefinite"/>
                      </p:stCondLst>
                      <p:childTnLst>
                        <p:par>
                          <p:cTn id="123" fill="hold">
                            <p:stCondLst>
                              <p:cond delay="0"/>
                            </p:stCondLst>
                            <p:childTnLst>
                              <p:par>
                                <p:cTn id="124" presetID="8" presetClass="entr" presetSubtype="16" fill="hold" nodeType="clickEffect">
                                  <p:stCondLst>
                                    <p:cond delay="0"/>
                                  </p:stCondLst>
                                  <p:childTnLst>
                                    <p:set>
                                      <p:cBhvr>
                                        <p:cTn id="125" dur="1" fill="hold">
                                          <p:stCondLst>
                                            <p:cond delay="0"/>
                                          </p:stCondLst>
                                        </p:cTn>
                                        <p:tgtEl>
                                          <p:spTgt spid="71"/>
                                        </p:tgtEl>
                                        <p:attrNameLst>
                                          <p:attrName>style.visibility</p:attrName>
                                        </p:attrNameLst>
                                      </p:cBhvr>
                                      <p:to>
                                        <p:strVal val="visible"/>
                                      </p:to>
                                    </p:set>
                                    <p:animEffect transition="in" filter="diamond(in)">
                                      <p:cBhvr>
                                        <p:cTn id="126" dur="2000"/>
                                        <p:tgtEl>
                                          <p:spTgt spid="71"/>
                                        </p:tgtEl>
                                      </p:cBhvr>
                                    </p:animEffect>
                                  </p:childTnLst>
                                </p:cTn>
                              </p:par>
                            </p:childTnLst>
                          </p:cTn>
                        </p:par>
                      </p:childTnLst>
                    </p:cTn>
                  </p:par>
                  <p:par>
                    <p:cTn id="127" fill="hold">
                      <p:stCondLst>
                        <p:cond delay="indefinite"/>
                      </p:stCondLst>
                      <p:childTnLst>
                        <p:par>
                          <p:cTn id="128" fill="hold">
                            <p:stCondLst>
                              <p:cond delay="0"/>
                            </p:stCondLst>
                            <p:childTnLst>
                              <p:par>
                                <p:cTn id="129" presetID="8" presetClass="entr" presetSubtype="16" fill="hold" grpId="0" nodeType="clickEffect">
                                  <p:stCondLst>
                                    <p:cond delay="0"/>
                                  </p:stCondLst>
                                  <p:childTnLst>
                                    <p:set>
                                      <p:cBhvr>
                                        <p:cTn id="130" dur="1" fill="hold">
                                          <p:stCondLst>
                                            <p:cond delay="0"/>
                                          </p:stCondLst>
                                        </p:cTn>
                                        <p:tgtEl>
                                          <p:spTgt spid="73"/>
                                        </p:tgtEl>
                                        <p:attrNameLst>
                                          <p:attrName>style.visibility</p:attrName>
                                        </p:attrNameLst>
                                      </p:cBhvr>
                                      <p:to>
                                        <p:strVal val="visible"/>
                                      </p:to>
                                    </p:set>
                                    <p:animEffect transition="in" filter="diamond(in)">
                                      <p:cBhvr>
                                        <p:cTn id="131" dur="2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P spid="57" grpId="0"/>
      <p:bldP spid="58" grpId="0"/>
      <p:bldP spid="59" grpId="0"/>
      <p:bldP spid="60" grpId="0"/>
      <p:bldP spid="61" grpId="0"/>
      <p:bldP spid="62" grpId="0"/>
      <p:bldP spid="63" grpId="0"/>
      <p:bldP spid="64" grpId="0" animBg="1"/>
      <p:bldP spid="65" grpId="0" animBg="1"/>
      <p:bldP spid="66" grpId="0" animBg="1"/>
      <p:bldP spid="67" grpId="0" animBg="1"/>
      <p:bldP spid="68" grpId="0" animBg="1"/>
      <p:bldP spid="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0043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1</a:t>
            </a:r>
          </a:p>
        </p:txBody>
      </p:sp>
      <p:sp>
        <p:nvSpPr>
          <p:cNvPr id="3" name="2 Rectángulo"/>
          <p:cNvSpPr/>
          <p:nvPr/>
        </p:nvSpPr>
        <p:spPr>
          <a:xfrm>
            <a:off x="421481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2</a:t>
            </a:r>
          </a:p>
        </p:txBody>
      </p:sp>
      <p:sp>
        <p:nvSpPr>
          <p:cNvPr id="4" name="3 Rectángulo"/>
          <p:cNvSpPr/>
          <p:nvPr/>
        </p:nvSpPr>
        <p:spPr>
          <a:xfrm>
            <a:off x="492918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3</a:t>
            </a:r>
          </a:p>
        </p:txBody>
      </p:sp>
      <p:sp>
        <p:nvSpPr>
          <p:cNvPr id="5" name="4 Rectángulo"/>
          <p:cNvSpPr/>
          <p:nvPr/>
        </p:nvSpPr>
        <p:spPr>
          <a:xfrm>
            <a:off x="564356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4</a:t>
            </a:r>
          </a:p>
        </p:txBody>
      </p:sp>
      <p:sp>
        <p:nvSpPr>
          <p:cNvPr id="6" name="5 Rectángulo"/>
          <p:cNvSpPr/>
          <p:nvPr/>
        </p:nvSpPr>
        <p:spPr>
          <a:xfrm>
            <a:off x="635793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FF0000"/>
                </a:solidFill>
              </a:rPr>
              <a:t>6</a:t>
            </a:r>
          </a:p>
        </p:txBody>
      </p:sp>
      <p:graphicFrame>
        <p:nvGraphicFramePr>
          <p:cNvPr id="7" name="6 Tabla"/>
          <p:cNvGraphicFramePr>
            <a:graphicFrameLocks noGrp="1"/>
          </p:cNvGraphicFramePr>
          <p:nvPr/>
        </p:nvGraphicFramePr>
        <p:xfrm>
          <a:off x="2000250" y="928688"/>
          <a:ext cx="5072100" cy="571504"/>
        </p:xfrm>
        <a:graphic>
          <a:graphicData uri="http://schemas.openxmlformats.org/drawingml/2006/table">
            <a:tbl>
              <a:tblPr/>
              <a:tblGrid>
                <a:gridCol w="1500197"/>
                <a:gridCol w="688607"/>
                <a:gridCol w="720824"/>
                <a:gridCol w="720824"/>
                <a:gridCol w="720824"/>
                <a:gridCol w="720824"/>
              </a:tblGrid>
              <a:tr h="285752">
                <a:tc>
                  <a:txBody>
                    <a:bodyPr/>
                    <a:lstStyle/>
                    <a:p>
                      <a:pPr algn="ctr">
                        <a:lnSpc>
                          <a:spcPct val="115000"/>
                        </a:lnSpc>
                        <a:spcAft>
                          <a:spcPts val="0"/>
                        </a:spcAft>
                      </a:pPr>
                      <a:r>
                        <a:rPr lang="es-ES" sz="1100" dirty="0">
                          <a:latin typeface="Calibri"/>
                          <a:ea typeface="Calibri"/>
                          <a:cs typeface="Times New Roman"/>
                        </a:rPr>
                        <a:t>Nº MANZANAS (N)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Aft>
                          <a:spcPts val="0"/>
                        </a:spcAft>
                      </a:pPr>
                      <a:r>
                        <a:rPr lang="es-ES" sz="1100" dirty="0">
                          <a:latin typeface="Calibri"/>
                          <a:ea typeface="Calibri"/>
                          <a:cs typeface="Times New Roman"/>
                        </a:rPr>
                        <a:t>PRECIO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r>
                        <a:rPr lang="es-ES" dirty="0" smtClean="0"/>
                        <a:t>              </a:t>
                      </a:r>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Rectángulo"/>
          <p:cNvSpPr/>
          <p:nvPr/>
        </p:nvSpPr>
        <p:spPr>
          <a:xfrm>
            <a:off x="350043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500</a:t>
            </a:r>
          </a:p>
        </p:txBody>
      </p:sp>
      <p:sp>
        <p:nvSpPr>
          <p:cNvPr id="9" name="8 Rectángulo"/>
          <p:cNvSpPr/>
          <p:nvPr/>
        </p:nvSpPr>
        <p:spPr>
          <a:xfrm>
            <a:off x="421481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1 000</a:t>
            </a:r>
          </a:p>
        </p:txBody>
      </p:sp>
      <p:sp>
        <p:nvSpPr>
          <p:cNvPr id="10" name="9 Rectángulo"/>
          <p:cNvSpPr/>
          <p:nvPr/>
        </p:nvSpPr>
        <p:spPr>
          <a:xfrm>
            <a:off x="492918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1 500</a:t>
            </a:r>
          </a:p>
        </p:txBody>
      </p:sp>
      <p:sp>
        <p:nvSpPr>
          <p:cNvPr id="11" name="10 Rectángulo"/>
          <p:cNvSpPr/>
          <p:nvPr/>
        </p:nvSpPr>
        <p:spPr>
          <a:xfrm>
            <a:off x="564356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2 000</a:t>
            </a:r>
          </a:p>
        </p:txBody>
      </p:sp>
      <p:sp>
        <p:nvSpPr>
          <p:cNvPr id="12" name="11 Rectángulo"/>
          <p:cNvSpPr/>
          <p:nvPr/>
        </p:nvSpPr>
        <p:spPr>
          <a:xfrm>
            <a:off x="635793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a:solidFill>
                  <a:schemeClr val="tx1"/>
                </a:solidFill>
              </a:rPr>
              <a:t>3 000</a:t>
            </a:r>
          </a:p>
        </p:txBody>
      </p:sp>
      <p:sp>
        <p:nvSpPr>
          <p:cNvPr id="16419" name="12 CuadroTexto"/>
          <p:cNvSpPr txBox="1">
            <a:spLocks noChangeArrowheads="1"/>
          </p:cNvSpPr>
          <p:nvPr/>
        </p:nvSpPr>
        <p:spPr bwMode="auto">
          <a:xfrm>
            <a:off x="642938" y="357188"/>
            <a:ext cx="8072437" cy="461665"/>
          </a:xfrm>
          <a:prstGeom prst="rect">
            <a:avLst/>
          </a:prstGeom>
          <a:noFill/>
          <a:ln w="9525">
            <a:noFill/>
            <a:miter lim="800000"/>
            <a:headEnd/>
            <a:tailEnd/>
          </a:ln>
        </p:spPr>
        <p:txBody>
          <a:bodyPr>
            <a:spAutoFit/>
          </a:bodyPr>
          <a:lstStyle/>
          <a:p>
            <a:pPr algn="ctr"/>
            <a:r>
              <a:rPr lang="es-ES" sz="2400" b="1" dirty="0">
                <a:solidFill>
                  <a:srgbClr val="000099"/>
                </a:solidFill>
              </a:rPr>
              <a:t>MAGNITUDES   DIRECTAMENTE   PROPORCIONALES</a:t>
            </a:r>
          </a:p>
        </p:txBody>
      </p:sp>
      <p:sp>
        <p:nvSpPr>
          <p:cNvPr id="9252" name="13 CuadroTexto"/>
          <p:cNvSpPr txBox="1">
            <a:spLocks noChangeArrowheads="1"/>
          </p:cNvSpPr>
          <p:nvPr/>
        </p:nvSpPr>
        <p:spPr bwMode="auto">
          <a:xfrm>
            <a:off x="857250" y="2071688"/>
            <a:ext cx="428625" cy="369887"/>
          </a:xfrm>
          <a:prstGeom prst="rect">
            <a:avLst/>
          </a:prstGeom>
          <a:noFill/>
          <a:ln w="9525">
            <a:noFill/>
            <a:miter lim="800000"/>
            <a:headEnd/>
            <a:tailEnd/>
          </a:ln>
        </p:spPr>
        <p:txBody>
          <a:bodyPr>
            <a:spAutoFit/>
          </a:bodyPr>
          <a:lstStyle/>
          <a:p>
            <a:r>
              <a:rPr lang="es-ES" b="1"/>
              <a:t>P</a:t>
            </a:r>
          </a:p>
        </p:txBody>
      </p:sp>
      <p:sp>
        <p:nvSpPr>
          <p:cNvPr id="9253" name="14 CuadroTexto"/>
          <p:cNvSpPr txBox="1">
            <a:spLocks noChangeArrowheads="1"/>
          </p:cNvSpPr>
          <p:nvPr/>
        </p:nvSpPr>
        <p:spPr bwMode="auto">
          <a:xfrm>
            <a:off x="857250" y="2416175"/>
            <a:ext cx="428625" cy="369888"/>
          </a:xfrm>
          <a:prstGeom prst="rect">
            <a:avLst/>
          </a:prstGeom>
          <a:noFill/>
          <a:ln w="9525">
            <a:noFill/>
            <a:miter lim="800000"/>
            <a:headEnd/>
            <a:tailEnd/>
          </a:ln>
        </p:spPr>
        <p:txBody>
          <a:bodyPr>
            <a:spAutoFit/>
          </a:bodyPr>
          <a:lstStyle/>
          <a:p>
            <a:r>
              <a:rPr lang="es-ES" b="1"/>
              <a:t>N</a:t>
            </a:r>
          </a:p>
        </p:txBody>
      </p:sp>
      <p:cxnSp>
        <p:nvCxnSpPr>
          <p:cNvPr id="17" name="16 Conector recto"/>
          <p:cNvCxnSpPr/>
          <p:nvPr/>
        </p:nvCxnSpPr>
        <p:spPr>
          <a:xfrm>
            <a:off x="785813" y="2428875"/>
            <a:ext cx="4286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55" name="17 CuadroTexto"/>
          <p:cNvSpPr txBox="1">
            <a:spLocks noChangeArrowheads="1"/>
          </p:cNvSpPr>
          <p:nvPr/>
        </p:nvSpPr>
        <p:spPr bwMode="auto">
          <a:xfrm>
            <a:off x="1285875" y="2286000"/>
            <a:ext cx="357188" cy="369888"/>
          </a:xfrm>
          <a:prstGeom prst="rect">
            <a:avLst/>
          </a:prstGeom>
          <a:noFill/>
          <a:ln w="9525">
            <a:noFill/>
            <a:miter lim="800000"/>
            <a:headEnd/>
            <a:tailEnd/>
          </a:ln>
        </p:spPr>
        <p:txBody>
          <a:bodyPr>
            <a:spAutoFit/>
          </a:bodyPr>
          <a:lstStyle/>
          <a:p>
            <a:r>
              <a:rPr lang="es-ES" b="1"/>
              <a:t>=</a:t>
            </a:r>
          </a:p>
        </p:txBody>
      </p:sp>
      <p:sp>
        <p:nvSpPr>
          <p:cNvPr id="9256" name="18 CuadroTexto"/>
          <p:cNvSpPr txBox="1">
            <a:spLocks noChangeArrowheads="1"/>
          </p:cNvSpPr>
          <p:nvPr/>
        </p:nvSpPr>
        <p:spPr bwMode="auto">
          <a:xfrm>
            <a:off x="1643063" y="2071688"/>
            <a:ext cx="714375" cy="369887"/>
          </a:xfrm>
          <a:prstGeom prst="rect">
            <a:avLst/>
          </a:prstGeom>
          <a:noFill/>
          <a:ln w="9525">
            <a:noFill/>
            <a:miter lim="800000"/>
            <a:headEnd/>
            <a:tailEnd/>
          </a:ln>
        </p:spPr>
        <p:txBody>
          <a:bodyPr>
            <a:spAutoFit/>
          </a:bodyPr>
          <a:lstStyle/>
          <a:p>
            <a:r>
              <a:rPr lang="es-ES" b="1"/>
              <a:t>500</a:t>
            </a:r>
          </a:p>
        </p:txBody>
      </p:sp>
      <p:sp>
        <p:nvSpPr>
          <p:cNvPr id="9257" name="19 CuadroTexto"/>
          <p:cNvSpPr txBox="1">
            <a:spLocks noChangeArrowheads="1"/>
          </p:cNvSpPr>
          <p:nvPr/>
        </p:nvSpPr>
        <p:spPr bwMode="auto">
          <a:xfrm>
            <a:off x="1643063" y="2416175"/>
            <a:ext cx="500062" cy="369888"/>
          </a:xfrm>
          <a:prstGeom prst="rect">
            <a:avLst/>
          </a:prstGeom>
          <a:noFill/>
          <a:ln w="9525">
            <a:noFill/>
            <a:miter lim="800000"/>
            <a:headEnd/>
            <a:tailEnd/>
          </a:ln>
        </p:spPr>
        <p:txBody>
          <a:bodyPr>
            <a:spAutoFit/>
          </a:bodyPr>
          <a:lstStyle/>
          <a:p>
            <a:pPr algn="ctr"/>
            <a:r>
              <a:rPr lang="es-ES" b="1"/>
              <a:t>1</a:t>
            </a:r>
          </a:p>
        </p:txBody>
      </p:sp>
      <p:cxnSp>
        <p:nvCxnSpPr>
          <p:cNvPr id="21" name="20 Conector recto"/>
          <p:cNvCxnSpPr/>
          <p:nvPr/>
        </p:nvCxnSpPr>
        <p:spPr>
          <a:xfrm>
            <a:off x="1714500" y="2428875"/>
            <a:ext cx="4286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59" name="21 CuadroTexto"/>
          <p:cNvSpPr txBox="1">
            <a:spLocks noChangeArrowheads="1"/>
          </p:cNvSpPr>
          <p:nvPr/>
        </p:nvSpPr>
        <p:spPr bwMode="auto">
          <a:xfrm>
            <a:off x="2214563" y="2286000"/>
            <a:ext cx="357187" cy="369888"/>
          </a:xfrm>
          <a:prstGeom prst="rect">
            <a:avLst/>
          </a:prstGeom>
          <a:noFill/>
          <a:ln w="9525">
            <a:noFill/>
            <a:miter lim="800000"/>
            <a:headEnd/>
            <a:tailEnd/>
          </a:ln>
        </p:spPr>
        <p:txBody>
          <a:bodyPr>
            <a:spAutoFit/>
          </a:bodyPr>
          <a:lstStyle/>
          <a:p>
            <a:r>
              <a:rPr lang="es-ES" b="1"/>
              <a:t>=</a:t>
            </a:r>
          </a:p>
        </p:txBody>
      </p:sp>
      <p:sp>
        <p:nvSpPr>
          <p:cNvPr id="9260" name="22 CuadroTexto"/>
          <p:cNvSpPr txBox="1">
            <a:spLocks noChangeArrowheads="1"/>
          </p:cNvSpPr>
          <p:nvPr/>
        </p:nvSpPr>
        <p:spPr bwMode="auto">
          <a:xfrm>
            <a:off x="2500313" y="2071688"/>
            <a:ext cx="785812" cy="369887"/>
          </a:xfrm>
          <a:prstGeom prst="rect">
            <a:avLst/>
          </a:prstGeom>
          <a:noFill/>
          <a:ln w="9525">
            <a:noFill/>
            <a:miter lim="800000"/>
            <a:headEnd/>
            <a:tailEnd/>
          </a:ln>
        </p:spPr>
        <p:txBody>
          <a:bodyPr>
            <a:spAutoFit/>
          </a:bodyPr>
          <a:lstStyle/>
          <a:p>
            <a:r>
              <a:rPr lang="es-ES" b="1"/>
              <a:t>1 000</a:t>
            </a:r>
          </a:p>
        </p:txBody>
      </p:sp>
      <p:sp>
        <p:nvSpPr>
          <p:cNvPr id="9261" name="23 CuadroTexto"/>
          <p:cNvSpPr txBox="1">
            <a:spLocks noChangeArrowheads="1"/>
          </p:cNvSpPr>
          <p:nvPr/>
        </p:nvSpPr>
        <p:spPr bwMode="auto">
          <a:xfrm>
            <a:off x="2643188" y="2416175"/>
            <a:ext cx="500062" cy="369888"/>
          </a:xfrm>
          <a:prstGeom prst="rect">
            <a:avLst/>
          </a:prstGeom>
          <a:noFill/>
          <a:ln w="9525">
            <a:noFill/>
            <a:miter lim="800000"/>
            <a:headEnd/>
            <a:tailEnd/>
          </a:ln>
        </p:spPr>
        <p:txBody>
          <a:bodyPr>
            <a:spAutoFit/>
          </a:bodyPr>
          <a:lstStyle/>
          <a:p>
            <a:pPr algn="ctr"/>
            <a:r>
              <a:rPr lang="es-ES" b="1"/>
              <a:t>2</a:t>
            </a:r>
          </a:p>
        </p:txBody>
      </p:sp>
      <p:cxnSp>
        <p:nvCxnSpPr>
          <p:cNvPr id="25" name="24 Conector recto"/>
          <p:cNvCxnSpPr/>
          <p:nvPr/>
        </p:nvCxnSpPr>
        <p:spPr>
          <a:xfrm>
            <a:off x="2643188" y="2428875"/>
            <a:ext cx="50006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63" name="25 CuadroTexto"/>
          <p:cNvSpPr txBox="1">
            <a:spLocks noChangeArrowheads="1"/>
          </p:cNvSpPr>
          <p:nvPr/>
        </p:nvSpPr>
        <p:spPr bwMode="auto">
          <a:xfrm>
            <a:off x="3214688" y="2286000"/>
            <a:ext cx="357187" cy="369888"/>
          </a:xfrm>
          <a:prstGeom prst="rect">
            <a:avLst/>
          </a:prstGeom>
          <a:noFill/>
          <a:ln w="9525">
            <a:noFill/>
            <a:miter lim="800000"/>
            <a:headEnd/>
            <a:tailEnd/>
          </a:ln>
        </p:spPr>
        <p:txBody>
          <a:bodyPr>
            <a:spAutoFit/>
          </a:bodyPr>
          <a:lstStyle/>
          <a:p>
            <a:r>
              <a:rPr lang="es-ES" b="1"/>
              <a:t>=</a:t>
            </a:r>
          </a:p>
        </p:txBody>
      </p:sp>
      <p:sp>
        <p:nvSpPr>
          <p:cNvPr id="9264" name="28 CuadroTexto"/>
          <p:cNvSpPr txBox="1">
            <a:spLocks noChangeArrowheads="1"/>
          </p:cNvSpPr>
          <p:nvPr/>
        </p:nvSpPr>
        <p:spPr bwMode="auto">
          <a:xfrm>
            <a:off x="3571875" y="2071688"/>
            <a:ext cx="785813" cy="369887"/>
          </a:xfrm>
          <a:prstGeom prst="rect">
            <a:avLst/>
          </a:prstGeom>
          <a:noFill/>
          <a:ln w="9525">
            <a:noFill/>
            <a:miter lim="800000"/>
            <a:headEnd/>
            <a:tailEnd/>
          </a:ln>
        </p:spPr>
        <p:txBody>
          <a:bodyPr>
            <a:spAutoFit/>
          </a:bodyPr>
          <a:lstStyle/>
          <a:p>
            <a:r>
              <a:rPr lang="es-ES" b="1"/>
              <a:t>1 500</a:t>
            </a:r>
          </a:p>
        </p:txBody>
      </p:sp>
      <p:sp>
        <p:nvSpPr>
          <p:cNvPr id="9265" name="29 CuadroTexto"/>
          <p:cNvSpPr txBox="1">
            <a:spLocks noChangeArrowheads="1"/>
          </p:cNvSpPr>
          <p:nvPr/>
        </p:nvSpPr>
        <p:spPr bwMode="auto">
          <a:xfrm>
            <a:off x="3714750" y="2416175"/>
            <a:ext cx="500063" cy="369888"/>
          </a:xfrm>
          <a:prstGeom prst="rect">
            <a:avLst/>
          </a:prstGeom>
          <a:noFill/>
          <a:ln w="9525">
            <a:noFill/>
            <a:miter lim="800000"/>
            <a:headEnd/>
            <a:tailEnd/>
          </a:ln>
        </p:spPr>
        <p:txBody>
          <a:bodyPr>
            <a:spAutoFit/>
          </a:bodyPr>
          <a:lstStyle/>
          <a:p>
            <a:pPr algn="ctr"/>
            <a:r>
              <a:rPr lang="es-ES" b="1"/>
              <a:t>3</a:t>
            </a:r>
          </a:p>
        </p:txBody>
      </p:sp>
      <p:cxnSp>
        <p:nvCxnSpPr>
          <p:cNvPr id="31" name="30 Conector recto"/>
          <p:cNvCxnSpPr/>
          <p:nvPr/>
        </p:nvCxnSpPr>
        <p:spPr>
          <a:xfrm>
            <a:off x="3714750" y="2428875"/>
            <a:ext cx="50006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67" name="31 CuadroTexto"/>
          <p:cNvSpPr txBox="1">
            <a:spLocks noChangeArrowheads="1"/>
          </p:cNvSpPr>
          <p:nvPr/>
        </p:nvSpPr>
        <p:spPr bwMode="auto">
          <a:xfrm>
            <a:off x="4286250" y="2286000"/>
            <a:ext cx="357188" cy="369888"/>
          </a:xfrm>
          <a:prstGeom prst="rect">
            <a:avLst/>
          </a:prstGeom>
          <a:noFill/>
          <a:ln w="9525">
            <a:noFill/>
            <a:miter lim="800000"/>
            <a:headEnd/>
            <a:tailEnd/>
          </a:ln>
        </p:spPr>
        <p:txBody>
          <a:bodyPr>
            <a:spAutoFit/>
          </a:bodyPr>
          <a:lstStyle/>
          <a:p>
            <a:r>
              <a:rPr lang="es-ES" b="1"/>
              <a:t>=</a:t>
            </a:r>
          </a:p>
        </p:txBody>
      </p:sp>
      <p:sp>
        <p:nvSpPr>
          <p:cNvPr id="9268" name="32 CuadroTexto"/>
          <p:cNvSpPr txBox="1">
            <a:spLocks noChangeArrowheads="1"/>
          </p:cNvSpPr>
          <p:nvPr/>
        </p:nvSpPr>
        <p:spPr bwMode="auto">
          <a:xfrm>
            <a:off x="4643438" y="2071688"/>
            <a:ext cx="785812" cy="369887"/>
          </a:xfrm>
          <a:prstGeom prst="rect">
            <a:avLst/>
          </a:prstGeom>
          <a:noFill/>
          <a:ln w="9525">
            <a:noFill/>
            <a:miter lim="800000"/>
            <a:headEnd/>
            <a:tailEnd/>
          </a:ln>
        </p:spPr>
        <p:txBody>
          <a:bodyPr>
            <a:spAutoFit/>
          </a:bodyPr>
          <a:lstStyle/>
          <a:p>
            <a:r>
              <a:rPr lang="es-ES" b="1"/>
              <a:t>2 000</a:t>
            </a:r>
          </a:p>
        </p:txBody>
      </p:sp>
      <p:sp>
        <p:nvSpPr>
          <p:cNvPr id="9269" name="33 CuadroTexto"/>
          <p:cNvSpPr txBox="1">
            <a:spLocks noChangeArrowheads="1"/>
          </p:cNvSpPr>
          <p:nvPr/>
        </p:nvSpPr>
        <p:spPr bwMode="auto">
          <a:xfrm>
            <a:off x="4786313" y="2416175"/>
            <a:ext cx="500062" cy="369888"/>
          </a:xfrm>
          <a:prstGeom prst="rect">
            <a:avLst/>
          </a:prstGeom>
          <a:noFill/>
          <a:ln w="9525">
            <a:noFill/>
            <a:miter lim="800000"/>
            <a:headEnd/>
            <a:tailEnd/>
          </a:ln>
        </p:spPr>
        <p:txBody>
          <a:bodyPr>
            <a:spAutoFit/>
          </a:bodyPr>
          <a:lstStyle/>
          <a:p>
            <a:pPr algn="ctr"/>
            <a:r>
              <a:rPr lang="es-ES" b="1"/>
              <a:t>4</a:t>
            </a:r>
          </a:p>
        </p:txBody>
      </p:sp>
      <p:cxnSp>
        <p:nvCxnSpPr>
          <p:cNvPr id="35" name="34 Conector recto"/>
          <p:cNvCxnSpPr/>
          <p:nvPr/>
        </p:nvCxnSpPr>
        <p:spPr>
          <a:xfrm>
            <a:off x="4786313" y="2428875"/>
            <a:ext cx="500062"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71" name="35 CuadroTexto"/>
          <p:cNvSpPr txBox="1">
            <a:spLocks noChangeArrowheads="1"/>
          </p:cNvSpPr>
          <p:nvPr/>
        </p:nvSpPr>
        <p:spPr bwMode="auto">
          <a:xfrm>
            <a:off x="5357813" y="2286000"/>
            <a:ext cx="357187" cy="369888"/>
          </a:xfrm>
          <a:prstGeom prst="rect">
            <a:avLst/>
          </a:prstGeom>
          <a:noFill/>
          <a:ln w="9525">
            <a:noFill/>
            <a:miter lim="800000"/>
            <a:headEnd/>
            <a:tailEnd/>
          </a:ln>
        </p:spPr>
        <p:txBody>
          <a:bodyPr>
            <a:spAutoFit/>
          </a:bodyPr>
          <a:lstStyle/>
          <a:p>
            <a:r>
              <a:rPr lang="es-ES" b="1"/>
              <a:t>=</a:t>
            </a:r>
          </a:p>
        </p:txBody>
      </p:sp>
      <p:sp>
        <p:nvSpPr>
          <p:cNvPr id="9272" name="36 CuadroTexto"/>
          <p:cNvSpPr txBox="1">
            <a:spLocks noChangeArrowheads="1"/>
          </p:cNvSpPr>
          <p:nvPr/>
        </p:nvSpPr>
        <p:spPr bwMode="auto">
          <a:xfrm>
            <a:off x="5715000" y="2071688"/>
            <a:ext cx="785813" cy="369887"/>
          </a:xfrm>
          <a:prstGeom prst="rect">
            <a:avLst/>
          </a:prstGeom>
          <a:noFill/>
          <a:ln w="9525">
            <a:noFill/>
            <a:miter lim="800000"/>
            <a:headEnd/>
            <a:tailEnd/>
          </a:ln>
        </p:spPr>
        <p:txBody>
          <a:bodyPr>
            <a:spAutoFit/>
          </a:bodyPr>
          <a:lstStyle/>
          <a:p>
            <a:r>
              <a:rPr lang="es-ES" b="1"/>
              <a:t>3 000</a:t>
            </a:r>
          </a:p>
        </p:txBody>
      </p:sp>
      <p:sp>
        <p:nvSpPr>
          <p:cNvPr id="9273" name="37 CuadroTexto"/>
          <p:cNvSpPr txBox="1">
            <a:spLocks noChangeArrowheads="1"/>
          </p:cNvSpPr>
          <p:nvPr/>
        </p:nvSpPr>
        <p:spPr bwMode="auto">
          <a:xfrm>
            <a:off x="5857875" y="2416175"/>
            <a:ext cx="500063" cy="369888"/>
          </a:xfrm>
          <a:prstGeom prst="rect">
            <a:avLst/>
          </a:prstGeom>
          <a:noFill/>
          <a:ln w="9525">
            <a:noFill/>
            <a:miter lim="800000"/>
            <a:headEnd/>
            <a:tailEnd/>
          </a:ln>
        </p:spPr>
        <p:txBody>
          <a:bodyPr>
            <a:spAutoFit/>
          </a:bodyPr>
          <a:lstStyle/>
          <a:p>
            <a:pPr algn="ctr"/>
            <a:r>
              <a:rPr lang="es-ES" b="1"/>
              <a:t>6</a:t>
            </a:r>
          </a:p>
        </p:txBody>
      </p:sp>
      <p:cxnSp>
        <p:nvCxnSpPr>
          <p:cNvPr id="39" name="38 Conector recto"/>
          <p:cNvCxnSpPr/>
          <p:nvPr/>
        </p:nvCxnSpPr>
        <p:spPr>
          <a:xfrm>
            <a:off x="5857875" y="2428875"/>
            <a:ext cx="50006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75" name="39 CuadroTexto"/>
          <p:cNvSpPr txBox="1">
            <a:spLocks noChangeArrowheads="1"/>
          </p:cNvSpPr>
          <p:nvPr/>
        </p:nvSpPr>
        <p:spPr bwMode="auto">
          <a:xfrm>
            <a:off x="6429375" y="2286000"/>
            <a:ext cx="357188" cy="369888"/>
          </a:xfrm>
          <a:prstGeom prst="rect">
            <a:avLst/>
          </a:prstGeom>
          <a:noFill/>
          <a:ln w="9525">
            <a:noFill/>
            <a:miter lim="800000"/>
            <a:headEnd/>
            <a:tailEnd/>
          </a:ln>
        </p:spPr>
        <p:txBody>
          <a:bodyPr>
            <a:spAutoFit/>
          </a:bodyPr>
          <a:lstStyle/>
          <a:p>
            <a:r>
              <a:rPr lang="es-ES" b="1"/>
              <a:t>=</a:t>
            </a:r>
          </a:p>
        </p:txBody>
      </p:sp>
      <p:sp>
        <p:nvSpPr>
          <p:cNvPr id="9276" name="40 CuadroTexto"/>
          <p:cNvSpPr txBox="1">
            <a:spLocks noChangeArrowheads="1"/>
          </p:cNvSpPr>
          <p:nvPr/>
        </p:nvSpPr>
        <p:spPr bwMode="auto">
          <a:xfrm>
            <a:off x="6786563" y="2286000"/>
            <a:ext cx="642937" cy="369888"/>
          </a:xfrm>
          <a:prstGeom prst="rect">
            <a:avLst/>
          </a:prstGeom>
          <a:noFill/>
          <a:ln w="9525">
            <a:noFill/>
            <a:miter lim="800000"/>
            <a:headEnd/>
            <a:tailEnd/>
          </a:ln>
        </p:spPr>
        <p:txBody>
          <a:bodyPr>
            <a:spAutoFit/>
          </a:bodyPr>
          <a:lstStyle/>
          <a:p>
            <a:r>
              <a:rPr lang="es-ES" b="1"/>
              <a:t>500</a:t>
            </a:r>
          </a:p>
        </p:txBody>
      </p:sp>
      <p:sp>
        <p:nvSpPr>
          <p:cNvPr id="9277" name="41 CuadroTexto"/>
          <p:cNvSpPr txBox="1">
            <a:spLocks noChangeArrowheads="1"/>
          </p:cNvSpPr>
          <p:nvPr/>
        </p:nvSpPr>
        <p:spPr bwMode="auto">
          <a:xfrm>
            <a:off x="7358063" y="2286000"/>
            <a:ext cx="357187" cy="369888"/>
          </a:xfrm>
          <a:prstGeom prst="rect">
            <a:avLst/>
          </a:prstGeom>
          <a:noFill/>
          <a:ln w="9525">
            <a:noFill/>
            <a:miter lim="800000"/>
            <a:headEnd/>
            <a:tailEnd/>
          </a:ln>
        </p:spPr>
        <p:txBody>
          <a:bodyPr>
            <a:spAutoFit/>
          </a:bodyPr>
          <a:lstStyle/>
          <a:p>
            <a:r>
              <a:rPr lang="es-ES" b="1"/>
              <a:t>=</a:t>
            </a:r>
          </a:p>
        </p:txBody>
      </p:sp>
      <p:sp>
        <p:nvSpPr>
          <p:cNvPr id="9278" name="42 CuadroTexto"/>
          <p:cNvSpPr txBox="1">
            <a:spLocks noChangeArrowheads="1"/>
          </p:cNvSpPr>
          <p:nvPr/>
        </p:nvSpPr>
        <p:spPr bwMode="auto">
          <a:xfrm>
            <a:off x="7715250" y="2286000"/>
            <a:ext cx="428625" cy="369888"/>
          </a:xfrm>
          <a:prstGeom prst="rect">
            <a:avLst/>
          </a:prstGeom>
          <a:noFill/>
          <a:ln w="9525">
            <a:noFill/>
            <a:miter lim="800000"/>
            <a:headEnd/>
            <a:tailEnd/>
          </a:ln>
        </p:spPr>
        <p:txBody>
          <a:bodyPr>
            <a:spAutoFit/>
          </a:bodyPr>
          <a:lstStyle/>
          <a:p>
            <a:r>
              <a:rPr lang="es-ES" b="1"/>
              <a:t>k</a:t>
            </a:r>
          </a:p>
        </p:txBody>
      </p:sp>
      <p:sp>
        <p:nvSpPr>
          <p:cNvPr id="47" name="46 Rectángulo"/>
          <p:cNvSpPr/>
          <p:nvPr/>
        </p:nvSpPr>
        <p:spPr>
          <a:xfrm>
            <a:off x="3286125" y="3000375"/>
            <a:ext cx="1357313"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9280" name="47 CuadroTexto"/>
          <p:cNvSpPr txBox="1">
            <a:spLocks noChangeArrowheads="1"/>
          </p:cNvSpPr>
          <p:nvPr/>
        </p:nvSpPr>
        <p:spPr bwMode="auto">
          <a:xfrm>
            <a:off x="3500438" y="2928938"/>
            <a:ext cx="428625" cy="369887"/>
          </a:xfrm>
          <a:prstGeom prst="rect">
            <a:avLst/>
          </a:prstGeom>
          <a:noFill/>
          <a:ln w="9525">
            <a:noFill/>
            <a:miter lim="800000"/>
            <a:headEnd/>
            <a:tailEnd/>
          </a:ln>
        </p:spPr>
        <p:txBody>
          <a:bodyPr>
            <a:spAutoFit/>
          </a:bodyPr>
          <a:lstStyle/>
          <a:p>
            <a:r>
              <a:rPr lang="es-ES" b="1"/>
              <a:t>P</a:t>
            </a:r>
          </a:p>
        </p:txBody>
      </p:sp>
      <p:sp>
        <p:nvSpPr>
          <p:cNvPr id="9281" name="48 CuadroTexto"/>
          <p:cNvSpPr txBox="1">
            <a:spLocks noChangeArrowheads="1"/>
          </p:cNvSpPr>
          <p:nvPr/>
        </p:nvSpPr>
        <p:spPr bwMode="auto">
          <a:xfrm>
            <a:off x="3500438" y="3273425"/>
            <a:ext cx="428625" cy="369888"/>
          </a:xfrm>
          <a:prstGeom prst="rect">
            <a:avLst/>
          </a:prstGeom>
          <a:noFill/>
          <a:ln w="9525">
            <a:noFill/>
            <a:miter lim="800000"/>
            <a:headEnd/>
            <a:tailEnd/>
          </a:ln>
        </p:spPr>
        <p:txBody>
          <a:bodyPr>
            <a:spAutoFit/>
          </a:bodyPr>
          <a:lstStyle/>
          <a:p>
            <a:r>
              <a:rPr lang="es-ES" b="1"/>
              <a:t>N</a:t>
            </a:r>
          </a:p>
        </p:txBody>
      </p:sp>
      <p:cxnSp>
        <p:nvCxnSpPr>
          <p:cNvPr id="50" name="49 Conector recto"/>
          <p:cNvCxnSpPr/>
          <p:nvPr/>
        </p:nvCxnSpPr>
        <p:spPr>
          <a:xfrm>
            <a:off x="3429000" y="3286125"/>
            <a:ext cx="4286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83" name="50 CuadroTexto"/>
          <p:cNvSpPr txBox="1">
            <a:spLocks noChangeArrowheads="1"/>
          </p:cNvSpPr>
          <p:nvPr/>
        </p:nvSpPr>
        <p:spPr bwMode="auto">
          <a:xfrm>
            <a:off x="3857625" y="3143250"/>
            <a:ext cx="357188" cy="369888"/>
          </a:xfrm>
          <a:prstGeom prst="rect">
            <a:avLst/>
          </a:prstGeom>
          <a:noFill/>
          <a:ln w="9525">
            <a:noFill/>
            <a:miter lim="800000"/>
            <a:headEnd/>
            <a:tailEnd/>
          </a:ln>
        </p:spPr>
        <p:txBody>
          <a:bodyPr>
            <a:spAutoFit/>
          </a:bodyPr>
          <a:lstStyle/>
          <a:p>
            <a:r>
              <a:rPr lang="es-ES" b="1"/>
              <a:t>=</a:t>
            </a:r>
          </a:p>
        </p:txBody>
      </p:sp>
      <p:sp>
        <p:nvSpPr>
          <p:cNvPr id="9284" name="51 CuadroTexto"/>
          <p:cNvSpPr txBox="1">
            <a:spLocks noChangeArrowheads="1"/>
          </p:cNvSpPr>
          <p:nvPr/>
        </p:nvSpPr>
        <p:spPr bwMode="auto">
          <a:xfrm>
            <a:off x="4214813" y="3143250"/>
            <a:ext cx="428625" cy="369888"/>
          </a:xfrm>
          <a:prstGeom prst="rect">
            <a:avLst/>
          </a:prstGeom>
          <a:noFill/>
          <a:ln w="9525">
            <a:noFill/>
            <a:miter lim="800000"/>
            <a:headEnd/>
            <a:tailEnd/>
          </a:ln>
        </p:spPr>
        <p:txBody>
          <a:bodyPr>
            <a:spAutoFit/>
          </a:bodyPr>
          <a:lstStyle/>
          <a:p>
            <a:r>
              <a:rPr lang="es-ES" b="1"/>
              <a:t>k</a:t>
            </a:r>
          </a:p>
        </p:txBody>
      </p:sp>
      <p:sp>
        <p:nvSpPr>
          <p:cNvPr id="53" name="52 Flecha derecha"/>
          <p:cNvSpPr/>
          <p:nvPr/>
        </p:nvSpPr>
        <p:spPr>
          <a:xfrm>
            <a:off x="4929188" y="3286125"/>
            <a:ext cx="357187" cy="14287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54" name="53 Rectángulo"/>
          <p:cNvSpPr/>
          <p:nvPr/>
        </p:nvSpPr>
        <p:spPr>
          <a:xfrm>
            <a:off x="5500688" y="3071813"/>
            <a:ext cx="142875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solidFill>
                  <a:schemeClr val="tx1"/>
                </a:solidFill>
              </a:rPr>
              <a:t>P =  k  N</a:t>
            </a:r>
          </a:p>
        </p:txBody>
      </p:sp>
      <p:sp>
        <p:nvSpPr>
          <p:cNvPr id="51" name="50 CuadroTexto"/>
          <p:cNvSpPr txBox="1">
            <a:spLocks noChangeArrowheads="1"/>
          </p:cNvSpPr>
          <p:nvPr/>
        </p:nvSpPr>
        <p:spPr bwMode="auto">
          <a:xfrm>
            <a:off x="571500" y="4500563"/>
            <a:ext cx="7715250" cy="1384300"/>
          </a:xfrm>
          <a:prstGeom prst="rect">
            <a:avLst/>
          </a:prstGeom>
          <a:noFill/>
          <a:ln w="9525">
            <a:noFill/>
            <a:miter lim="800000"/>
            <a:headEnd/>
            <a:tailEnd/>
          </a:ln>
        </p:spPr>
        <p:txBody>
          <a:bodyPr>
            <a:spAutoFit/>
          </a:bodyPr>
          <a:lstStyle/>
          <a:p>
            <a:pPr algn="ctr"/>
            <a:r>
              <a:rPr lang="es-ES" sz="2800" b="1"/>
              <a:t>Dos magnitudes son directamente proporcionales, si están ligadas por un cociente constante.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52"/>
                                        </p:tgtEl>
                                        <p:attrNameLst>
                                          <p:attrName>style.visibility</p:attrName>
                                        </p:attrNameLst>
                                      </p:cBhvr>
                                      <p:to>
                                        <p:strVal val="visible"/>
                                      </p:to>
                                    </p:set>
                                    <p:animEffect transition="in" filter="blinds(horizontal)">
                                      <p:cBhvr>
                                        <p:cTn id="7" dur="500"/>
                                        <p:tgtEl>
                                          <p:spTgt spid="925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253"/>
                                        </p:tgtEl>
                                        <p:attrNameLst>
                                          <p:attrName>style.visibility</p:attrName>
                                        </p:attrNameLst>
                                      </p:cBhvr>
                                      <p:to>
                                        <p:strVal val="visible"/>
                                      </p:to>
                                    </p:set>
                                    <p:animEffect transition="in" filter="blinds(horizontal)">
                                      <p:cBhvr>
                                        <p:cTn id="10" dur="500"/>
                                        <p:tgtEl>
                                          <p:spTgt spid="9253"/>
                                        </p:tgtEl>
                                      </p:cBhvr>
                                    </p:animEffect>
                                  </p:childTnLst>
                                </p:cTn>
                              </p:par>
                              <p:par>
                                <p:cTn id="11" presetID="3" presetClass="entr" presetSubtype="1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grpId="0" nodeType="clickEffect">
                                  <p:stCondLst>
                                    <p:cond delay="0"/>
                                  </p:stCondLst>
                                  <p:childTnLst>
                                    <p:set>
                                      <p:cBhvr>
                                        <p:cTn id="17" dur="1" fill="hold">
                                          <p:stCondLst>
                                            <p:cond delay="0"/>
                                          </p:stCondLst>
                                        </p:cTn>
                                        <p:tgtEl>
                                          <p:spTgt spid="9255"/>
                                        </p:tgtEl>
                                        <p:attrNameLst>
                                          <p:attrName>style.visibility</p:attrName>
                                        </p:attrNameLst>
                                      </p:cBhvr>
                                      <p:to>
                                        <p:strVal val="visible"/>
                                      </p:to>
                                    </p:set>
                                    <p:anim calcmode="lin" valueType="num">
                                      <p:cBhvr>
                                        <p:cTn id="18" dur="1000" fill="hold"/>
                                        <p:tgtEl>
                                          <p:spTgt spid="9255"/>
                                        </p:tgtEl>
                                        <p:attrNameLst>
                                          <p:attrName>ppt_x</p:attrName>
                                        </p:attrNameLst>
                                      </p:cBhvr>
                                      <p:tavLst>
                                        <p:tav tm="0">
                                          <p:val>
                                            <p:strVal val="#ppt_x-.2"/>
                                          </p:val>
                                        </p:tav>
                                        <p:tav tm="100000">
                                          <p:val>
                                            <p:strVal val="#ppt_x"/>
                                          </p:val>
                                        </p:tav>
                                      </p:tavLst>
                                    </p:anim>
                                    <p:anim calcmode="lin" valueType="num">
                                      <p:cBhvr>
                                        <p:cTn id="19" dur="1000" fill="hold"/>
                                        <p:tgtEl>
                                          <p:spTgt spid="9255"/>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25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256"/>
                                        </p:tgtEl>
                                        <p:attrNameLst>
                                          <p:attrName>style.visibility</p:attrName>
                                        </p:attrNameLst>
                                      </p:cBhvr>
                                      <p:to>
                                        <p:strVal val="visible"/>
                                      </p:to>
                                    </p:set>
                                    <p:animEffect transition="in" filter="blinds(horizontal)">
                                      <p:cBhvr>
                                        <p:cTn id="25" dur="500"/>
                                        <p:tgtEl>
                                          <p:spTgt spid="925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257"/>
                                        </p:tgtEl>
                                        <p:attrNameLst>
                                          <p:attrName>style.visibility</p:attrName>
                                        </p:attrNameLst>
                                      </p:cBhvr>
                                      <p:to>
                                        <p:strVal val="visible"/>
                                      </p:to>
                                    </p:set>
                                    <p:animEffect transition="in" filter="blinds(horizontal)">
                                      <p:cBhvr>
                                        <p:cTn id="28" dur="500"/>
                                        <p:tgtEl>
                                          <p:spTgt spid="9257"/>
                                        </p:tgtEl>
                                      </p:cBhvr>
                                    </p:animEffect>
                                  </p:childTnLst>
                                </p:cTn>
                              </p:par>
                              <p:par>
                                <p:cTn id="29" presetID="3" presetClass="entr" presetSubtype="1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9259"/>
                                        </p:tgtEl>
                                        <p:attrNameLst>
                                          <p:attrName>style.visibility</p:attrName>
                                        </p:attrNameLst>
                                      </p:cBhvr>
                                      <p:to>
                                        <p:strVal val="visible"/>
                                      </p:to>
                                    </p:set>
                                    <p:anim calcmode="lin" valueType="num">
                                      <p:cBhvr>
                                        <p:cTn id="36" dur="1000" fill="hold"/>
                                        <p:tgtEl>
                                          <p:spTgt spid="9259"/>
                                        </p:tgtEl>
                                        <p:attrNameLst>
                                          <p:attrName>ppt_x</p:attrName>
                                        </p:attrNameLst>
                                      </p:cBhvr>
                                      <p:tavLst>
                                        <p:tav tm="0">
                                          <p:val>
                                            <p:strVal val="#ppt_x-.2"/>
                                          </p:val>
                                        </p:tav>
                                        <p:tav tm="100000">
                                          <p:val>
                                            <p:strVal val="#ppt_x"/>
                                          </p:val>
                                        </p:tav>
                                      </p:tavLst>
                                    </p:anim>
                                    <p:anim calcmode="lin" valueType="num">
                                      <p:cBhvr>
                                        <p:cTn id="37" dur="1000" fill="hold"/>
                                        <p:tgtEl>
                                          <p:spTgt spid="9259"/>
                                        </p:tgtEl>
                                        <p:attrNameLst>
                                          <p:attrName>ppt_y</p:attrName>
                                        </p:attrNameLst>
                                      </p:cBhvr>
                                      <p:tavLst>
                                        <p:tav tm="0">
                                          <p:val>
                                            <p:strVal val="#ppt_y"/>
                                          </p:val>
                                        </p:tav>
                                        <p:tav tm="100000">
                                          <p:val>
                                            <p:strVal val="#ppt_y"/>
                                          </p:val>
                                        </p:tav>
                                      </p:tavLst>
                                    </p:anim>
                                    <p:animEffect transition="in" filter="wipe(right)" prLst="gradientSize: 0.1">
                                      <p:cBhvr>
                                        <p:cTn id="38" dur="1000"/>
                                        <p:tgtEl>
                                          <p:spTgt spid="925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9260"/>
                                        </p:tgtEl>
                                        <p:attrNameLst>
                                          <p:attrName>style.visibility</p:attrName>
                                        </p:attrNameLst>
                                      </p:cBhvr>
                                      <p:to>
                                        <p:strVal val="visible"/>
                                      </p:to>
                                    </p:set>
                                    <p:animEffect transition="in" filter="blinds(horizontal)">
                                      <p:cBhvr>
                                        <p:cTn id="43" dur="500"/>
                                        <p:tgtEl>
                                          <p:spTgt spid="926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9261"/>
                                        </p:tgtEl>
                                        <p:attrNameLst>
                                          <p:attrName>style.visibility</p:attrName>
                                        </p:attrNameLst>
                                      </p:cBhvr>
                                      <p:to>
                                        <p:strVal val="visible"/>
                                      </p:to>
                                    </p:set>
                                    <p:animEffect transition="in" filter="blinds(horizontal)">
                                      <p:cBhvr>
                                        <p:cTn id="46" dur="500"/>
                                        <p:tgtEl>
                                          <p:spTgt spid="9261"/>
                                        </p:tgtEl>
                                      </p:cBhvr>
                                    </p:animEffect>
                                  </p:childTnLst>
                                </p:cTn>
                              </p:par>
                              <p:par>
                                <p:cTn id="47" presetID="3" presetClass="entr" presetSubtype="1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linds(horizontal)">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9263"/>
                                        </p:tgtEl>
                                        <p:attrNameLst>
                                          <p:attrName>style.visibility</p:attrName>
                                        </p:attrNameLst>
                                      </p:cBhvr>
                                      <p:to>
                                        <p:strVal val="visible"/>
                                      </p:to>
                                    </p:set>
                                    <p:anim calcmode="lin" valueType="num">
                                      <p:cBhvr>
                                        <p:cTn id="54" dur="1000" fill="hold"/>
                                        <p:tgtEl>
                                          <p:spTgt spid="9263"/>
                                        </p:tgtEl>
                                        <p:attrNameLst>
                                          <p:attrName>ppt_x</p:attrName>
                                        </p:attrNameLst>
                                      </p:cBhvr>
                                      <p:tavLst>
                                        <p:tav tm="0">
                                          <p:val>
                                            <p:strVal val="#ppt_x-.2"/>
                                          </p:val>
                                        </p:tav>
                                        <p:tav tm="100000">
                                          <p:val>
                                            <p:strVal val="#ppt_x"/>
                                          </p:val>
                                        </p:tav>
                                      </p:tavLst>
                                    </p:anim>
                                    <p:anim calcmode="lin" valueType="num">
                                      <p:cBhvr>
                                        <p:cTn id="55" dur="1000" fill="hold"/>
                                        <p:tgtEl>
                                          <p:spTgt spid="9263"/>
                                        </p:tgtEl>
                                        <p:attrNameLst>
                                          <p:attrName>ppt_y</p:attrName>
                                        </p:attrNameLst>
                                      </p:cBhvr>
                                      <p:tavLst>
                                        <p:tav tm="0">
                                          <p:val>
                                            <p:strVal val="#ppt_y"/>
                                          </p:val>
                                        </p:tav>
                                        <p:tav tm="100000">
                                          <p:val>
                                            <p:strVal val="#ppt_y"/>
                                          </p:val>
                                        </p:tav>
                                      </p:tavLst>
                                    </p:anim>
                                    <p:animEffect transition="in" filter="wipe(right)" prLst="gradientSize: 0.1">
                                      <p:cBhvr>
                                        <p:cTn id="56" dur="1000"/>
                                        <p:tgtEl>
                                          <p:spTgt spid="9263"/>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9264"/>
                                        </p:tgtEl>
                                        <p:attrNameLst>
                                          <p:attrName>style.visibility</p:attrName>
                                        </p:attrNameLst>
                                      </p:cBhvr>
                                      <p:to>
                                        <p:strVal val="visible"/>
                                      </p:to>
                                    </p:set>
                                    <p:animEffect transition="in" filter="blinds(horizontal)">
                                      <p:cBhvr>
                                        <p:cTn id="61" dur="500"/>
                                        <p:tgtEl>
                                          <p:spTgt spid="9264"/>
                                        </p:tgtEl>
                                      </p:cBhvr>
                                    </p:animEffect>
                                  </p:childTnLst>
                                </p:cTn>
                              </p:par>
                              <p:par>
                                <p:cTn id="62" presetID="3" presetClass="entr" presetSubtype="10" fill="hold"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blinds(horizontal)">
                                      <p:cBhvr>
                                        <p:cTn id="64" dur="500"/>
                                        <p:tgtEl>
                                          <p:spTgt spid="31"/>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9265"/>
                                        </p:tgtEl>
                                        <p:attrNameLst>
                                          <p:attrName>style.visibility</p:attrName>
                                        </p:attrNameLst>
                                      </p:cBhvr>
                                      <p:to>
                                        <p:strVal val="visible"/>
                                      </p:to>
                                    </p:set>
                                    <p:animEffect transition="in" filter="blinds(horizontal)">
                                      <p:cBhvr>
                                        <p:cTn id="67" dur="500"/>
                                        <p:tgtEl>
                                          <p:spTgt spid="9265"/>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9267"/>
                                        </p:tgtEl>
                                        <p:attrNameLst>
                                          <p:attrName>style.visibility</p:attrName>
                                        </p:attrNameLst>
                                      </p:cBhvr>
                                      <p:to>
                                        <p:strVal val="visible"/>
                                      </p:to>
                                    </p:set>
                                    <p:anim calcmode="lin" valueType="num">
                                      <p:cBhvr>
                                        <p:cTn id="72" dur="1000" fill="hold"/>
                                        <p:tgtEl>
                                          <p:spTgt spid="9267"/>
                                        </p:tgtEl>
                                        <p:attrNameLst>
                                          <p:attrName>ppt_x</p:attrName>
                                        </p:attrNameLst>
                                      </p:cBhvr>
                                      <p:tavLst>
                                        <p:tav tm="0">
                                          <p:val>
                                            <p:strVal val="#ppt_x-.2"/>
                                          </p:val>
                                        </p:tav>
                                        <p:tav tm="100000">
                                          <p:val>
                                            <p:strVal val="#ppt_x"/>
                                          </p:val>
                                        </p:tav>
                                      </p:tavLst>
                                    </p:anim>
                                    <p:anim calcmode="lin" valueType="num">
                                      <p:cBhvr>
                                        <p:cTn id="73" dur="1000" fill="hold"/>
                                        <p:tgtEl>
                                          <p:spTgt spid="9267"/>
                                        </p:tgtEl>
                                        <p:attrNameLst>
                                          <p:attrName>ppt_y</p:attrName>
                                        </p:attrNameLst>
                                      </p:cBhvr>
                                      <p:tavLst>
                                        <p:tav tm="0">
                                          <p:val>
                                            <p:strVal val="#ppt_y"/>
                                          </p:val>
                                        </p:tav>
                                        <p:tav tm="100000">
                                          <p:val>
                                            <p:strVal val="#ppt_y"/>
                                          </p:val>
                                        </p:tav>
                                      </p:tavLst>
                                    </p:anim>
                                    <p:animEffect transition="in" filter="wipe(right)" prLst="gradientSize: 0.1">
                                      <p:cBhvr>
                                        <p:cTn id="74" dur="1000"/>
                                        <p:tgtEl>
                                          <p:spTgt spid="9267"/>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9268"/>
                                        </p:tgtEl>
                                        <p:attrNameLst>
                                          <p:attrName>style.visibility</p:attrName>
                                        </p:attrNameLst>
                                      </p:cBhvr>
                                      <p:to>
                                        <p:strVal val="visible"/>
                                      </p:to>
                                    </p:set>
                                    <p:animEffect transition="in" filter="blinds(horizontal)">
                                      <p:cBhvr>
                                        <p:cTn id="79" dur="500"/>
                                        <p:tgtEl>
                                          <p:spTgt spid="9268"/>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9269"/>
                                        </p:tgtEl>
                                        <p:attrNameLst>
                                          <p:attrName>style.visibility</p:attrName>
                                        </p:attrNameLst>
                                      </p:cBhvr>
                                      <p:to>
                                        <p:strVal val="visible"/>
                                      </p:to>
                                    </p:set>
                                    <p:animEffect transition="in" filter="blinds(horizontal)">
                                      <p:cBhvr>
                                        <p:cTn id="82" dur="500"/>
                                        <p:tgtEl>
                                          <p:spTgt spid="9269"/>
                                        </p:tgtEl>
                                      </p:cBhvr>
                                    </p:animEffect>
                                  </p:childTnLst>
                                </p:cTn>
                              </p:par>
                              <p:par>
                                <p:cTn id="83" presetID="3" presetClass="entr" presetSubtype="10"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blinds(horizontal)">
                                      <p:cBhvr>
                                        <p:cTn id="85" dur="500"/>
                                        <p:tgtEl>
                                          <p:spTgt spid="35"/>
                                        </p:tgtEl>
                                      </p:cBhvr>
                                    </p:animEffect>
                                  </p:childTnLst>
                                </p:cTn>
                              </p:par>
                            </p:childTnLst>
                          </p:cTn>
                        </p:par>
                      </p:childTnLst>
                    </p:cTn>
                  </p:par>
                  <p:par>
                    <p:cTn id="86" fill="hold">
                      <p:stCondLst>
                        <p:cond delay="indefinite"/>
                      </p:stCondLst>
                      <p:childTnLst>
                        <p:par>
                          <p:cTn id="87" fill="hold">
                            <p:stCondLst>
                              <p:cond delay="0"/>
                            </p:stCondLst>
                            <p:childTnLst>
                              <p:par>
                                <p:cTn id="88" presetID="29" presetClass="entr" presetSubtype="0" fill="hold" grpId="0" nodeType="clickEffect">
                                  <p:stCondLst>
                                    <p:cond delay="0"/>
                                  </p:stCondLst>
                                  <p:childTnLst>
                                    <p:set>
                                      <p:cBhvr>
                                        <p:cTn id="89" dur="1" fill="hold">
                                          <p:stCondLst>
                                            <p:cond delay="0"/>
                                          </p:stCondLst>
                                        </p:cTn>
                                        <p:tgtEl>
                                          <p:spTgt spid="9271"/>
                                        </p:tgtEl>
                                        <p:attrNameLst>
                                          <p:attrName>style.visibility</p:attrName>
                                        </p:attrNameLst>
                                      </p:cBhvr>
                                      <p:to>
                                        <p:strVal val="visible"/>
                                      </p:to>
                                    </p:set>
                                    <p:anim calcmode="lin" valueType="num">
                                      <p:cBhvr>
                                        <p:cTn id="90" dur="1000" fill="hold"/>
                                        <p:tgtEl>
                                          <p:spTgt spid="9271"/>
                                        </p:tgtEl>
                                        <p:attrNameLst>
                                          <p:attrName>ppt_x</p:attrName>
                                        </p:attrNameLst>
                                      </p:cBhvr>
                                      <p:tavLst>
                                        <p:tav tm="0">
                                          <p:val>
                                            <p:strVal val="#ppt_x-.2"/>
                                          </p:val>
                                        </p:tav>
                                        <p:tav tm="100000">
                                          <p:val>
                                            <p:strVal val="#ppt_x"/>
                                          </p:val>
                                        </p:tav>
                                      </p:tavLst>
                                    </p:anim>
                                    <p:anim calcmode="lin" valueType="num">
                                      <p:cBhvr>
                                        <p:cTn id="91" dur="1000" fill="hold"/>
                                        <p:tgtEl>
                                          <p:spTgt spid="9271"/>
                                        </p:tgtEl>
                                        <p:attrNameLst>
                                          <p:attrName>ppt_y</p:attrName>
                                        </p:attrNameLst>
                                      </p:cBhvr>
                                      <p:tavLst>
                                        <p:tav tm="0">
                                          <p:val>
                                            <p:strVal val="#ppt_y"/>
                                          </p:val>
                                        </p:tav>
                                        <p:tav tm="100000">
                                          <p:val>
                                            <p:strVal val="#ppt_y"/>
                                          </p:val>
                                        </p:tav>
                                      </p:tavLst>
                                    </p:anim>
                                    <p:animEffect transition="in" filter="wipe(right)" prLst="gradientSize: 0.1">
                                      <p:cBhvr>
                                        <p:cTn id="92" dur="1000"/>
                                        <p:tgtEl>
                                          <p:spTgt spid="9271"/>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9272"/>
                                        </p:tgtEl>
                                        <p:attrNameLst>
                                          <p:attrName>style.visibility</p:attrName>
                                        </p:attrNameLst>
                                      </p:cBhvr>
                                      <p:to>
                                        <p:strVal val="visible"/>
                                      </p:to>
                                    </p:set>
                                    <p:animEffect transition="in" filter="blinds(horizontal)">
                                      <p:cBhvr>
                                        <p:cTn id="97" dur="500"/>
                                        <p:tgtEl>
                                          <p:spTgt spid="9272"/>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9273"/>
                                        </p:tgtEl>
                                        <p:attrNameLst>
                                          <p:attrName>style.visibility</p:attrName>
                                        </p:attrNameLst>
                                      </p:cBhvr>
                                      <p:to>
                                        <p:strVal val="visible"/>
                                      </p:to>
                                    </p:set>
                                    <p:animEffect transition="in" filter="blinds(horizontal)">
                                      <p:cBhvr>
                                        <p:cTn id="100" dur="500"/>
                                        <p:tgtEl>
                                          <p:spTgt spid="9273"/>
                                        </p:tgtEl>
                                      </p:cBhvr>
                                    </p:animEffect>
                                  </p:childTnLst>
                                </p:cTn>
                              </p:par>
                              <p:par>
                                <p:cTn id="101" presetID="3" presetClass="entr" presetSubtype="10" fill="hold" nodeType="with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linds(horizontal)">
                                      <p:cBhvr>
                                        <p:cTn id="103" dur="500"/>
                                        <p:tgtEl>
                                          <p:spTgt spid="39"/>
                                        </p:tgtEl>
                                      </p:cBhvr>
                                    </p:animEffect>
                                  </p:childTnLst>
                                </p:cTn>
                              </p:par>
                            </p:childTnLst>
                          </p:cTn>
                        </p:par>
                      </p:childTnLst>
                    </p:cTn>
                  </p:par>
                  <p:par>
                    <p:cTn id="104" fill="hold">
                      <p:stCondLst>
                        <p:cond delay="indefinite"/>
                      </p:stCondLst>
                      <p:childTnLst>
                        <p:par>
                          <p:cTn id="105" fill="hold">
                            <p:stCondLst>
                              <p:cond delay="0"/>
                            </p:stCondLst>
                            <p:childTnLst>
                              <p:par>
                                <p:cTn id="106" presetID="29" presetClass="entr" presetSubtype="0" fill="hold" grpId="0" nodeType="clickEffect">
                                  <p:stCondLst>
                                    <p:cond delay="0"/>
                                  </p:stCondLst>
                                  <p:childTnLst>
                                    <p:set>
                                      <p:cBhvr>
                                        <p:cTn id="107" dur="1" fill="hold">
                                          <p:stCondLst>
                                            <p:cond delay="0"/>
                                          </p:stCondLst>
                                        </p:cTn>
                                        <p:tgtEl>
                                          <p:spTgt spid="9275"/>
                                        </p:tgtEl>
                                        <p:attrNameLst>
                                          <p:attrName>style.visibility</p:attrName>
                                        </p:attrNameLst>
                                      </p:cBhvr>
                                      <p:to>
                                        <p:strVal val="visible"/>
                                      </p:to>
                                    </p:set>
                                    <p:anim calcmode="lin" valueType="num">
                                      <p:cBhvr>
                                        <p:cTn id="108" dur="1000" fill="hold"/>
                                        <p:tgtEl>
                                          <p:spTgt spid="9275"/>
                                        </p:tgtEl>
                                        <p:attrNameLst>
                                          <p:attrName>ppt_x</p:attrName>
                                        </p:attrNameLst>
                                      </p:cBhvr>
                                      <p:tavLst>
                                        <p:tav tm="0">
                                          <p:val>
                                            <p:strVal val="#ppt_x-.2"/>
                                          </p:val>
                                        </p:tav>
                                        <p:tav tm="100000">
                                          <p:val>
                                            <p:strVal val="#ppt_x"/>
                                          </p:val>
                                        </p:tav>
                                      </p:tavLst>
                                    </p:anim>
                                    <p:anim calcmode="lin" valueType="num">
                                      <p:cBhvr>
                                        <p:cTn id="109" dur="1000" fill="hold"/>
                                        <p:tgtEl>
                                          <p:spTgt spid="9275"/>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9275"/>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9276"/>
                                        </p:tgtEl>
                                        <p:attrNameLst>
                                          <p:attrName>style.visibility</p:attrName>
                                        </p:attrNameLst>
                                      </p:cBhvr>
                                      <p:to>
                                        <p:strVal val="visible"/>
                                      </p:to>
                                    </p:set>
                                    <p:animEffect transition="in" filter="blinds(horizontal)">
                                      <p:cBhvr>
                                        <p:cTn id="115" dur="500"/>
                                        <p:tgtEl>
                                          <p:spTgt spid="9276"/>
                                        </p:tgtEl>
                                      </p:cBhvr>
                                    </p:animEffect>
                                  </p:childTnLst>
                                </p:cTn>
                              </p:par>
                            </p:childTnLst>
                          </p:cTn>
                        </p:par>
                      </p:childTnLst>
                    </p:cTn>
                  </p:par>
                  <p:par>
                    <p:cTn id="116" fill="hold">
                      <p:stCondLst>
                        <p:cond delay="indefinite"/>
                      </p:stCondLst>
                      <p:childTnLst>
                        <p:par>
                          <p:cTn id="117" fill="hold">
                            <p:stCondLst>
                              <p:cond delay="0"/>
                            </p:stCondLst>
                            <p:childTnLst>
                              <p:par>
                                <p:cTn id="118" presetID="29" presetClass="entr" presetSubtype="0" fill="hold" grpId="0" nodeType="clickEffect">
                                  <p:stCondLst>
                                    <p:cond delay="0"/>
                                  </p:stCondLst>
                                  <p:childTnLst>
                                    <p:set>
                                      <p:cBhvr>
                                        <p:cTn id="119" dur="1" fill="hold">
                                          <p:stCondLst>
                                            <p:cond delay="0"/>
                                          </p:stCondLst>
                                        </p:cTn>
                                        <p:tgtEl>
                                          <p:spTgt spid="9277"/>
                                        </p:tgtEl>
                                        <p:attrNameLst>
                                          <p:attrName>style.visibility</p:attrName>
                                        </p:attrNameLst>
                                      </p:cBhvr>
                                      <p:to>
                                        <p:strVal val="visible"/>
                                      </p:to>
                                    </p:set>
                                    <p:anim calcmode="lin" valueType="num">
                                      <p:cBhvr>
                                        <p:cTn id="120" dur="1000" fill="hold"/>
                                        <p:tgtEl>
                                          <p:spTgt spid="9277"/>
                                        </p:tgtEl>
                                        <p:attrNameLst>
                                          <p:attrName>ppt_x</p:attrName>
                                        </p:attrNameLst>
                                      </p:cBhvr>
                                      <p:tavLst>
                                        <p:tav tm="0">
                                          <p:val>
                                            <p:strVal val="#ppt_x-.2"/>
                                          </p:val>
                                        </p:tav>
                                        <p:tav tm="100000">
                                          <p:val>
                                            <p:strVal val="#ppt_x"/>
                                          </p:val>
                                        </p:tav>
                                      </p:tavLst>
                                    </p:anim>
                                    <p:anim calcmode="lin" valueType="num">
                                      <p:cBhvr>
                                        <p:cTn id="121" dur="1000" fill="hold"/>
                                        <p:tgtEl>
                                          <p:spTgt spid="9277"/>
                                        </p:tgtEl>
                                        <p:attrNameLst>
                                          <p:attrName>ppt_y</p:attrName>
                                        </p:attrNameLst>
                                      </p:cBhvr>
                                      <p:tavLst>
                                        <p:tav tm="0">
                                          <p:val>
                                            <p:strVal val="#ppt_y"/>
                                          </p:val>
                                        </p:tav>
                                        <p:tav tm="100000">
                                          <p:val>
                                            <p:strVal val="#ppt_y"/>
                                          </p:val>
                                        </p:tav>
                                      </p:tavLst>
                                    </p:anim>
                                    <p:animEffect transition="in" filter="wipe(right)" prLst="gradientSize: 0.1">
                                      <p:cBhvr>
                                        <p:cTn id="122" dur="1000"/>
                                        <p:tgtEl>
                                          <p:spTgt spid="9277"/>
                                        </p:tgtEl>
                                      </p:cBhvr>
                                    </p:animEffect>
                                  </p:childTnLst>
                                </p:cTn>
                              </p:par>
                            </p:childTnLst>
                          </p:cTn>
                        </p:par>
                      </p:childTnLst>
                    </p:cTn>
                  </p:par>
                  <p:par>
                    <p:cTn id="123" fill="hold">
                      <p:stCondLst>
                        <p:cond delay="indefinite"/>
                      </p:stCondLst>
                      <p:childTnLst>
                        <p:par>
                          <p:cTn id="124" fill="hold">
                            <p:stCondLst>
                              <p:cond delay="0"/>
                            </p:stCondLst>
                            <p:childTnLst>
                              <p:par>
                                <p:cTn id="125" presetID="8" presetClass="entr" presetSubtype="16" fill="hold" grpId="0" nodeType="clickEffect">
                                  <p:stCondLst>
                                    <p:cond delay="0"/>
                                  </p:stCondLst>
                                  <p:childTnLst>
                                    <p:set>
                                      <p:cBhvr>
                                        <p:cTn id="126" dur="1" fill="hold">
                                          <p:stCondLst>
                                            <p:cond delay="0"/>
                                          </p:stCondLst>
                                        </p:cTn>
                                        <p:tgtEl>
                                          <p:spTgt spid="9278"/>
                                        </p:tgtEl>
                                        <p:attrNameLst>
                                          <p:attrName>style.visibility</p:attrName>
                                        </p:attrNameLst>
                                      </p:cBhvr>
                                      <p:to>
                                        <p:strVal val="visible"/>
                                      </p:to>
                                    </p:set>
                                    <p:animEffect transition="in" filter="diamond(in)">
                                      <p:cBhvr>
                                        <p:cTn id="127" dur="2000"/>
                                        <p:tgtEl>
                                          <p:spTgt spid="9278"/>
                                        </p:tgtEl>
                                      </p:cBhvr>
                                    </p:animEffect>
                                  </p:childTnLst>
                                </p:cTn>
                              </p:par>
                            </p:childTnLst>
                          </p:cTn>
                        </p:par>
                      </p:childTnLst>
                    </p:cTn>
                  </p:par>
                  <p:par>
                    <p:cTn id="128" fill="hold">
                      <p:stCondLst>
                        <p:cond delay="indefinite"/>
                      </p:stCondLst>
                      <p:childTnLst>
                        <p:par>
                          <p:cTn id="129" fill="hold">
                            <p:stCondLst>
                              <p:cond delay="0"/>
                            </p:stCondLst>
                            <p:childTnLst>
                              <p:par>
                                <p:cTn id="130" presetID="8" presetClass="entr" presetSubtype="16" fill="hold" grpId="0" nodeType="clickEffect">
                                  <p:stCondLst>
                                    <p:cond delay="0"/>
                                  </p:stCondLst>
                                  <p:childTnLst>
                                    <p:set>
                                      <p:cBhvr>
                                        <p:cTn id="131" dur="1" fill="hold">
                                          <p:stCondLst>
                                            <p:cond delay="0"/>
                                          </p:stCondLst>
                                        </p:cTn>
                                        <p:tgtEl>
                                          <p:spTgt spid="9280"/>
                                        </p:tgtEl>
                                        <p:attrNameLst>
                                          <p:attrName>style.visibility</p:attrName>
                                        </p:attrNameLst>
                                      </p:cBhvr>
                                      <p:to>
                                        <p:strVal val="visible"/>
                                      </p:to>
                                    </p:set>
                                    <p:animEffect transition="in" filter="diamond(in)">
                                      <p:cBhvr>
                                        <p:cTn id="132" dur="2000"/>
                                        <p:tgtEl>
                                          <p:spTgt spid="9280"/>
                                        </p:tgtEl>
                                      </p:cBhvr>
                                    </p:animEffect>
                                  </p:childTnLst>
                                </p:cTn>
                              </p:par>
                              <p:par>
                                <p:cTn id="133" presetID="8" presetClass="entr" presetSubtype="16" fill="hold" grpId="0" nodeType="withEffect">
                                  <p:stCondLst>
                                    <p:cond delay="0"/>
                                  </p:stCondLst>
                                  <p:childTnLst>
                                    <p:set>
                                      <p:cBhvr>
                                        <p:cTn id="134" dur="1" fill="hold">
                                          <p:stCondLst>
                                            <p:cond delay="0"/>
                                          </p:stCondLst>
                                        </p:cTn>
                                        <p:tgtEl>
                                          <p:spTgt spid="9281"/>
                                        </p:tgtEl>
                                        <p:attrNameLst>
                                          <p:attrName>style.visibility</p:attrName>
                                        </p:attrNameLst>
                                      </p:cBhvr>
                                      <p:to>
                                        <p:strVal val="visible"/>
                                      </p:to>
                                    </p:set>
                                    <p:animEffect transition="in" filter="diamond(in)">
                                      <p:cBhvr>
                                        <p:cTn id="135" dur="2000"/>
                                        <p:tgtEl>
                                          <p:spTgt spid="9281"/>
                                        </p:tgtEl>
                                      </p:cBhvr>
                                    </p:animEffect>
                                  </p:childTnLst>
                                </p:cTn>
                              </p:par>
                              <p:par>
                                <p:cTn id="136" presetID="8" presetClass="entr" presetSubtype="16" fill="hold" nodeType="withEffect">
                                  <p:stCondLst>
                                    <p:cond delay="0"/>
                                  </p:stCondLst>
                                  <p:childTnLst>
                                    <p:set>
                                      <p:cBhvr>
                                        <p:cTn id="137" dur="1" fill="hold">
                                          <p:stCondLst>
                                            <p:cond delay="0"/>
                                          </p:stCondLst>
                                        </p:cTn>
                                        <p:tgtEl>
                                          <p:spTgt spid="50"/>
                                        </p:tgtEl>
                                        <p:attrNameLst>
                                          <p:attrName>style.visibility</p:attrName>
                                        </p:attrNameLst>
                                      </p:cBhvr>
                                      <p:to>
                                        <p:strVal val="visible"/>
                                      </p:to>
                                    </p:set>
                                    <p:animEffect transition="in" filter="diamond(in)">
                                      <p:cBhvr>
                                        <p:cTn id="138" dur="2000"/>
                                        <p:tgtEl>
                                          <p:spTgt spid="50"/>
                                        </p:tgtEl>
                                      </p:cBhvr>
                                    </p:animEffect>
                                  </p:childTnLst>
                                </p:cTn>
                              </p:par>
                            </p:childTnLst>
                          </p:cTn>
                        </p:par>
                      </p:childTnLst>
                    </p:cTn>
                  </p:par>
                  <p:par>
                    <p:cTn id="139" fill="hold">
                      <p:stCondLst>
                        <p:cond delay="indefinite"/>
                      </p:stCondLst>
                      <p:childTnLst>
                        <p:par>
                          <p:cTn id="140" fill="hold">
                            <p:stCondLst>
                              <p:cond delay="0"/>
                            </p:stCondLst>
                            <p:childTnLst>
                              <p:par>
                                <p:cTn id="141" presetID="8" presetClass="entr" presetSubtype="16" fill="hold" grpId="0" nodeType="clickEffect">
                                  <p:stCondLst>
                                    <p:cond delay="0"/>
                                  </p:stCondLst>
                                  <p:childTnLst>
                                    <p:set>
                                      <p:cBhvr>
                                        <p:cTn id="142" dur="1" fill="hold">
                                          <p:stCondLst>
                                            <p:cond delay="0"/>
                                          </p:stCondLst>
                                        </p:cTn>
                                        <p:tgtEl>
                                          <p:spTgt spid="9283"/>
                                        </p:tgtEl>
                                        <p:attrNameLst>
                                          <p:attrName>style.visibility</p:attrName>
                                        </p:attrNameLst>
                                      </p:cBhvr>
                                      <p:to>
                                        <p:strVal val="visible"/>
                                      </p:to>
                                    </p:set>
                                    <p:animEffect transition="in" filter="diamond(in)">
                                      <p:cBhvr>
                                        <p:cTn id="143" dur="2000"/>
                                        <p:tgtEl>
                                          <p:spTgt spid="9283"/>
                                        </p:tgtEl>
                                      </p:cBhvr>
                                    </p:animEffect>
                                  </p:childTnLst>
                                </p:cTn>
                              </p:par>
                              <p:par>
                                <p:cTn id="144" presetID="8" presetClass="entr" presetSubtype="16" fill="hold" grpId="0" nodeType="withEffect">
                                  <p:stCondLst>
                                    <p:cond delay="0"/>
                                  </p:stCondLst>
                                  <p:childTnLst>
                                    <p:set>
                                      <p:cBhvr>
                                        <p:cTn id="145" dur="1" fill="hold">
                                          <p:stCondLst>
                                            <p:cond delay="0"/>
                                          </p:stCondLst>
                                        </p:cTn>
                                        <p:tgtEl>
                                          <p:spTgt spid="9284"/>
                                        </p:tgtEl>
                                        <p:attrNameLst>
                                          <p:attrName>style.visibility</p:attrName>
                                        </p:attrNameLst>
                                      </p:cBhvr>
                                      <p:to>
                                        <p:strVal val="visible"/>
                                      </p:to>
                                    </p:set>
                                    <p:animEffect transition="in" filter="diamond(in)">
                                      <p:cBhvr>
                                        <p:cTn id="146" dur="2000"/>
                                        <p:tgtEl>
                                          <p:spTgt spid="9284"/>
                                        </p:tgtEl>
                                      </p:cBhvr>
                                    </p:animEffec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7"/>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29" presetClass="entr" presetSubtype="0" fill="hold" grpId="0" nodeType="click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p:cTn id="155" dur="1000" fill="hold"/>
                                        <p:tgtEl>
                                          <p:spTgt spid="53"/>
                                        </p:tgtEl>
                                        <p:attrNameLst>
                                          <p:attrName>ppt_x</p:attrName>
                                        </p:attrNameLst>
                                      </p:cBhvr>
                                      <p:tavLst>
                                        <p:tav tm="0">
                                          <p:val>
                                            <p:strVal val="#ppt_x-.2"/>
                                          </p:val>
                                        </p:tav>
                                        <p:tav tm="100000">
                                          <p:val>
                                            <p:strVal val="#ppt_x"/>
                                          </p:val>
                                        </p:tav>
                                      </p:tavLst>
                                    </p:anim>
                                    <p:anim calcmode="lin" valueType="num">
                                      <p:cBhvr>
                                        <p:cTn id="156" dur="1000" fill="hold"/>
                                        <p:tgtEl>
                                          <p:spTgt spid="53"/>
                                        </p:tgtEl>
                                        <p:attrNameLst>
                                          <p:attrName>ppt_y</p:attrName>
                                        </p:attrNameLst>
                                      </p:cBhvr>
                                      <p:tavLst>
                                        <p:tav tm="0">
                                          <p:val>
                                            <p:strVal val="#ppt_y"/>
                                          </p:val>
                                        </p:tav>
                                        <p:tav tm="100000">
                                          <p:val>
                                            <p:strVal val="#ppt_y"/>
                                          </p:val>
                                        </p:tav>
                                      </p:tavLst>
                                    </p:anim>
                                    <p:animEffect transition="in" filter="wipe(right)" prLst="gradientSize: 0.1">
                                      <p:cBhvr>
                                        <p:cTn id="157" dur="1000"/>
                                        <p:tgtEl>
                                          <p:spTgt spid="53"/>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54"/>
                                        </p:tgtEl>
                                        <p:attrNameLst>
                                          <p:attrName>style.visibility</p:attrName>
                                        </p:attrNameLst>
                                      </p:cBhvr>
                                      <p:to>
                                        <p:strVal val="visible"/>
                                      </p:to>
                                    </p:set>
                                    <p:animEffect transition="in" filter="blinds(horizontal)">
                                      <p:cBhvr>
                                        <p:cTn id="162" dur="500"/>
                                        <p:tgtEl>
                                          <p:spTgt spid="54"/>
                                        </p:tgtEl>
                                      </p:cBhvr>
                                    </p:animEffect>
                                  </p:childTnLst>
                                </p:cTn>
                              </p:par>
                            </p:childTnLst>
                          </p:cTn>
                        </p:par>
                      </p:childTnLst>
                    </p:cTn>
                  </p:par>
                  <p:par>
                    <p:cTn id="163" fill="hold">
                      <p:stCondLst>
                        <p:cond delay="indefinite"/>
                      </p:stCondLst>
                      <p:childTnLst>
                        <p:par>
                          <p:cTn id="164" fill="hold">
                            <p:stCondLst>
                              <p:cond delay="0"/>
                            </p:stCondLst>
                            <p:childTnLst>
                              <p:par>
                                <p:cTn id="165" presetID="8" presetClass="entr" presetSubtype="16" fill="hold" grpId="0" nodeType="click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diamond(in)">
                                      <p:cBhvr>
                                        <p:cTn id="16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2" grpId="0"/>
      <p:bldP spid="9253" grpId="0"/>
      <p:bldP spid="9255" grpId="0"/>
      <p:bldP spid="9256" grpId="0"/>
      <p:bldP spid="9257" grpId="0"/>
      <p:bldP spid="9259" grpId="0"/>
      <p:bldP spid="9260" grpId="0"/>
      <p:bldP spid="9261" grpId="0"/>
      <p:bldP spid="9263" grpId="0"/>
      <p:bldP spid="9264" grpId="0"/>
      <p:bldP spid="9265" grpId="0"/>
      <p:bldP spid="9267" grpId="0"/>
      <p:bldP spid="9268" grpId="0"/>
      <p:bldP spid="9269" grpId="0"/>
      <p:bldP spid="9271" grpId="0"/>
      <p:bldP spid="9272" grpId="0"/>
      <p:bldP spid="9273" grpId="0"/>
      <p:bldP spid="9275" grpId="0"/>
      <p:bldP spid="9276" grpId="0"/>
      <p:bldP spid="9277" grpId="0"/>
      <p:bldP spid="9278" grpId="0"/>
      <p:bldP spid="47" grpId="0" animBg="1"/>
      <p:bldP spid="9280" grpId="0"/>
      <p:bldP spid="9281" grpId="0"/>
      <p:bldP spid="9283" grpId="0"/>
      <p:bldP spid="9284" grpId="0"/>
      <p:bldP spid="53" grpId="0" animBg="1"/>
      <p:bldP spid="54" grpId="0" animBg="1"/>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57563"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120</a:t>
            </a:r>
          </a:p>
        </p:txBody>
      </p:sp>
      <p:sp>
        <p:nvSpPr>
          <p:cNvPr id="8" name="7 Rectángulo"/>
          <p:cNvSpPr/>
          <p:nvPr/>
        </p:nvSpPr>
        <p:spPr>
          <a:xfrm>
            <a:off x="4071938"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60</a:t>
            </a:r>
          </a:p>
        </p:txBody>
      </p:sp>
      <p:sp>
        <p:nvSpPr>
          <p:cNvPr id="9" name="8 Rectángulo"/>
          <p:cNvSpPr/>
          <p:nvPr/>
        </p:nvSpPr>
        <p:spPr>
          <a:xfrm>
            <a:off x="4786313"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40</a:t>
            </a:r>
          </a:p>
        </p:txBody>
      </p:sp>
      <p:sp>
        <p:nvSpPr>
          <p:cNvPr id="10" name="9 Rectángulo"/>
          <p:cNvSpPr/>
          <p:nvPr/>
        </p:nvSpPr>
        <p:spPr>
          <a:xfrm>
            <a:off x="5500688"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30</a:t>
            </a:r>
          </a:p>
        </p:txBody>
      </p:sp>
      <p:sp>
        <p:nvSpPr>
          <p:cNvPr id="11" name="10 Rectángulo"/>
          <p:cNvSpPr/>
          <p:nvPr/>
        </p:nvSpPr>
        <p:spPr>
          <a:xfrm>
            <a:off x="6215063" y="2428875"/>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20</a:t>
            </a:r>
          </a:p>
        </p:txBody>
      </p:sp>
      <p:graphicFrame>
        <p:nvGraphicFramePr>
          <p:cNvPr id="12" name="11 Tabla"/>
          <p:cNvGraphicFramePr>
            <a:graphicFrameLocks noGrp="1"/>
          </p:cNvGraphicFramePr>
          <p:nvPr/>
        </p:nvGraphicFramePr>
        <p:xfrm>
          <a:off x="1857375" y="2428875"/>
          <a:ext cx="5072100" cy="571504"/>
        </p:xfrm>
        <a:graphic>
          <a:graphicData uri="http://schemas.openxmlformats.org/drawingml/2006/table">
            <a:tbl>
              <a:tblPr/>
              <a:tblGrid>
                <a:gridCol w="1500197"/>
                <a:gridCol w="688607"/>
                <a:gridCol w="720824"/>
                <a:gridCol w="720824"/>
                <a:gridCol w="720824"/>
                <a:gridCol w="720824"/>
              </a:tblGrid>
              <a:tr h="285752">
                <a:tc>
                  <a:txBody>
                    <a:bodyPr/>
                    <a:lstStyle/>
                    <a:p>
                      <a:pPr algn="ctr">
                        <a:lnSpc>
                          <a:spcPct val="115000"/>
                        </a:lnSpc>
                        <a:spcAft>
                          <a:spcPts val="0"/>
                        </a:spcAft>
                      </a:pPr>
                      <a:r>
                        <a:rPr lang="es-ES" sz="1100" dirty="0" smtClean="0">
                          <a:latin typeface="Calibri"/>
                          <a:ea typeface="Calibri"/>
                          <a:cs typeface="Times New Roman"/>
                        </a:rPr>
                        <a:t>VELOCIDAD   (V)</a:t>
                      </a:r>
                      <a:endParaRPr lang="es-E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Aft>
                          <a:spcPts val="0"/>
                        </a:spcAft>
                      </a:pPr>
                      <a:r>
                        <a:rPr lang="es-ES" sz="1100" dirty="0" smtClean="0">
                          <a:latin typeface="Calibri"/>
                          <a:ea typeface="Calibri"/>
                          <a:cs typeface="Times New Roman"/>
                        </a:rPr>
                        <a:t>TIEMPO    (t)</a:t>
                      </a:r>
                      <a:endParaRPr lang="es-E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r>
                        <a:rPr lang="es-ES" dirty="0" smtClean="0"/>
                        <a:t>              </a:t>
                      </a:r>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12 Rectángulo"/>
          <p:cNvSpPr/>
          <p:nvPr/>
        </p:nvSpPr>
        <p:spPr>
          <a:xfrm>
            <a:off x="3357563"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1</a:t>
            </a:r>
          </a:p>
        </p:txBody>
      </p:sp>
      <p:sp>
        <p:nvSpPr>
          <p:cNvPr id="14" name="13 Rectángulo"/>
          <p:cNvSpPr/>
          <p:nvPr/>
        </p:nvSpPr>
        <p:spPr>
          <a:xfrm>
            <a:off x="4071938"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2</a:t>
            </a:r>
          </a:p>
        </p:txBody>
      </p:sp>
      <p:sp>
        <p:nvSpPr>
          <p:cNvPr id="15" name="14 Rectángulo"/>
          <p:cNvSpPr/>
          <p:nvPr/>
        </p:nvSpPr>
        <p:spPr>
          <a:xfrm>
            <a:off x="4786313"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3</a:t>
            </a:r>
          </a:p>
        </p:txBody>
      </p:sp>
      <p:sp>
        <p:nvSpPr>
          <p:cNvPr id="16" name="15 Rectángulo"/>
          <p:cNvSpPr/>
          <p:nvPr/>
        </p:nvSpPr>
        <p:spPr>
          <a:xfrm>
            <a:off x="5500688"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4</a:t>
            </a:r>
          </a:p>
        </p:txBody>
      </p:sp>
      <p:sp>
        <p:nvSpPr>
          <p:cNvPr id="17" name="16 Rectángulo"/>
          <p:cNvSpPr/>
          <p:nvPr/>
        </p:nvSpPr>
        <p:spPr>
          <a:xfrm>
            <a:off x="6215063" y="2714625"/>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6</a:t>
            </a:r>
          </a:p>
        </p:txBody>
      </p:sp>
      <p:sp>
        <p:nvSpPr>
          <p:cNvPr id="18" name="17 CuadroTexto"/>
          <p:cNvSpPr txBox="1">
            <a:spLocks noChangeArrowheads="1"/>
          </p:cNvSpPr>
          <p:nvPr/>
        </p:nvSpPr>
        <p:spPr bwMode="auto">
          <a:xfrm>
            <a:off x="642938" y="357188"/>
            <a:ext cx="8072437" cy="461665"/>
          </a:xfrm>
          <a:prstGeom prst="rect">
            <a:avLst/>
          </a:prstGeom>
          <a:noFill/>
          <a:ln w="9525">
            <a:noFill/>
            <a:miter lim="800000"/>
            <a:headEnd/>
            <a:tailEnd/>
          </a:ln>
        </p:spPr>
        <p:txBody>
          <a:bodyPr>
            <a:spAutoFit/>
          </a:bodyPr>
          <a:lstStyle/>
          <a:p>
            <a:pPr algn="ctr"/>
            <a:r>
              <a:rPr lang="es-ES" sz="2400" b="1" dirty="0">
                <a:solidFill>
                  <a:srgbClr val="00B050"/>
                </a:solidFill>
              </a:rPr>
              <a:t>MAGNITUDES   INVERSAMENTE   PROPORCIONALES</a:t>
            </a:r>
          </a:p>
        </p:txBody>
      </p:sp>
      <p:sp>
        <p:nvSpPr>
          <p:cNvPr id="22" name="21 Flecha curvada hacia abajo"/>
          <p:cNvSpPr/>
          <p:nvPr/>
        </p:nvSpPr>
        <p:spPr>
          <a:xfrm>
            <a:off x="3714750" y="2000250"/>
            <a:ext cx="785813" cy="285750"/>
          </a:xfrm>
          <a:prstGeom prst="curvedDownArrow">
            <a:avLst>
              <a:gd name="adj1" fmla="val 25000"/>
              <a:gd name="adj2" fmla="val 55752"/>
              <a:gd name="adj3" fmla="val 44394"/>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3" name="22 Flecha curvada hacia arriba"/>
          <p:cNvSpPr/>
          <p:nvPr/>
        </p:nvSpPr>
        <p:spPr>
          <a:xfrm>
            <a:off x="3786188" y="3143250"/>
            <a:ext cx="642937" cy="285750"/>
          </a:xfrm>
          <a:prstGeom prst="curvedUpArrow">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4" name="23 Flecha curvada hacia abajo"/>
          <p:cNvSpPr/>
          <p:nvPr/>
        </p:nvSpPr>
        <p:spPr>
          <a:xfrm>
            <a:off x="3714750" y="1928813"/>
            <a:ext cx="1500188" cy="428625"/>
          </a:xfrm>
          <a:prstGeom prst="curved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5" name="24 Flecha curvada hacia arriba"/>
          <p:cNvSpPr/>
          <p:nvPr/>
        </p:nvSpPr>
        <p:spPr>
          <a:xfrm>
            <a:off x="3786188" y="3143250"/>
            <a:ext cx="1428750" cy="500063"/>
          </a:xfrm>
          <a:prstGeom prst="curvedUp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6" name="25 Flecha curvada hacia abajo"/>
          <p:cNvSpPr/>
          <p:nvPr/>
        </p:nvSpPr>
        <p:spPr>
          <a:xfrm>
            <a:off x="3714750" y="1785938"/>
            <a:ext cx="2214563" cy="500062"/>
          </a:xfrm>
          <a:prstGeom prst="curvedDownArrow">
            <a:avLst/>
          </a:prstGeom>
          <a:solidFill>
            <a:srgbClr val="99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7" name="26 Flecha curvada hacia arriba"/>
          <p:cNvSpPr/>
          <p:nvPr/>
        </p:nvSpPr>
        <p:spPr>
          <a:xfrm>
            <a:off x="3786188" y="3143250"/>
            <a:ext cx="2143125" cy="571500"/>
          </a:xfrm>
          <a:prstGeom prst="curvedUpArrow">
            <a:avLst/>
          </a:prstGeom>
          <a:solidFill>
            <a:srgbClr val="99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8" name="27 Flecha curvada hacia abajo"/>
          <p:cNvSpPr/>
          <p:nvPr/>
        </p:nvSpPr>
        <p:spPr>
          <a:xfrm>
            <a:off x="3714750" y="1714500"/>
            <a:ext cx="3071813" cy="642938"/>
          </a:xfrm>
          <a:prstGeom prst="curvedDownArrow">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29" name="28 Flecha curvada hacia arriba"/>
          <p:cNvSpPr/>
          <p:nvPr/>
        </p:nvSpPr>
        <p:spPr>
          <a:xfrm>
            <a:off x="3786188" y="3143250"/>
            <a:ext cx="2928937" cy="642938"/>
          </a:xfrm>
          <a:prstGeom prst="curvedUpArrow">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schemeClr val="tx1"/>
              </a:solidFill>
            </a:endParaRPr>
          </a:p>
        </p:txBody>
      </p:sp>
      <p:sp>
        <p:nvSpPr>
          <p:cNvPr id="30" name="29 CuadroTexto"/>
          <p:cNvSpPr txBox="1">
            <a:spLocks noChangeArrowheads="1"/>
          </p:cNvSpPr>
          <p:nvPr/>
        </p:nvSpPr>
        <p:spPr bwMode="auto">
          <a:xfrm>
            <a:off x="785813" y="4729163"/>
            <a:ext cx="7715250" cy="1200150"/>
          </a:xfrm>
          <a:prstGeom prst="rect">
            <a:avLst/>
          </a:prstGeom>
          <a:noFill/>
          <a:ln w="9525">
            <a:noFill/>
            <a:miter lim="800000"/>
            <a:headEnd/>
            <a:tailEnd/>
          </a:ln>
        </p:spPr>
        <p:txBody>
          <a:bodyPr>
            <a:spAutoFit/>
          </a:bodyPr>
          <a:lstStyle/>
          <a:p>
            <a:pPr algn="ctr"/>
            <a:r>
              <a:rPr lang="es-ES" sz="2400" b="1"/>
              <a:t>Dos magnitudes son inversamente proporcionales, cuando al aumentar una , la otra disminuye en la misma proporción, y viceversa.</a:t>
            </a:r>
          </a:p>
        </p:txBody>
      </p:sp>
      <p:sp>
        <p:nvSpPr>
          <p:cNvPr id="31" name="30 CuadroTexto"/>
          <p:cNvSpPr txBox="1">
            <a:spLocks noChangeArrowheads="1"/>
          </p:cNvSpPr>
          <p:nvPr/>
        </p:nvSpPr>
        <p:spPr bwMode="auto">
          <a:xfrm>
            <a:off x="3786188" y="1630363"/>
            <a:ext cx="571500" cy="400050"/>
          </a:xfrm>
          <a:prstGeom prst="rect">
            <a:avLst/>
          </a:prstGeom>
          <a:noFill/>
          <a:ln w="9525">
            <a:noFill/>
            <a:miter lim="800000"/>
            <a:headEnd/>
            <a:tailEnd/>
          </a:ln>
        </p:spPr>
        <p:txBody>
          <a:bodyPr>
            <a:spAutoFit/>
          </a:bodyPr>
          <a:lstStyle/>
          <a:p>
            <a:r>
              <a:rPr lang="es-ES" sz="2000"/>
              <a:t>÷ </a:t>
            </a:r>
            <a:r>
              <a:rPr lang="es-ES"/>
              <a:t>2</a:t>
            </a:r>
          </a:p>
        </p:txBody>
      </p:sp>
      <p:sp>
        <p:nvSpPr>
          <p:cNvPr id="37" name="36 CuadroTexto"/>
          <p:cNvSpPr txBox="1">
            <a:spLocks noChangeArrowheads="1"/>
          </p:cNvSpPr>
          <p:nvPr/>
        </p:nvSpPr>
        <p:spPr bwMode="auto">
          <a:xfrm>
            <a:off x="4214813" y="1500188"/>
            <a:ext cx="714375" cy="400050"/>
          </a:xfrm>
          <a:prstGeom prst="rect">
            <a:avLst/>
          </a:prstGeom>
          <a:noFill/>
          <a:ln w="9525">
            <a:noFill/>
            <a:miter lim="800000"/>
            <a:headEnd/>
            <a:tailEnd/>
          </a:ln>
        </p:spPr>
        <p:txBody>
          <a:bodyPr>
            <a:spAutoFit/>
          </a:bodyPr>
          <a:lstStyle/>
          <a:p>
            <a:r>
              <a:rPr lang="es-ES" sz="2000"/>
              <a:t>÷</a:t>
            </a:r>
            <a:r>
              <a:rPr lang="es-ES"/>
              <a:t> 3</a:t>
            </a:r>
          </a:p>
        </p:txBody>
      </p:sp>
      <p:sp>
        <p:nvSpPr>
          <p:cNvPr id="38" name="37 CuadroTexto"/>
          <p:cNvSpPr txBox="1">
            <a:spLocks noChangeArrowheads="1"/>
          </p:cNvSpPr>
          <p:nvPr/>
        </p:nvSpPr>
        <p:spPr bwMode="auto">
          <a:xfrm>
            <a:off x="4929188" y="1428750"/>
            <a:ext cx="571500" cy="400050"/>
          </a:xfrm>
          <a:prstGeom prst="rect">
            <a:avLst/>
          </a:prstGeom>
          <a:noFill/>
          <a:ln w="9525">
            <a:noFill/>
            <a:miter lim="800000"/>
            <a:headEnd/>
            <a:tailEnd/>
          </a:ln>
        </p:spPr>
        <p:txBody>
          <a:bodyPr>
            <a:spAutoFit/>
          </a:bodyPr>
          <a:lstStyle/>
          <a:p>
            <a:r>
              <a:rPr lang="es-ES" sz="2000"/>
              <a:t>÷ </a:t>
            </a:r>
            <a:r>
              <a:rPr lang="es-ES"/>
              <a:t>4</a:t>
            </a:r>
          </a:p>
        </p:txBody>
      </p:sp>
      <p:sp>
        <p:nvSpPr>
          <p:cNvPr id="39" name="38 CuadroTexto"/>
          <p:cNvSpPr txBox="1">
            <a:spLocks noChangeArrowheads="1"/>
          </p:cNvSpPr>
          <p:nvPr/>
        </p:nvSpPr>
        <p:spPr bwMode="auto">
          <a:xfrm>
            <a:off x="5643563" y="1416050"/>
            <a:ext cx="642937" cy="400050"/>
          </a:xfrm>
          <a:prstGeom prst="rect">
            <a:avLst/>
          </a:prstGeom>
          <a:noFill/>
          <a:ln w="9525">
            <a:noFill/>
            <a:miter lim="800000"/>
            <a:headEnd/>
            <a:tailEnd/>
          </a:ln>
        </p:spPr>
        <p:txBody>
          <a:bodyPr>
            <a:spAutoFit/>
          </a:bodyPr>
          <a:lstStyle/>
          <a:p>
            <a:r>
              <a:rPr lang="es-ES" sz="2000"/>
              <a:t>÷ </a:t>
            </a:r>
            <a:r>
              <a:rPr lang="es-ES"/>
              <a:t>6</a:t>
            </a:r>
          </a:p>
        </p:txBody>
      </p:sp>
      <p:sp>
        <p:nvSpPr>
          <p:cNvPr id="40" name="39 CuadroTexto"/>
          <p:cNvSpPr txBox="1">
            <a:spLocks noChangeArrowheads="1"/>
          </p:cNvSpPr>
          <p:nvPr/>
        </p:nvSpPr>
        <p:spPr bwMode="auto">
          <a:xfrm>
            <a:off x="3643313" y="3500438"/>
            <a:ext cx="500062" cy="369887"/>
          </a:xfrm>
          <a:prstGeom prst="rect">
            <a:avLst/>
          </a:prstGeom>
          <a:noFill/>
          <a:ln w="9525">
            <a:noFill/>
            <a:miter lim="800000"/>
            <a:headEnd/>
            <a:tailEnd/>
          </a:ln>
        </p:spPr>
        <p:txBody>
          <a:bodyPr>
            <a:spAutoFit/>
          </a:bodyPr>
          <a:lstStyle/>
          <a:p>
            <a:r>
              <a:rPr lang="es-ES"/>
              <a:t>x 2</a:t>
            </a:r>
          </a:p>
        </p:txBody>
      </p:sp>
      <p:sp>
        <p:nvSpPr>
          <p:cNvPr id="41" name="40 CuadroTexto"/>
          <p:cNvSpPr txBox="1">
            <a:spLocks noChangeArrowheads="1"/>
          </p:cNvSpPr>
          <p:nvPr/>
        </p:nvSpPr>
        <p:spPr bwMode="auto">
          <a:xfrm>
            <a:off x="4143375" y="3786188"/>
            <a:ext cx="571500" cy="369887"/>
          </a:xfrm>
          <a:prstGeom prst="rect">
            <a:avLst/>
          </a:prstGeom>
          <a:noFill/>
          <a:ln w="9525">
            <a:noFill/>
            <a:miter lim="800000"/>
            <a:headEnd/>
            <a:tailEnd/>
          </a:ln>
        </p:spPr>
        <p:txBody>
          <a:bodyPr>
            <a:spAutoFit/>
          </a:bodyPr>
          <a:lstStyle/>
          <a:p>
            <a:r>
              <a:rPr lang="es-ES"/>
              <a:t>X 3</a:t>
            </a:r>
          </a:p>
        </p:txBody>
      </p:sp>
      <p:sp>
        <p:nvSpPr>
          <p:cNvPr id="42" name="41 CuadroTexto"/>
          <p:cNvSpPr txBox="1">
            <a:spLocks noChangeArrowheads="1"/>
          </p:cNvSpPr>
          <p:nvPr/>
        </p:nvSpPr>
        <p:spPr bwMode="auto">
          <a:xfrm>
            <a:off x="4929188" y="3844925"/>
            <a:ext cx="500062" cy="369888"/>
          </a:xfrm>
          <a:prstGeom prst="rect">
            <a:avLst/>
          </a:prstGeom>
          <a:noFill/>
          <a:ln w="9525">
            <a:noFill/>
            <a:miter lim="800000"/>
            <a:headEnd/>
            <a:tailEnd/>
          </a:ln>
        </p:spPr>
        <p:txBody>
          <a:bodyPr>
            <a:spAutoFit/>
          </a:bodyPr>
          <a:lstStyle/>
          <a:p>
            <a:r>
              <a:rPr lang="es-ES"/>
              <a:t>x 4</a:t>
            </a:r>
          </a:p>
        </p:txBody>
      </p:sp>
      <p:sp>
        <p:nvSpPr>
          <p:cNvPr id="43" name="42 CuadroTexto"/>
          <p:cNvSpPr txBox="1">
            <a:spLocks noChangeArrowheads="1"/>
          </p:cNvSpPr>
          <p:nvPr/>
        </p:nvSpPr>
        <p:spPr bwMode="auto">
          <a:xfrm>
            <a:off x="5715000" y="3714750"/>
            <a:ext cx="500063" cy="369888"/>
          </a:xfrm>
          <a:prstGeom prst="rect">
            <a:avLst/>
          </a:prstGeom>
          <a:noFill/>
          <a:ln w="9525">
            <a:noFill/>
            <a:miter lim="800000"/>
            <a:headEnd/>
            <a:tailEnd/>
          </a:ln>
        </p:spPr>
        <p:txBody>
          <a:bodyPr>
            <a:spAutoFit/>
          </a:bodyPr>
          <a:lstStyle/>
          <a:p>
            <a:r>
              <a:rPr lang="es-ES"/>
              <a:t>x</a:t>
            </a:r>
            <a:r>
              <a:rPr lang="es-ES" b="1"/>
              <a:t> </a:t>
            </a:r>
            <a:r>
              <a:rPr lang="es-ES"/>
              <a:t>6</a:t>
            </a:r>
          </a:p>
        </p:txBody>
      </p:sp>
      <p:sp>
        <p:nvSpPr>
          <p:cNvPr id="33" name="32 Paralelogramo"/>
          <p:cNvSpPr/>
          <p:nvPr/>
        </p:nvSpPr>
        <p:spPr>
          <a:xfrm>
            <a:off x="714375" y="1000125"/>
            <a:ext cx="7786688" cy="428625"/>
          </a:xfrm>
          <a:prstGeom prst="parallelogram">
            <a:avLst>
              <a:gd name="adj" fmla="val 16499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pic>
        <p:nvPicPr>
          <p:cNvPr id="34" name="Picture 2" descr="C:\Archivos de programa\Microsoft Office\MEDIA\CAGCAT10\j0212957.wmf"/>
          <p:cNvPicPr>
            <a:picLocks noChangeAspect="1" noChangeArrowheads="1"/>
          </p:cNvPicPr>
          <p:nvPr/>
        </p:nvPicPr>
        <p:blipFill>
          <a:blip r:embed="rId2"/>
          <a:srcRect/>
          <a:stretch>
            <a:fillRect/>
          </a:stretch>
        </p:blipFill>
        <p:spPr bwMode="auto">
          <a:xfrm>
            <a:off x="7670800" y="714375"/>
            <a:ext cx="1116013" cy="700088"/>
          </a:xfrm>
          <a:prstGeom prst="rect">
            <a:avLst/>
          </a:prstGeom>
          <a:noFill/>
          <a:ln w="9525">
            <a:noFill/>
            <a:miter lim="800000"/>
            <a:headEnd/>
            <a:tailEnd/>
          </a:ln>
        </p:spPr>
      </p:pic>
      <p:sp>
        <p:nvSpPr>
          <p:cNvPr id="35" name="34 CuadroTexto"/>
          <p:cNvSpPr txBox="1">
            <a:spLocks noChangeArrowheads="1"/>
          </p:cNvSpPr>
          <p:nvPr/>
        </p:nvSpPr>
        <p:spPr bwMode="auto">
          <a:xfrm>
            <a:off x="3429000" y="1071563"/>
            <a:ext cx="1500188" cy="369887"/>
          </a:xfrm>
          <a:prstGeom prst="rect">
            <a:avLst/>
          </a:prstGeom>
          <a:noFill/>
          <a:ln w="9525">
            <a:noFill/>
            <a:miter lim="800000"/>
            <a:headEnd/>
            <a:tailEnd/>
          </a:ln>
        </p:spPr>
        <p:txBody>
          <a:bodyPr>
            <a:spAutoFit/>
          </a:bodyPr>
          <a:lstStyle/>
          <a:p>
            <a:r>
              <a:rPr lang="es-ES"/>
              <a:t>X = 120  km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4"/>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nodeType="clickEffect">
                                  <p:stCondLst>
                                    <p:cond delay="0"/>
                                  </p:stCondLst>
                                  <p:childTnLst>
                                    <p:animMotion origin="layout" path="M -1.38889E-6 2.22222E-6 L -0.76389 2.22222E-6 " pathEditMode="relative" ptsTypes="AA">
                                      <p:cBhvr>
                                        <p:cTn id="19" dur="3000" fill="hold"/>
                                        <p:tgtEl>
                                          <p:spTgt spid="34"/>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1" nodeType="clickEffect">
                                  <p:stCondLst>
                                    <p:cond delay="0"/>
                                  </p:stCondLst>
                                  <p:childTnLst>
                                    <p:set>
                                      <p:cBhvr>
                                        <p:cTn id="71" dur="1" fill="hold">
                                          <p:stCondLst>
                                            <p:cond delay="0"/>
                                          </p:stCondLst>
                                        </p:cTn>
                                        <p:tgtEl>
                                          <p:spTgt spid="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blinds(horizontal)">
                                      <p:cBhvr>
                                        <p:cTn id="76" dur="500"/>
                                        <p:tgtEl>
                                          <p:spTgt spid="31"/>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blinds(horizontal)">
                                      <p:cBhvr>
                                        <p:cTn id="85" dur="500"/>
                                        <p:tgtEl>
                                          <p:spTgt spid="40"/>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xit" presetSubtype="10" fill="hold" grpId="1" nodeType="clickEffect">
                                  <p:stCondLst>
                                    <p:cond delay="0"/>
                                  </p:stCondLst>
                                  <p:childTnLst>
                                    <p:animEffect transition="out" filter="blinds(horizontal)">
                                      <p:cBhvr>
                                        <p:cTn id="89" dur="500"/>
                                        <p:tgtEl>
                                          <p:spTgt spid="31"/>
                                        </p:tgtEl>
                                      </p:cBhvr>
                                    </p:animEffect>
                                    <p:set>
                                      <p:cBhvr>
                                        <p:cTn id="90" dur="1" fill="hold">
                                          <p:stCondLst>
                                            <p:cond delay="499"/>
                                          </p:stCondLst>
                                        </p:cTn>
                                        <p:tgtEl>
                                          <p:spTgt spid="31"/>
                                        </p:tgtEl>
                                        <p:attrNameLst>
                                          <p:attrName>style.visibility</p:attrName>
                                        </p:attrNameLst>
                                      </p:cBhvr>
                                      <p:to>
                                        <p:strVal val="hidden"/>
                                      </p:to>
                                    </p:set>
                                  </p:childTnLst>
                                </p:cTn>
                              </p:par>
                              <p:par>
                                <p:cTn id="91" presetID="3" presetClass="exit" presetSubtype="10" fill="hold" grpId="2" nodeType="withEffect">
                                  <p:stCondLst>
                                    <p:cond delay="0"/>
                                  </p:stCondLst>
                                  <p:childTnLst>
                                    <p:animEffect transition="out" filter="blinds(horizontal)">
                                      <p:cBhvr>
                                        <p:cTn id="92" dur="500"/>
                                        <p:tgtEl>
                                          <p:spTgt spid="22"/>
                                        </p:tgtEl>
                                      </p:cBhvr>
                                    </p:animEffect>
                                    <p:set>
                                      <p:cBhvr>
                                        <p:cTn id="93" dur="1" fill="hold">
                                          <p:stCondLst>
                                            <p:cond delay="499"/>
                                          </p:stCondLst>
                                        </p:cTn>
                                        <p:tgtEl>
                                          <p:spTgt spid="22"/>
                                        </p:tgtEl>
                                        <p:attrNameLst>
                                          <p:attrName>style.visibility</p:attrName>
                                        </p:attrNameLst>
                                      </p:cBhvr>
                                      <p:to>
                                        <p:strVal val="hidden"/>
                                      </p:to>
                                    </p:set>
                                  </p:childTnLst>
                                </p:cTn>
                              </p:par>
                              <p:par>
                                <p:cTn id="94" presetID="3" presetClass="exit" presetSubtype="10" fill="hold" grpId="1" nodeType="withEffect">
                                  <p:stCondLst>
                                    <p:cond delay="0"/>
                                  </p:stCondLst>
                                  <p:childTnLst>
                                    <p:animEffect transition="out" filter="blinds(horizontal)">
                                      <p:cBhvr>
                                        <p:cTn id="95" dur="500"/>
                                        <p:tgtEl>
                                          <p:spTgt spid="23"/>
                                        </p:tgtEl>
                                      </p:cBhvr>
                                    </p:animEffect>
                                    <p:set>
                                      <p:cBhvr>
                                        <p:cTn id="96" dur="1" fill="hold">
                                          <p:stCondLst>
                                            <p:cond delay="499"/>
                                          </p:stCondLst>
                                        </p:cTn>
                                        <p:tgtEl>
                                          <p:spTgt spid="23"/>
                                        </p:tgtEl>
                                        <p:attrNameLst>
                                          <p:attrName>style.visibility</p:attrName>
                                        </p:attrNameLst>
                                      </p:cBhvr>
                                      <p:to>
                                        <p:strVal val="hidden"/>
                                      </p:to>
                                    </p:set>
                                  </p:childTnLst>
                                </p:cTn>
                              </p:par>
                              <p:par>
                                <p:cTn id="97" presetID="3" presetClass="exit" presetSubtype="10" fill="hold" grpId="1" nodeType="withEffect">
                                  <p:stCondLst>
                                    <p:cond delay="0"/>
                                  </p:stCondLst>
                                  <p:childTnLst>
                                    <p:animEffect transition="out" filter="blinds(horizontal)">
                                      <p:cBhvr>
                                        <p:cTn id="98" dur="500"/>
                                        <p:tgtEl>
                                          <p:spTgt spid="40"/>
                                        </p:tgtEl>
                                      </p:cBhvr>
                                    </p:animEffect>
                                    <p:set>
                                      <p:cBhvr>
                                        <p:cTn id="99" dur="1" fill="hold">
                                          <p:stCondLst>
                                            <p:cond delay="499"/>
                                          </p:stCondLst>
                                        </p:cTn>
                                        <p:tgtEl>
                                          <p:spTgt spid="40"/>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4"/>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blinds(horizontal)">
                                      <p:cBhvr>
                                        <p:cTn id="108" dur="500"/>
                                        <p:tgtEl>
                                          <p:spTgt spid="37"/>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blinds(horizontal)">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xit" presetSubtype="10" fill="hold" grpId="1" nodeType="clickEffect">
                                  <p:stCondLst>
                                    <p:cond delay="0"/>
                                  </p:stCondLst>
                                  <p:childTnLst>
                                    <p:animEffect transition="out" filter="blinds(horizontal)">
                                      <p:cBhvr>
                                        <p:cTn id="121" dur="500"/>
                                        <p:tgtEl>
                                          <p:spTgt spid="41"/>
                                        </p:tgtEl>
                                      </p:cBhvr>
                                    </p:animEffect>
                                    <p:set>
                                      <p:cBhvr>
                                        <p:cTn id="122" dur="1" fill="hold">
                                          <p:stCondLst>
                                            <p:cond delay="499"/>
                                          </p:stCondLst>
                                        </p:cTn>
                                        <p:tgtEl>
                                          <p:spTgt spid="41"/>
                                        </p:tgtEl>
                                        <p:attrNameLst>
                                          <p:attrName>style.visibility</p:attrName>
                                        </p:attrNameLst>
                                      </p:cBhvr>
                                      <p:to>
                                        <p:strVal val="hidden"/>
                                      </p:to>
                                    </p:set>
                                  </p:childTnLst>
                                </p:cTn>
                              </p:par>
                              <p:par>
                                <p:cTn id="123" presetID="3" presetClass="exit" presetSubtype="10" fill="hold" grpId="1" nodeType="withEffect">
                                  <p:stCondLst>
                                    <p:cond delay="0"/>
                                  </p:stCondLst>
                                  <p:childTnLst>
                                    <p:animEffect transition="out" filter="blinds(horizontal)">
                                      <p:cBhvr>
                                        <p:cTn id="124" dur="500"/>
                                        <p:tgtEl>
                                          <p:spTgt spid="24"/>
                                        </p:tgtEl>
                                      </p:cBhvr>
                                    </p:animEffect>
                                    <p:set>
                                      <p:cBhvr>
                                        <p:cTn id="125" dur="1" fill="hold">
                                          <p:stCondLst>
                                            <p:cond delay="499"/>
                                          </p:stCondLst>
                                        </p:cTn>
                                        <p:tgtEl>
                                          <p:spTgt spid="24"/>
                                        </p:tgtEl>
                                        <p:attrNameLst>
                                          <p:attrName>style.visibility</p:attrName>
                                        </p:attrNameLst>
                                      </p:cBhvr>
                                      <p:to>
                                        <p:strVal val="hidden"/>
                                      </p:to>
                                    </p:set>
                                  </p:childTnLst>
                                </p:cTn>
                              </p:par>
                              <p:par>
                                <p:cTn id="126" presetID="3" presetClass="exit" presetSubtype="10" fill="hold" grpId="1" nodeType="withEffect">
                                  <p:stCondLst>
                                    <p:cond delay="0"/>
                                  </p:stCondLst>
                                  <p:childTnLst>
                                    <p:animEffect transition="out" filter="blinds(horizontal)">
                                      <p:cBhvr>
                                        <p:cTn id="127" dur="500"/>
                                        <p:tgtEl>
                                          <p:spTgt spid="37"/>
                                        </p:tgtEl>
                                      </p:cBhvr>
                                    </p:animEffect>
                                    <p:set>
                                      <p:cBhvr>
                                        <p:cTn id="128" dur="1" fill="hold">
                                          <p:stCondLst>
                                            <p:cond delay="499"/>
                                          </p:stCondLst>
                                        </p:cTn>
                                        <p:tgtEl>
                                          <p:spTgt spid="37"/>
                                        </p:tgtEl>
                                        <p:attrNameLst>
                                          <p:attrName>style.visibility</p:attrName>
                                        </p:attrNameLst>
                                      </p:cBhvr>
                                      <p:to>
                                        <p:strVal val="hidden"/>
                                      </p:to>
                                    </p:set>
                                  </p:childTnLst>
                                </p:cTn>
                              </p:par>
                              <p:par>
                                <p:cTn id="129" presetID="3" presetClass="exit" presetSubtype="10" fill="hold" grpId="1" nodeType="withEffect">
                                  <p:stCondLst>
                                    <p:cond delay="0"/>
                                  </p:stCondLst>
                                  <p:childTnLst>
                                    <p:animEffect transition="out" filter="blinds(horizontal)">
                                      <p:cBhvr>
                                        <p:cTn id="130" dur="500"/>
                                        <p:tgtEl>
                                          <p:spTgt spid="25"/>
                                        </p:tgtEl>
                                      </p:cBhvr>
                                    </p:animEffect>
                                    <p:set>
                                      <p:cBhvr>
                                        <p:cTn id="131" dur="1" fill="hold">
                                          <p:stCondLst>
                                            <p:cond delay="499"/>
                                          </p:stCondLst>
                                        </p:cTn>
                                        <p:tgtEl>
                                          <p:spTgt spid="25"/>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26"/>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3" presetClass="entr" presetSubtype="10" fill="hold" grpId="0" nodeType="click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blinds(horizontal)">
                                      <p:cBhvr>
                                        <p:cTn id="140" dur="500"/>
                                        <p:tgtEl>
                                          <p:spTgt spid="38"/>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2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blinds(horizontal)">
                                      <p:cBhvr>
                                        <p:cTn id="149" dur="500"/>
                                        <p:tgtEl>
                                          <p:spTgt spid="42"/>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xit" presetSubtype="10" fill="hold" grpId="1" nodeType="clickEffect">
                                  <p:stCondLst>
                                    <p:cond delay="0"/>
                                  </p:stCondLst>
                                  <p:childTnLst>
                                    <p:animEffect transition="out" filter="blinds(horizontal)">
                                      <p:cBhvr>
                                        <p:cTn id="153" dur="500"/>
                                        <p:tgtEl>
                                          <p:spTgt spid="42"/>
                                        </p:tgtEl>
                                      </p:cBhvr>
                                    </p:animEffect>
                                    <p:set>
                                      <p:cBhvr>
                                        <p:cTn id="154" dur="1" fill="hold">
                                          <p:stCondLst>
                                            <p:cond delay="499"/>
                                          </p:stCondLst>
                                        </p:cTn>
                                        <p:tgtEl>
                                          <p:spTgt spid="42"/>
                                        </p:tgtEl>
                                        <p:attrNameLst>
                                          <p:attrName>style.visibility</p:attrName>
                                        </p:attrNameLst>
                                      </p:cBhvr>
                                      <p:to>
                                        <p:strVal val="hidden"/>
                                      </p:to>
                                    </p:set>
                                  </p:childTnLst>
                                </p:cTn>
                              </p:par>
                              <p:par>
                                <p:cTn id="155" presetID="3" presetClass="exit" presetSubtype="10" fill="hold" grpId="1" nodeType="withEffect">
                                  <p:stCondLst>
                                    <p:cond delay="0"/>
                                  </p:stCondLst>
                                  <p:childTnLst>
                                    <p:animEffect transition="out" filter="blinds(horizontal)">
                                      <p:cBhvr>
                                        <p:cTn id="156" dur="500"/>
                                        <p:tgtEl>
                                          <p:spTgt spid="38"/>
                                        </p:tgtEl>
                                      </p:cBhvr>
                                    </p:animEffect>
                                    <p:set>
                                      <p:cBhvr>
                                        <p:cTn id="157" dur="1" fill="hold">
                                          <p:stCondLst>
                                            <p:cond delay="499"/>
                                          </p:stCondLst>
                                        </p:cTn>
                                        <p:tgtEl>
                                          <p:spTgt spid="38"/>
                                        </p:tgtEl>
                                        <p:attrNameLst>
                                          <p:attrName>style.visibility</p:attrName>
                                        </p:attrNameLst>
                                      </p:cBhvr>
                                      <p:to>
                                        <p:strVal val="hidden"/>
                                      </p:to>
                                    </p:set>
                                  </p:childTnLst>
                                </p:cTn>
                              </p:par>
                              <p:par>
                                <p:cTn id="158" presetID="3" presetClass="exit" presetSubtype="10" fill="hold" grpId="1" nodeType="withEffect">
                                  <p:stCondLst>
                                    <p:cond delay="0"/>
                                  </p:stCondLst>
                                  <p:childTnLst>
                                    <p:animEffect transition="out" filter="blinds(horizontal)">
                                      <p:cBhvr>
                                        <p:cTn id="159" dur="500"/>
                                        <p:tgtEl>
                                          <p:spTgt spid="26"/>
                                        </p:tgtEl>
                                      </p:cBhvr>
                                    </p:animEffect>
                                    <p:set>
                                      <p:cBhvr>
                                        <p:cTn id="160" dur="1" fill="hold">
                                          <p:stCondLst>
                                            <p:cond delay="499"/>
                                          </p:stCondLst>
                                        </p:cTn>
                                        <p:tgtEl>
                                          <p:spTgt spid="26"/>
                                        </p:tgtEl>
                                        <p:attrNameLst>
                                          <p:attrName>style.visibility</p:attrName>
                                        </p:attrNameLst>
                                      </p:cBhvr>
                                      <p:to>
                                        <p:strVal val="hidden"/>
                                      </p:to>
                                    </p:set>
                                  </p:childTnLst>
                                </p:cTn>
                              </p:par>
                              <p:par>
                                <p:cTn id="161" presetID="3" presetClass="exit" presetSubtype="10" fill="hold" grpId="1" nodeType="withEffect">
                                  <p:stCondLst>
                                    <p:cond delay="0"/>
                                  </p:stCondLst>
                                  <p:childTnLst>
                                    <p:animEffect transition="out" filter="blinds(horizontal)">
                                      <p:cBhvr>
                                        <p:cTn id="162" dur="500"/>
                                        <p:tgtEl>
                                          <p:spTgt spid="27"/>
                                        </p:tgtEl>
                                      </p:cBhvr>
                                    </p:animEffect>
                                    <p:set>
                                      <p:cBhvr>
                                        <p:cTn id="163" dur="1" fill="hold">
                                          <p:stCondLst>
                                            <p:cond delay="499"/>
                                          </p:stCondLst>
                                        </p:cTn>
                                        <p:tgtEl>
                                          <p:spTgt spid="27"/>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28"/>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39"/>
                                        </p:tgtEl>
                                        <p:attrNameLst>
                                          <p:attrName>style.visibility</p:attrName>
                                        </p:attrNameLst>
                                      </p:cBhvr>
                                      <p:to>
                                        <p:strVal val="visible"/>
                                      </p:to>
                                    </p:set>
                                    <p:animEffect transition="in" filter="blinds(horizontal)">
                                      <p:cBhvr>
                                        <p:cTn id="172" dur="500"/>
                                        <p:tgtEl>
                                          <p:spTgt spid="39"/>
                                        </p:tgtEl>
                                      </p:cBhvr>
                                    </p:animEffec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29"/>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3" presetClass="entr" presetSubtype="10" fill="hold" grpId="0" nodeType="clickEffect">
                                  <p:stCondLst>
                                    <p:cond delay="0"/>
                                  </p:stCondLst>
                                  <p:childTnLst>
                                    <p:set>
                                      <p:cBhvr>
                                        <p:cTn id="180" dur="1" fill="hold">
                                          <p:stCondLst>
                                            <p:cond delay="0"/>
                                          </p:stCondLst>
                                        </p:cTn>
                                        <p:tgtEl>
                                          <p:spTgt spid="43"/>
                                        </p:tgtEl>
                                        <p:attrNameLst>
                                          <p:attrName>style.visibility</p:attrName>
                                        </p:attrNameLst>
                                      </p:cBhvr>
                                      <p:to>
                                        <p:strVal val="visible"/>
                                      </p:to>
                                    </p:set>
                                    <p:animEffect transition="in" filter="blinds(horizontal)">
                                      <p:cBhvr>
                                        <p:cTn id="181" dur="500"/>
                                        <p:tgtEl>
                                          <p:spTgt spid="43"/>
                                        </p:tgtEl>
                                      </p:cBhvr>
                                    </p:animEffect>
                                  </p:childTnLst>
                                </p:cTn>
                              </p:par>
                            </p:childTnLst>
                          </p:cTn>
                        </p:par>
                      </p:childTnLst>
                    </p:cTn>
                  </p:par>
                  <p:par>
                    <p:cTn id="182" fill="hold">
                      <p:stCondLst>
                        <p:cond delay="indefinite"/>
                      </p:stCondLst>
                      <p:childTnLst>
                        <p:par>
                          <p:cTn id="183" fill="hold">
                            <p:stCondLst>
                              <p:cond delay="0"/>
                            </p:stCondLst>
                            <p:childTnLst>
                              <p:par>
                                <p:cTn id="184" presetID="3" presetClass="exit" presetSubtype="10" fill="hold" grpId="1" nodeType="clickEffect">
                                  <p:stCondLst>
                                    <p:cond delay="0"/>
                                  </p:stCondLst>
                                  <p:childTnLst>
                                    <p:animEffect transition="out" filter="blinds(horizontal)">
                                      <p:cBhvr>
                                        <p:cTn id="185" dur="500"/>
                                        <p:tgtEl>
                                          <p:spTgt spid="43"/>
                                        </p:tgtEl>
                                      </p:cBhvr>
                                    </p:animEffect>
                                    <p:set>
                                      <p:cBhvr>
                                        <p:cTn id="186" dur="1" fill="hold">
                                          <p:stCondLst>
                                            <p:cond delay="499"/>
                                          </p:stCondLst>
                                        </p:cTn>
                                        <p:tgtEl>
                                          <p:spTgt spid="43"/>
                                        </p:tgtEl>
                                        <p:attrNameLst>
                                          <p:attrName>style.visibility</p:attrName>
                                        </p:attrNameLst>
                                      </p:cBhvr>
                                      <p:to>
                                        <p:strVal val="hidden"/>
                                      </p:to>
                                    </p:set>
                                  </p:childTnLst>
                                </p:cTn>
                              </p:par>
                              <p:par>
                                <p:cTn id="187" presetID="3" presetClass="exit" presetSubtype="10" fill="hold" grpId="1" nodeType="withEffect">
                                  <p:stCondLst>
                                    <p:cond delay="0"/>
                                  </p:stCondLst>
                                  <p:childTnLst>
                                    <p:animEffect transition="out" filter="blinds(horizontal)">
                                      <p:cBhvr>
                                        <p:cTn id="188" dur="500"/>
                                        <p:tgtEl>
                                          <p:spTgt spid="39"/>
                                        </p:tgtEl>
                                      </p:cBhvr>
                                    </p:animEffect>
                                    <p:set>
                                      <p:cBhvr>
                                        <p:cTn id="189" dur="1" fill="hold">
                                          <p:stCondLst>
                                            <p:cond delay="499"/>
                                          </p:stCondLst>
                                        </p:cTn>
                                        <p:tgtEl>
                                          <p:spTgt spid="39"/>
                                        </p:tgtEl>
                                        <p:attrNameLst>
                                          <p:attrName>style.visibility</p:attrName>
                                        </p:attrNameLst>
                                      </p:cBhvr>
                                      <p:to>
                                        <p:strVal val="hidden"/>
                                      </p:to>
                                    </p:set>
                                  </p:childTnLst>
                                </p:cTn>
                              </p:par>
                              <p:par>
                                <p:cTn id="190" presetID="3" presetClass="exit" presetSubtype="10" fill="hold" grpId="1" nodeType="withEffect">
                                  <p:stCondLst>
                                    <p:cond delay="0"/>
                                  </p:stCondLst>
                                  <p:childTnLst>
                                    <p:animEffect transition="out" filter="blinds(horizontal)">
                                      <p:cBhvr>
                                        <p:cTn id="191" dur="500"/>
                                        <p:tgtEl>
                                          <p:spTgt spid="28"/>
                                        </p:tgtEl>
                                      </p:cBhvr>
                                    </p:animEffect>
                                    <p:set>
                                      <p:cBhvr>
                                        <p:cTn id="192" dur="1" fill="hold">
                                          <p:stCondLst>
                                            <p:cond delay="499"/>
                                          </p:stCondLst>
                                        </p:cTn>
                                        <p:tgtEl>
                                          <p:spTgt spid="28"/>
                                        </p:tgtEl>
                                        <p:attrNameLst>
                                          <p:attrName>style.visibility</p:attrName>
                                        </p:attrNameLst>
                                      </p:cBhvr>
                                      <p:to>
                                        <p:strVal val="hidden"/>
                                      </p:to>
                                    </p:set>
                                  </p:childTnLst>
                                </p:cTn>
                              </p:par>
                              <p:par>
                                <p:cTn id="193" presetID="3" presetClass="exit" presetSubtype="10" fill="hold" grpId="1" nodeType="withEffect">
                                  <p:stCondLst>
                                    <p:cond delay="0"/>
                                  </p:stCondLst>
                                  <p:childTnLst>
                                    <p:animEffect transition="out" filter="blinds(horizontal)">
                                      <p:cBhvr>
                                        <p:cTn id="194" dur="500"/>
                                        <p:tgtEl>
                                          <p:spTgt spid="29"/>
                                        </p:tgtEl>
                                      </p:cBhvr>
                                    </p:animEffect>
                                    <p:set>
                                      <p:cBhvr>
                                        <p:cTn id="195" dur="1" fill="hold">
                                          <p:stCondLst>
                                            <p:cond delay="499"/>
                                          </p:stCondLst>
                                        </p:cTn>
                                        <p:tgtEl>
                                          <p:spTgt spid="29"/>
                                        </p:tgtEl>
                                        <p:attrNameLst>
                                          <p:attrName>style.visibility</p:attrName>
                                        </p:attrNameLst>
                                      </p:cBhvr>
                                      <p:to>
                                        <p:strVal val="hidden"/>
                                      </p:to>
                                    </p:set>
                                  </p:childTnLst>
                                </p:cTn>
                              </p:par>
                            </p:childTnLst>
                          </p:cTn>
                        </p:par>
                      </p:childTnLst>
                    </p:cTn>
                  </p:par>
                  <p:par>
                    <p:cTn id="196" fill="hold">
                      <p:stCondLst>
                        <p:cond delay="indefinite"/>
                      </p:stCondLst>
                      <p:childTnLst>
                        <p:par>
                          <p:cTn id="197" fill="hold">
                            <p:stCondLst>
                              <p:cond delay="0"/>
                            </p:stCondLst>
                            <p:childTnLst>
                              <p:par>
                                <p:cTn id="198" presetID="8" presetClass="entr" presetSubtype="16" fill="hold" grpId="0" nodeType="clickEffect">
                                  <p:stCondLst>
                                    <p:cond delay="0"/>
                                  </p:stCondLst>
                                  <p:childTnLst>
                                    <p:set>
                                      <p:cBhvr>
                                        <p:cTn id="199" dur="1" fill="hold">
                                          <p:stCondLst>
                                            <p:cond delay="0"/>
                                          </p:stCondLst>
                                        </p:cTn>
                                        <p:tgtEl>
                                          <p:spTgt spid="30"/>
                                        </p:tgtEl>
                                        <p:attrNameLst>
                                          <p:attrName>style.visibility</p:attrName>
                                        </p:attrNameLst>
                                      </p:cBhvr>
                                      <p:to>
                                        <p:strVal val="visible"/>
                                      </p:to>
                                    </p:set>
                                    <p:animEffect transition="in" filter="diamond(in)">
                                      <p:cBhvr>
                                        <p:cTn id="200"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3" grpId="0" animBg="1"/>
      <p:bldP spid="14" grpId="0" animBg="1"/>
      <p:bldP spid="15" grpId="0" animBg="1"/>
      <p:bldP spid="16" grpId="0" animBg="1"/>
      <p:bldP spid="17" grpId="0" animBg="1"/>
      <p:bldP spid="18" grpId="0"/>
      <p:bldP spid="22" grpId="0" animBg="1"/>
      <p:bldP spid="22" grpId="1" animBg="1"/>
      <p:bldP spid="22" grpId="2"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p:bldP spid="31" grpId="0"/>
      <p:bldP spid="31"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P spid="33" grpId="0" animBg="1"/>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2 CuadroTexto"/>
          <p:cNvSpPr txBox="1">
            <a:spLocks noChangeArrowheads="1"/>
          </p:cNvSpPr>
          <p:nvPr/>
        </p:nvSpPr>
        <p:spPr bwMode="auto">
          <a:xfrm>
            <a:off x="642938" y="357188"/>
            <a:ext cx="8072437" cy="461665"/>
          </a:xfrm>
          <a:prstGeom prst="rect">
            <a:avLst/>
          </a:prstGeom>
          <a:noFill/>
          <a:ln w="9525">
            <a:noFill/>
            <a:miter lim="800000"/>
            <a:headEnd/>
            <a:tailEnd/>
          </a:ln>
        </p:spPr>
        <p:txBody>
          <a:bodyPr>
            <a:spAutoFit/>
          </a:bodyPr>
          <a:lstStyle/>
          <a:p>
            <a:pPr algn="ctr"/>
            <a:r>
              <a:rPr lang="es-ES" sz="2400" b="1" dirty="0">
                <a:solidFill>
                  <a:srgbClr val="00B050"/>
                </a:solidFill>
              </a:rPr>
              <a:t>MAGNITUDES   INVERSAMENTE   PROPORCIONALES</a:t>
            </a:r>
          </a:p>
        </p:txBody>
      </p:sp>
      <p:cxnSp>
        <p:nvCxnSpPr>
          <p:cNvPr id="31" name="30 Conector recto de flecha"/>
          <p:cNvCxnSpPr/>
          <p:nvPr/>
        </p:nvCxnSpPr>
        <p:spPr>
          <a:xfrm rot="5400000">
            <a:off x="571500" y="3263900"/>
            <a:ext cx="28575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a:off x="857250" y="4333875"/>
            <a:ext cx="6357938" cy="2381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2606676" y="4371975"/>
            <a:ext cx="21431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a:off x="6180137" y="4370388"/>
            <a:ext cx="2143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rot="5400000">
            <a:off x="5464175" y="4370388"/>
            <a:ext cx="21431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rot="5400000">
            <a:off x="4751387" y="4370388"/>
            <a:ext cx="2143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4035425" y="4370388"/>
            <a:ext cx="21431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rot="5400000">
            <a:off x="3322637" y="4370388"/>
            <a:ext cx="2143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1857375" y="3959225"/>
            <a:ext cx="285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1857375" y="2120900"/>
            <a:ext cx="285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1857375" y="2476500"/>
            <a:ext cx="285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1857375" y="2905125"/>
            <a:ext cx="2857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a:off x="1857375" y="3214688"/>
            <a:ext cx="285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a:off x="1857375" y="3621088"/>
            <a:ext cx="28575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51 CuadroTexto"/>
          <p:cNvSpPr txBox="1">
            <a:spLocks noChangeArrowheads="1"/>
          </p:cNvSpPr>
          <p:nvPr/>
        </p:nvSpPr>
        <p:spPr bwMode="auto">
          <a:xfrm>
            <a:off x="1214438" y="3763963"/>
            <a:ext cx="571500" cy="307975"/>
          </a:xfrm>
          <a:prstGeom prst="rect">
            <a:avLst/>
          </a:prstGeom>
          <a:noFill/>
          <a:ln w="9525">
            <a:noFill/>
            <a:miter lim="800000"/>
            <a:headEnd/>
            <a:tailEnd/>
          </a:ln>
        </p:spPr>
        <p:txBody>
          <a:bodyPr>
            <a:spAutoFit/>
          </a:bodyPr>
          <a:lstStyle/>
          <a:p>
            <a:r>
              <a:rPr lang="es-ES" sz="1400"/>
              <a:t> 20</a:t>
            </a:r>
          </a:p>
        </p:txBody>
      </p:sp>
      <p:sp>
        <p:nvSpPr>
          <p:cNvPr id="53" name="52 CuadroTexto"/>
          <p:cNvSpPr txBox="1">
            <a:spLocks noChangeArrowheads="1"/>
          </p:cNvSpPr>
          <p:nvPr/>
        </p:nvSpPr>
        <p:spPr bwMode="auto">
          <a:xfrm>
            <a:off x="1214438" y="1978025"/>
            <a:ext cx="714375" cy="307975"/>
          </a:xfrm>
          <a:prstGeom prst="rect">
            <a:avLst/>
          </a:prstGeom>
          <a:noFill/>
          <a:ln w="9525">
            <a:noFill/>
            <a:miter lim="800000"/>
            <a:headEnd/>
            <a:tailEnd/>
          </a:ln>
        </p:spPr>
        <p:txBody>
          <a:bodyPr>
            <a:spAutoFit/>
          </a:bodyPr>
          <a:lstStyle/>
          <a:p>
            <a:r>
              <a:rPr lang="es-ES" sz="1400"/>
              <a:t>120</a:t>
            </a:r>
          </a:p>
        </p:txBody>
      </p:sp>
      <p:sp>
        <p:nvSpPr>
          <p:cNvPr id="54" name="53 CuadroTexto"/>
          <p:cNvSpPr txBox="1">
            <a:spLocks noChangeArrowheads="1"/>
          </p:cNvSpPr>
          <p:nvPr/>
        </p:nvSpPr>
        <p:spPr bwMode="auto">
          <a:xfrm>
            <a:off x="1214438" y="2263775"/>
            <a:ext cx="714375" cy="307975"/>
          </a:xfrm>
          <a:prstGeom prst="rect">
            <a:avLst/>
          </a:prstGeom>
          <a:noFill/>
          <a:ln w="9525">
            <a:noFill/>
            <a:miter lim="800000"/>
            <a:headEnd/>
            <a:tailEnd/>
          </a:ln>
        </p:spPr>
        <p:txBody>
          <a:bodyPr>
            <a:spAutoFit/>
          </a:bodyPr>
          <a:lstStyle/>
          <a:p>
            <a:r>
              <a:rPr lang="es-ES" sz="1400"/>
              <a:t>100</a:t>
            </a:r>
          </a:p>
        </p:txBody>
      </p:sp>
      <p:sp>
        <p:nvSpPr>
          <p:cNvPr id="55" name="54 CuadroTexto"/>
          <p:cNvSpPr txBox="1">
            <a:spLocks noChangeArrowheads="1"/>
          </p:cNvSpPr>
          <p:nvPr/>
        </p:nvSpPr>
        <p:spPr bwMode="auto">
          <a:xfrm>
            <a:off x="1214438" y="3478213"/>
            <a:ext cx="714375" cy="307975"/>
          </a:xfrm>
          <a:prstGeom prst="rect">
            <a:avLst/>
          </a:prstGeom>
          <a:noFill/>
          <a:ln w="9525">
            <a:noFill/>
            <a:miter lim="800000"/>
            <a:headEnd/>
            <a:tailEnd/>
          </a:ln>
        </p:spPr>
        <p:txBody>
          <a:bodyPr>
            <a:spAutoFit/>
          </a:bodyPr>
          <a:lstStyle/>
          <a:p>
            <a:r>
              <a:rPr lang="es-ES" sz="1400"/>
              <a:t> 40</a:t>
            </a:r>
          </a:p>
        </p:txBody>
      </p:sp>
      <p:sp>
        <p:nvSpPr>
          <p:cNvPr id="56" name="55 CuadroTexto"/>
          <p:cNvSpPr txBox="1">
            <a:spLocks noChangeArrowheads="1"/>
          </p:cNvSpPr>
          <p:nvPr/>
        </p:nvSpPr>
        <p:spPr bwMode="auto">
          <a:xfrm>
            <a:off x="1214438" y="3049588"/>
            <a:ext cx="714375" cy="307975"/>
          </a:xfrm>
          <a:prstGeom prst="rect">
            <a:avLst/>
          </a:prstGeom>
          <a:noFill/>
          <a:ln w="9525">
            <a:noFill/>
            <a:miter lim="800000"/>
            <a:headEnd/>
            <a:tailEnd/>
          </a:ln>
        </p:spPr>
        <p:txBody>
          <a:bodyPr>
            <a:spAutoFit/>
          </a:bodyPr>
          <a:lstStyle/>
          <a:p>
            <a:r>
              <a:rPr lang="es-ES" sz="1400"/>
              <a:t> 60</a:t>
            </a:r>
          </a:p>
        </p:txBody>
      </p:sp>
      <p:sp>
        <p:nvSpPr>
          <p:cNvPr id="57" name="56 CuadroTexto"/>
          <p:cNvSpPr txBox="1">
            <a:spLocks noChangeArrowheads="1"/>
          </p:cNvSpPr>
          <p:nvPr/>
        </p:nvSpPr>
        <p:spPr bwMode="auto">
          <a:xfrm>
            <a:off x="1214438" y="2692400"/>
            <a:ext cx="714375" cy="307975"/>
          </a:xfrm>
          <a:prstGeom prst="rect">
            <a:avLst/>
          </a:prstGeom>
          <a:noFill/>
          <a:ln w="9525">
            <a:noFill/>
            <a:miter lim="800000"/>
            <a:headEnd/>
            <a:tailEnd/>
          </a:ln>
        </p:spPr>
        <p:txBody>
          <a:bodyPr>
            <a:spAutoFit/>
          </a:bodyPr>
          <a:lstStyle/>
          <a:p>
            <a:r>
              <a:rPr lang="es-ES" sz="1400"/>
              <a:t> 80</a:t>
            </a:r>
          </a:p>
        </p:txBody>
      </p:sp>
      <p:sp>
        <p:nvSpPr>
          <p:cNvPr id="58" name="57 CuadroTexto"/>
          <p:cNvSpPr txBox="1">
            <a:spLocks noChangeArrowheads="1"/>
          </p:cNvSpPr>
          <p:nvPr/>
        </p:nvSpPr>
        <p:spPr bwMode="auto">
          <a:xfrm>
            <a:off x="2571750" y="4478338"/>
            <a:ext cx="357188" cy="307975"/>
          </a:xfrm>
          <a:prstGeom prst="rect">
            <a:avLst/>
          </a:prstGeom>
          <a:noFill/>
          <a:ln w="9525">
            <a:noFill/>
            <a:miter lim="800000"/>
            <a:headEnd/>
            <a:tailEnd/>
          </a:ln>
        </p:spPr>
        <p:txBody>
          <a:bodyPr>
            <a:spAutoFit/>
          </a:bodyPr>
          <a:lstStyle/>
          <a:p>
            <a:r>
              <a:rPr lang="es-ES" sz="1400"/>
              <a:t>1</a:t>
            </a:r>
          </a:p>
        </p:txBody>
      </p:sp>
      <p:sp>
        <p:nvSpPr>
          <p:cNvPr id="59" name="58 CuadroTexto"/>
          <p:cNvSpPr txBox="1">
            <a:spLocks noChangeArrowheads="1"/>
          </p:cNvSpPr>
          <p:nvPr/>
        </p:nvSpPr>
        <p:spPr bwMode="auto">
          <a:xfrm>
            <a:off x="6143625" y="4478338"/>
            <a:ext cx="357188" cy="307975"/>
          </a:xfrm>
          <a:prstGeom prst="rect">
            <a:avLst/>
          </a:prstGeom>
          <a:noFill/>
          <a:ln w="9525">
            <a:noFill/>
            <a:miter lim="800000"/>
            <a:headEnd/>
            <a:tailEnd/>
          </a:ln>
        </p:spPr>
        <p:txBody>
          <a:bodyPr>
            <a:spAutoFit/>
          </a:bodyPr>
          <a:lstStyle/>
          <a:p>
            <a:r>
              <a:rPr lang="es-ES" sz="1400"/>
              <a:t>6</a:t>
            </a:r>
          </a:p>
        </p:txBody>
      </p:sp>
      <p:sp>
        <p:nvSpPr>
          <p:cNvPr id="60" name="59 CuadroTexto"/>
          <p:cNvSpPr txBox="1">
            <a:spLocks noChangeArrowheads="1"/>
          </p:cNvSpPr>
          <p:nvPr/>
        </p:nvSpPr>
        <p:spPr bwMode="auto">
          <a:xfrm>
            <a:off x="5429250" y="4478338"/>
            <a:ext cx="357188" cy="307975"/>
          </a:xfrm>
          <a:prstGeom prst="rect">
            <a:avLst/>
          </a:prstGeom>
          <a:noFill/>
          <a:ln w="9525">
            <a:noFill/>
            <a:miter lim="800000"/>
            <a:headEnd/>
            <a:tailEnd/>
          </a:ln>
        </p:spPr>
        <p:txBody>
          <a:bodyPr>
            <a:spAutoFit/>
          </a:bodyPr>
          <a:lstStyle/>
          <a:p>
            <a:r>
              <a:rPr lang="es-ES" sz="1400"/>
              <a:t>5</a:t>
            </a:r>
          </a:p>
        </p:txBody>
      </p:sp>
      <p:sp>
        <p:nvSpPr>
          <p:cNvPr id="61" name="60 CuadroTexto"/>
          <p:cNvSpPr txBox="1">
            <a:spLocks noChangeArrowheads="1"/>
          </p:cNvSpPr>
          <p:nvPr/>
        </p:nvSpPr>
        <p:spPr bwMode="auto">
          <a:xfrm>
            <a:off x="4714875" y="4478338"/>
            <a:ext cx="357188" cy="307975"/>
          </a:xfrm>
          <a:prstGeom prst="rect">
            <a:avLst/>
          </a:prstGeom>
          <a:noFill/>
          <a:ln w="9525">
            <a:noFill/>
            <a:miter lim="800000"/>
            <a:headEnd/>
            <a:tailEnd/>
          </a:ln>
        </p:spPr>
        <p:txBody>
          <a:bodyPr>
            <a:spAutoFit/>
          </a:bodyPr>
          <a:lstStyle/>
          <a:p>
            <a:r>
              <a:rPr lang="es-ES" sz="1400"/>
              <a:t>4</a:t>
            </a:r>
          </a:p>
        </p:txBody>
      </p:sp>
      <p:sp>
        <p:nvSpPr>
          <p:cNvPr id="62" name="61 CuadroTexto"/>
          <p:cNvSpPr txBox="1">
            <a:spLocks noChangeArrowheads="1"/>
          </p:cNvSpPr>
          <p:nvPr/>
        </p:nvSpPr>
        <p:spPr bwMode="auto">
          <a:xfrm>
            <a:off x="4000500" y="4478338"/>
            <a:ext cx="357188" cy="307975"/>
          </a:xfrm>
          <a:prstGeom prst="rect">
            <a:avLst/>
          </a:prstGeom>
          <a:noFill/>
          <a:ln w="9525">
            <a:noFill/>
            <a:miter lim="800000"/>
            <a:headEnd/>
            <a:tailEnd/>
          </a:ln>
        </p:spPr>
        <p:txBody>
          <a:bodyPr>
            <a:spAutoFit/>
          </a:bodyPr>
          <a:lstStyle/>
          <a:p>
            <a:r>
              <a:rPr lang="es-ES" sz="1400"/>
              <a:t>3</a:t>
            </a:r>
          </a:p>
        </p:txBody>
      </p:sp>
      <p:sp>
        <p:nvSpPr>
          <p:cNvPr id="63" name="62 CuadroTexto"/>
          <p:cNvSpPr txBox="1">
            <a:spLocks noChangeArrowheads="1"/>
          </p:cNvSpPr>
          <p:nvPr/>
        </p:nvSpPr>
        <p:spPr bwMode="auto">
          <a:xfrm>
            <a:off x="3286125" y="4478338"/>
            <a:ext cx="357188" cy="307975"/>
          </a:xfrm>
          <a:prstGeom prst="rect">
            <a:avLst/>
          </a:prstGeom>
          <a:noFill/>
          <a:ln w="9525">
            <a:noFill/>
            <a:miter lim="800000"/>
            <a:headEnd/>
            <a:tailEnd/>
          </a:ln>
        </p:spPr>
        <p:txBody>
          <a:bodyPr>
            <a:spAutoFit/>
          </a:bodyPr>
          <a:lstStyle/>
          <a:p>
            <a:r>
              <a:rPr lang="es-ES" sz="1400"/>
              <a:t>2</a:t>
            </a:r>
          </a:p>
        </p:txBody>
      </p:sp>
      <p:sp>
        <p:nvSpPr>
          <p:cNvPr id="64" name="63 Elipse"/>
          <p:cNvSpPr/>
          <p:nvPr/>
        </p:nvSpPr>
        <p:spPr>
          <a:xfrm>
            <a:off x="4143375" y="3575050"/>
            <a:ext cx="46038" cy="4603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5" name="64 Elipse"/>
          <p:cNvSpPr/>
          <p:nvPr/>
        </p:nvSpPr>
        <p:spPr>
          <a:xfrm>
            <a:off x="2668588" y="2120900"/>
            <a:ext cx="46037" cy="4603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6" name="65 Elipse"/>
          <p:cNvSpPr/>
          <p:nvPr/>
        </p:nvSpPr>
        <p:spPr>
          <a:xfrm>
            <a:off x="3429000" y="3192463"/>
            <a:ext cx="46038" cy="4603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7" name="66 Elipse"/>
          <p:cNvSpPr/>
          <p:nvPr/>
        </p:nvSpPr>
        <p:spPr>
          <a:xfrm>
            <a:off x="6286500" y="3978275"/>
            <a:ext cx="46038" cy="4603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8" name="67 Elipse"/>
          <p:cNvSpPr/>
          <p:nvPr/>
        </p:nvSpPr>
        <p:spPr>
          <a:xfrm>
            <a:off x="4811713" y="3835400"/>
            <a:ext cx="46037" cy="4603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73" name="72 CuadroTexto"/>
          <p:cNvSpPr txBox="1">
            <a:spLocks noChangeArrowheads="1"/>
          </p:cNvSpPr>
          <p:nvPr/>
        </p:nvSpPr>
        <p:spPr bwMode="auto">
          <a:xfrm>
            <a:off x="571500" y="5000625"/>
            <a:ext cx="7643813" cy="1200150"/>
          </a:xfrm>
          <a:prstGeom prst="rect">
            <a:avLst/>
          </a:prstGeom>
          <a:noFill/>
          <a:ln w="9525">
            <a:noFill/>
            <a:miter lim="800000"/>
            <a:headEnd/>
            <a:tailEnd/>
          </a:ln>
        </p:spPr>
        <p:txBody>
          <a:bodyPr>
            <a:spAutoFit/>
          </a:bodyPr>
          <a:lstStyle/>
          <a:p>
            <a:pPr algn="ctr"/>
            <a:r>
              <a:rPr lang="es-ES" sz="2400" b="1"/>
              <a:t>Dos magnitudes son directamente proporcionales, si al representarlas gráficamente obtenemos una curva llamada hipérbola.</a:t>
            </a:r>
          </a:p>
        </p:txBody>
      </p:sp>
      <p:cxnSp>
        <p:nvCxnSpPr>
          <p:cNvPr id="70" name="69 Conector recto"/>
          <p:cNvCxnSpPr/>
          <p:nvPr/>
        </p:nvCxnSpPr>
        <p:spPr>
          <a:xfrm rot="5400000">
            <a:off x="1606550" y="3228975"/>
            <a:ext cx="221615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rot="5400000">
            <a:off x="2856707" y="3763169"/>
            <a:ext cx="1143000"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6" name="75 Conector recto"/>
          <p:cNvCxnSpPr/>
          <p:nvPr/>
        </p:nvCxnSpPr>
        <p:spPr>
          <a:xfrm rot="5400000">
            <a:off x="6108700" y="4157663"/>
            <a:ext cx="357187"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rot="5400000">
            <a:off x="3785394" y="3977482"/>
            <a:ext cx="714375"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a:xfrm rot="5400000">
            <a:off x="4606925" y="4084638"/>
            <a:ext cx="500063"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a:off x="2000250" y="2120900"/>
            <a:ext cx="714375"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2000250" y="3956050"/>
            <a:ext cx="4286250" cy="2222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a:xfrm>
            <a:off x="2000250" y="3833813"/>
            <a:ext cx="2851150"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88" name="87 Conector recto"/>
          <p:cNvCxnSpPr/>
          <p:nvPr/>
        </p:nvCxnSpPr>
        <p:spPr>
          <a:xfrm>
            <a:off x="2000250" y="3621088"/>
            <a:ext cx="2143125" cy="158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2" name="91 Conector recto"/>
          <p:cNvCxnSpPr/>
          <p:nvPr/>
        </p:nvCxnSpPr>
        <p:spPr>
          <a:xfrm flipV="1">
            <a:off x="2000250" y="3192463"/>
            <a:ext cx="1435100" cy="63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69" name="68 Rectángulo"/>
          <p:cNvSpPr/>
          <p:nvPr/>
        </p:nvSpPr>
        <p:spPr>
          <a:xfrm>
            <a:off x="335756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120</a:t>
            </a:r>
          </a:p>
        </p:txBody>
      </p:sp>
      <p:sp>
        <p:nvSpPr>
          <p:cNvPr id="74" name="73 Rectángulo"/>
          <p:cNvSpPr/>
          <p:nvPr/>
        </p:nvSpPr>
        <p:spPr>
          <a:xfrm>
            <a:off x="407193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60</a:t>
            </a:r>
          </a:p>
        </p:txBody>
      </p:sp>
      <p:sp>
        <p:nvSpPr>
          <p:cNvPr id="75" name="74 Rectángulo"/>
          <p:cNvSpPr/>
          <p:nvPr/>
        </p:nvSpPr>
        <p:spPr>
          <a:xfrm>
            <a:off x="478631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40</a:t>
            </a:r>
          </a:p>
        </p:txBody>
      </p:sp>
      <p:sp>
        <p:nvSpPr>
          <p:cNvPr id="77" name="76 Rectángulo"/>
          <p:cNvSpPr/>
          <p:nvPr/>
        </p:nvSpPr>
        <p:spPr>
          <a:xfrm>
            <a:off x="550068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30</a:t>
            </a:r>
          </a:p>
        </p:txBody>
      </p:sp>
      <p:sp>
        <p:nvSpPr>
          <p:cNvPr id="79" name="78 Rectángulo"/>
          <p:cNvSpPr/>
          <p:nvPr/>
        </p:nvSpPr>
        <p:spPr>
          <a:xfrm>
            <a:off x="621506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20</a:t>
            </a:r>
          </a:p>
        </p:txBody>
      </p:sp>
      <p:graphicFrame>
        <p:nvGraphicFramePr>
          <p:cNvPr id="81" name="80 Tabla"/>
          <p:cNvGraphicFramePr>
            <a:graphicFrameLocks noGrp="1"/>
          </p:cNvGraphicFramePr>
          <p:nvPr/>
        </p:nvGraphicFramePr>
        <p:xfrm>
          <a:off x="1857375" y="928688"/>
          <a:ext cx="5072100" cy="571504"/>
        </p:xfrm>
        <a:graphic>
          <a:graphicData uri="http://schemas.openxmlformats.org/drawingml/2006/table">
            <a:tbl>
              <a:tblPr/>
              <a:tblGrid>
                <a:gridCol w="1500197"/>
                <a:gridCol w="688607"/>
                <a:gridCol w="720824"/>
                <a:gridCol w="720824"/>
                <a:gridCol w="720824"/>
                <a:gridCol w="720824"/>
              </a:tblGrid>
              <a:tr h="285752">
                <a:tc>
                  <a:txBody>
                    <a:bodyPr/>
                    <a:lstStyle/>
                    <a:p>
                      <a:pPr algn="ctr">
                        <a:lnSpc>
                          <a:spcPct val="115000"/>
                        </a:lnSpc>
                        <a:spcAft>
                          <a:spcPts val="0"/>
                        </a:spcAft>
                      </a:pPr>
                      <a:r>
                        <a:rPr lang="es-ES" sz="1100" dirty="0" smtClean="0">
                          <a:latin typeface="Calibri"/>
                          <a:ea typeface="Calibri"/>
                          <a:cs typeface="Times New Roman"/>
                        </a:rPr>
                        <a:t>VELOCIDAD   (V)</a:t>
                      </a:r>
                      <a:endParaRPr lang="es-E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Aft>
                          <a:spcPts val="0"/>
                        </a:spcAft>
                      </a:pPr>
                      <a:r>
                        <a:rPr lang="es-ES" sz="1100" dirty="0" smtClean="0">
                          <a:latin typeface="Calibri"/>
                          <a:ea typeface="Calibri"/>
                          <a:cs typeface="Times New Roman"/>
                        </a:rPr>
                        <a:t>TIEMPO    (t)</a:t>
                      </a:r>
                      <a:endParaRPr lang="es-E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r>
                        <a:rPr lang="es-ES" dirty="0" smtClean="0"/>
                        <a:t>              </a:t>
                      </a:r>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2" name="81 Rectángulo"/>
          <p:cNvSpPr/>
          <p:nvPr/>
        </p:nvSpPr>
        <p:spPr>
          <a:xfrm>
            <a:off x="335756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1</a:t>
            </a:r>
          </a:p>
        </p:txBody>
      </p:sp>
      <p:sp>
        <p:nvSpPr>
          <p:cNvPr id="85" name="84 Rectángulo"/>
          <p:cNvSpPr/>
          <p:nvPr/>
        </p:nvSpPr>
        <p:spPr>
          <a:xfrm>
            <a:off x="407193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2</a:t>
            </a:r>
          </a:p>
        </p:txBody>
      </p:sp>
      <p:sp>
        <p:nvSpPr>
          <p:cNvPr id="87" name="86 Rectángulo"/>
          <p:cNvSpPr/>
          <p:nvPr/>
        </p:nvSpPr>
        <p:spPr>
          <a:xfrm>
            <a:off x="478631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3</a:t>
            </a:r>
          </a:p>
        </p:txBody>
      </p:sp>
      <p:sp>
        <p:nvSpPr>
          <p:cNvPr id="89" name="88 Rectángulo"/>
          <p:cNvSpPr/>
          <p:nvPr/>
        </p:nvSpPr>
        <p:spPr>
          <a:xfrm>
            <a:off x="550068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4</a:t>
            </a:r>
          </a:p>
        </p:txBody>
      </p:sp>
      <p:sp>
        <p:nvSpPr>
          <p:cNvPr id="90" name="89 Rectángulo"/>
          <p:cNvSpPr/>
          <p:nvPr/>
        </p:nvSpPr>
        <p:spPr>
          <a:xfrm>
            <a:off x="621506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6</a:t>
            </a:r>
          </a:p>
        </p:txBody>
      </p:sp>
      <p:sp>
        <p:nvSpPr>
          <p:cNvPr id="103" name="102 Arco"/>
          <p:cNvSpPr/>
          <p:nvPr/>
        </p:nvSpPr>
        <p:spPr>
          <a:xfrm flipH="1" flipV="1">
            <a:off x="2714625" y="142875"/>
            <a:ext cx="7000875" cy="3857625"/>
          </a:xfrm>
          <a:prstGeom prst="arc">
            <a:avLst>
              <a:gd name="adj1" fmla="val 16142852"/>
              <a:gd name="adj2" fmla="val 21541582"/>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blinds(horizontal)">
                                      <p:cBhvr>
                                        <p:cTn id="61" dur="500"/>
                                        <p:tgtEl>
                                          <p:spTgt spid="70"/>
                                        </p:tgtEl>
                                      </p:cBhvr>
                                    </p:animEffect>
                                  </p:childTnLst>
                                </p:cTn>
                              </p:par>
                              <p:par>
                                <p:cTn id="62" presetID="3" presetClass="entr" presetSubtype="10" fill="hold" nodeType="with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blinds(horizontal)">
                                      <p:cBhvr>
                                        <p:cTn id="64" dur="500"/>
                                        <p:tgtEl>
                                          <p:spTgt spid="83"/>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blinds(horizontal)">
                                      <p:cBhvr>
                                        <p:cTn id="69" dur="500"/>
                                        <p:tgtEl>
                                          <p:spTgt spid="65"/>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92"/>
                                        </p:tgtEl>
                                        <p:attrNameLst>
                                          <p:attrName>style.visibility</p:attrName>
                                        </p:attrNameLst>
                                      </p:cBhvr>
                                      <p:to>
                                        <p:strVal val="visible"/>
                                      </p:to>
                                    </p:set>
                                    <p:animEffect transition="in" filter="blinds(horizontal)">
                                      <p:cBhvr>
                                        <p:cTn id="74" dur="500"/>
                                        <p:tgtEl>
                                          <p:spTgt spid="92"/>
                                        </p:tgtEl>
                                      </p:cBhvr>
                                    </p:animEffect>
                                  </p:childTnLst>
                                </p:cTn>
                              </p:par>
                              <p:par>
                                <p:cTn id="75" presetID="3" presetClass="entr" presetSubtype="10" fill="hold" nodeType="with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blinds(horizontal)">
                                      <p:cBhvr>
                                        <p:cTn id="77" dur="500"/>
                                        <p:tgtEl>
                                          <p:spTgt spid="7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6"/>
                                        </p:tgtEl>
                                        <p:attrNameLst>
                                          <p:attrName>style.visibility</p:attrName>
                                        </p:attrNameLst>
                                      </p:cBhvr>
                                      <p:to>
                                        <p:strVal val="visible"/>
                                      </p:to>
                                    </p:set>
                                    <p:animEffect transition="in" filter="blinds(horizontal)">
                                      <p:cBhvr>
                                        <p:cTn id="82" dur="500"/>
                                        <p:tgtEl>
                                          <p:spTgt spid="66"/>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blinds(horizontal)">
                                      <p:cBhvr>
                                        <p:cTn id="87" dur="500"/>
                                        <p:tgtEl>
                                          <p:spTgt spid="78"/>
                                        </p:tgtEl>
                                      </p:cBhvr>
                                    </p:animEffect>
                                  </p:childTnLst>
                                </p:cTn>
                              </p:par>
                              <p:par>
                                <p:cTn id="88" presetID="3" presetClass="entr" presetSubtype="10" fill="hold" nodeType="withEffect">
                                  <p:stCondLst>
                                    <p:cond delay="0"/>
                                  </p:stCondLst>
                                  <p:childTnLst>
                                    <p:set>
                                      <p:cBhvr>
                                        <p:cTn id="89" dur="1" fill="hold">
                                          <p:stCondLst>
                                            <p:cond delay="0"/>
                                          </p:stCondLst>
                                        </p:cTn>
                                        <p:tgtEl>
                                          <p:spTgt spid="88"/>
                                        </p:tgtEl>
                                        <p:attrNameLst>
                                          <p:attrName>style.visibility</p:attrName>
                                        </p:attrNameLst>
                                      </p:cBhvr>
                                      <p:to>
                                        <p:strVal val="visible"/>
                                      </p:to>
                                    </p:set>
                                    <p:animEffect transition="in" filter="blinds(horizontal)">
                                      <p:cBhvr>
                                        <p:cTn id="90" dur="500"/>
                                        <p:tgtEl>
                                          <p:spTgt spid="88"/>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64"/>
                                        </p:tgtEl>
                                        <p:attrNameLst>
                                          <p:attrName>style.visibility</p:attrName>
                                        </p:attrNameLst>
                                      </p:cBhvr>
                                      <p:to>
                                        <p:strVal val="visible"/>
                                      </p:to>
                                    </p:set>
                                    <p:animEffect transition="in" filter="blinds(horizontal)">
                                      <p:cBhvr>
                                        <p:cTn id="95" dur="500"/>
                                        <p:tgtEl>
                                          <p:spTgt spid="64"/>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nodeType="clickEffect">
                                  <p:stCondLst>
                                    <p:cond delay="0"/>
                                  </p:stCondLst>
                                  <p:childTnLst>
                                    <p:set>
                                      <p:cBhvr>
                                        <p:cTn id="99" dur="1" fill="hold">
                                          <p:stCondLst>
                                            <p:cond delay="0"/>
                                          </p:stCondLst>
                                        </p:cTn>
                                        <p:tgtEl>
                                          <p:spTgt spid="80"/>
                                        </p:tgtEl>
                                        <p:attrNameLst>
                                          <p:attrName>style.visibility</p:attrName>
                                        </p:attrNameLst>
                                      </p:cBhvr>
                                      <p:to>
                                        <p:strVal val="visible"/>
                                      </p:to>
                                    </p:set>
                                    <p:animEffect transition="in" filter="blinds(horizontal)">
                                      <p:cBhvr>
                                        <p:cTn id="100" dur="500"/>
                                        <p:tgtEl>
                                          <p:spTgt spid="80"/>
                                        </p:tgtEl>
                                      </p:cBhvr>
                                    </p:animEffect>
                                  </p:childTnLst>
                                </p:cTn>
                              </p:par>
                              <p:par>
                                <p:cTn id="101" presetID="3" presetClass="entr" presetSubtype="10" fill="hold" nodeType="with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blinds(horizontal)">
                                      <p:cBhvr>
                                        <p:cTn id="103" dur="500"/>
                                        <p:tgtEl>
                                          <p:spTgt spid="86"/>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68"/>
                                        </p:tgtEl>
                                        <p:attrNameLst>
                                          <p:attrName>style.visibility</p:attrName>
                                        </p:attrNameLst>
                                      </p:cBhvr>
                                      <p:to>
                                        <p:strVal val="visible"/>
                                      </p:to>
                                    </p:set>
                                    <p:animEffect transition="in" filter="blinds(horizontal)">
                                      <p:cBhvr>
                                        <p:cTn id="108" dur="500"/>
                                        <p:tgtEl>
                                          <p:spTgt spid="68"/>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nodeType="clickEffect">
                                  <p:stCondLst>
                                    <p:cond delay="0"/>
                                  </p:stCondLst>
                                  <p:childTnLst>
                                    <p:set>
                                      <p:cBhvr>
                                        <p:cTn id="112" dur="1" fill="hold">
                                          <p:stCondLst>
                                            <p:cond delay="0"/>
                                          </p:stCondLst>
                                        </p:cTn>
                                        <p:tgtEl>
                                          <p:spTgt spid="76"/>
                                        </p:tgtEl>
                                        <p:attrNameLst>
                                          <p:attrName>style.visibility</p:attrName>
                                        </p:attrNameLst>
                                      </p:cBhvr>
                                      <p:to>
                                        <p:strVal val="visible"/>
                                      </p:to>
                                    </p:set>
                                    <p:animEffect transition="in" filter="blinds(horizontal)">
                                      <p:cBhvr>
                                        <p:cTn id="113" dur="500"/>
                                        <p:tgtEl>
                                          <p:spTgt spid="76"/>
                                        </p:tgtEl>
                                      </p:cBhvr>
                                    </p:animEffect>
                                  </p:childTnLst>
                                </p:cTn>
                              </p:par>
                              <p:par>
                                <p:cTn id="114" presetID="3" presetClass="entr" presetSubtype="10" fill="hold" nodeType="withEffect">
                                  <p:stCondLst>
                                    <p:cond delay="0"/>
                                  </p:stCondLst>
                                  <p:childTnLst>
                                    <p:set>
                                      <p:cBhvr>
                                        <p:cTn id="115" dur="1" fill="hold">
                                          <p:stCondLst>
                                            <p:cond delay="0"/>
                                          </p:stCondLst>
                                        </p:cTn>
                                        <p:tgtEl>
                                          <p:spTgt spid="84"/>
                                        </p:tgtEl>
                                        <p:attrNameLst>
                                          <p:attrName>style.visibility</p:attrName>
                                        </p:attrNameLst>
                                      </p:cBhvr>
                                      <p:to>
                                        <p:strVal val="visible"/>
                                      </p:to>
                                    </p:set>
                                    <p:animEffect transition="in" filter="blinds(horizontal)">
                                      <p:cBhvr>
                                        <p:cTn id="116" dur="500"/>
                                        <p:tgtEl>
                                          <p:spTgt spid="84"/>
                                        </p:tgtEl>
                                      </p:cBhvr>
                                    </p:animEffect>
                                  </p:childTnLst>
                                </p:cTn>
                              </p:par>
                            </p:childTnLst>
                          </p:cTn>
                        </p:par>
                      </p:childTnLst>
                    </p:cTn>
                  </p:par>
                  <p:par>
                    <p:cTn id="117" fill="hold">
                      <p:stCondLst>
                        <p:cond delay="indefinite"/>
                      </p:stCondLst>
                      <p:childTnLst>
                        <p:par>
                          <p:cTn id="118" fill="hold">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blinds(horizontal)">
                                      <p:cBhvr>
                                        <p:cTn id="121" dur="500"/>
                                        <p:tgtEl>
                                          <p:spTgt spid="67"/>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103"/>
                                        </p:tgtEl>
                                        <p:attrNameLst>
                                          <p:attrName>style.visibility</p:attrName>
                                        </p:attrNameLst>
                                      </p:cBhvr>
                                      <p:to>
                                        <p:strVal val="visible"/>
                                      </p:to>
                                    </p:set>
                                    <p:animEffect transition="in" filter="blinds(horizontal)">
                                      <p:cBhvr>
                                        <p:cTn id="126" dur="500"/>
                                        <p:tgtEl>
                                          <p:spTgt spid="103"/>
                                        </p:tgtEl>
                                      </p:cBhvr>
                                    </p:animEffect>
                                  </p:childTnLst>
                                </p:cTn>
                              </p:par>
                            </p:childTnLst>
                          </p:cTn>
                        </p:par>
                      </p:childTnLst>
                    </p:cTn>
                  </p:par>
                  <p:par>
                    <p:cTn id="127" fill="hold">
                      <p:stCondLst>
                        <p:cond delay="indefinite"/>
                      </p:stCondLst>
                      <p:childTnLst>
                        <p:par>
                          <p:cTn id="128" fill="hold">
                            <p:stCondLst>
                              <p:cond delay="0"/>
                            </p:stCondLst>
                            <p:childTnLst>
                              <p:par>
                                <p:cTn id="129" presetID="8" presetClass="entr" presetSubtype="16" fill="hold" grpId="0" nodeType="clickEffect">
                                  <p:stCondLst>
                                    <p:cond delay="0"/>
                                  </p:stCondLst>
                                  <p:childTnLst>
                                    <p:set>
                                      <p:cBhvr>
                                        <p:cTn id="130" dur="1" fill="hold">
                                          <p:stCondLst>
                                            <p:cond delay="0"/>
                                          </p:stCondLst>
                                        </p:cTn>
                                        <p:tgtEl>
                                          <p:spTgt spid="73"/>
                                        </p:tgtEl>
                                        <p:attrNameLst>
                                          <p:attrName>style.visibility</p:attrName>
                                        </p:attrNameLst>
                                      </p:cBhvr>
                                      <p:to>
                                        <p:strVal val="visible"/>
                                      </p:to>
                                    </p:set>
                                    <p:animEffect transition="in" filter="diamond(in)">
                                      <p:cBhvr>
                                        <p:cTn id="131" dur="2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P spid="57" grpId="0"/>
      <p:bldP spid="58" grpId="0"/>
      <p:bldP spid="59" grpId="0"/>
      <p:bldP spid="60" grpId="0"/>
      <p:bldP spid="61" grpId="0"/>
      <p:bldP spid="62" grpId="0"/>
      <p:bldP spid="63" grpId="0"/>
      <p:bldP spid="64" grpId="0" animBg="1"/>
      <p:bldP spid="65" grpId="0" animBg="1"/>
      <p:bldP spid="66" grpId="0" animBg="1"/>
      <p:bldP spid="67" grpId="0" animBg="1"/>
      <p:bldP spid="68" grpId="0" animBg="1"/>
      <p:bldP spid="73" grpId="0"/>
      <p:bldP spid="1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41 CuadroTexto"/>
          <p:cNvSpPr txBox="1">
            <a:spLocks noChangeArrowheads="1"/>
          </p:cNvSpPr>
          <p:nvPr/>
        </p:nvSpPr>
        <p:spPr bwMode="auto">
          <a:xfrm>
            <a:off x="7500938" y="2286000"/>
            <a:ext cx="642937" cy="369888"/>
          </a:xfrm>
          <a:prstGeom prst="rect">
            <a:avLst/>
          </a:prstGeom>
          <a:noFill/>
          <a:ln w="9525">
            <a:noFill/>
            <a:miter lim="800000"/>
            <a:headEnd/>
            <a:tailEnd/>
          </a:ln>
        </p:spPr>
        <p:txBody>
          <a:bodyPr>
            <a:spAutoFit/>
          </a:bodyPr>
          <a:lstStyle/>
          <a:p>
            <a:r>
              <a:rPr lang="es-ES" b="1"/>
              <a:t>= k</a:t>
            </a:r>
          </a:p>
        </p:txBody>
      </p:sp>
      <p:sp>
        <p:nvSpPr>
          <p:cNvPr id="47" name="46 Rectángulo"/>
          <p:cNvSpPr/>
          <p:nvPr/>
        </p:nvSpPr>
        <p:spPr>
          <a:xfrm>
            <a:off x="5643563" y="3000375"/>
            <a:ext cx="1357312"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48" name="47 CuadroTexto"/>
          <p:cNvSpPr txBox="1">
            <a:spLocks noChangeArrowheads="1"/>
          </p:cNvSpPr>
          <p:nvPr/>
        </p:nvSpPr>
        <p:spPr bwMode="auto">
          <a:xfrm>
            <a:off x="6572250" y="2928938"/>
            <a:ext cx="428625" cy="369887"/>
          </a:xfrm>
          <a:prstGeom prst="rect">
            <a:avLst/>
          </a:prstGeom>
          <a:noFill/>
          <a:ln w="9525">
            <a:noFill/>
            <a:miter lim="800000"/>
            <a:headEnd/>
            <a:tailEnd/>
          </a:ln>
        </p:spPr>
        <p:txBody>
          <a:bodyPr>
            <a:spAutoFit/>
          </a:bodyPr>
          <a:lstStyle/>
          <a:p>
            <a:r>
              <a:rPr lang="es-ES" b="1"/>
              <a:t>k</a:t>
            </a:r>
          </a:p>
        </p:txBody>
      </p:sp>
      <p:sp>
        <p:nvSpPr>
          <p:cNvPr id="49" name="48 CuadroTexto"/>
          <p:cNvSpPr txBox="1">
            <a:spLocks noChangeArrowheads="1"/>
          </p:cNvSpPr>
          <p:nvPr/>
        </p:nvSpPr>
        <p:spPr bwMode="auto">
          <a:xfrm>
            <a:off x="6572250" y="3273425"/>
            <a:ext cx="428625" cy="369888"/>
          </a:xfrm>
          <a:prstGeom prst="rect">
            <a:avLst/>
          </a:prstGeom>
          <a:noFill/>
          <a:ln w="9525">
            <a:noFill/>
            <a:miter lim="800000"/>
            <a:headEnd/>
            <a:tailEnd/>
          </a:ln>
        </p:spPr>
        <p:txBody>
          <a:bodyPr>
            <a:spAutoFit/>
          </a:bodyPr>
          <a:lstStyle/>
          <a:p>
            <a:r>
              <a:rPr lang="es-ES" b="1"/>
              <a:t>t</a:t>
            </a:r>
          </a:p>
        </p:txBody>
      </p:sp>
      <p:cxnSp>
        <p:nvCxnSpPr>
          <p:cNvPr id="50" name="49 Conector recto"/>
          <p:cNvCxnSpPr/>
          <p:nvPr/>
        </p:nvCxnSpPr>
        <p:spPr>
          <a:xfrm>
            <a:off x="6500813" y="3286125"/>
            <a:ext cx="4286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50 CuadroTexto"/>
          <p:cNvSpPr txBox="1">
            <a:spLocks noChangeArrowheads="1"/>
          </p:cNvSpPr>
          <p:nvPr/>
        </p:nvSpPr>
        <p:spPr bwMode="auto">
          <a:xfrm>
            <a:off x="6215063" y="3143250"/>
            <a:ext cx="357187" cy="369888"/>
          </a:xfrm>
          <a:prstGeom prst="rect">
            <a:avLst/>
          </a:prstGeom>
          <a:noFill/>
          <a:ln w="9525">
            <a:noFill/>
            <a:miter lim="800000"/>
            <a:headEnd/>
            <a:tailEnd/>
          </a:ln>
        </p:spPr>
        <p:txBody>
          <a:bodyPr>
            <a:spAutoFit/>
          </a:bodyPr>
          <a:lstStyle/>
          <a:p>
            <a:r>
              <a:rPr lang="es-ES" b="1"/>
              <a:t>=</a:t>
            </a:r>
          </a:p>
        </p:txBody>
      </p:sp>
      <p:sp>
        <p:nvSpPr>
          <p:cNvPr id="52" name="51 CuadroTexto"/>
          <p:cNvSpPr txBox="1">
            <a:spLocks noChangeArrowheads="1"/>
          </p:cNvSpPr>
          <p:nvPr/>
        </p:nvSpPr>
        <p:spPr bwMode="auto">
          <a:xfrm>
            <a:off x="5786438" y="3130550"/>
            <a:ext cx="428625" cy="369888"/>
          </a:xfrm>
          <a:prstGeom prst="rect">
            <a:avLst/>
          </a:prstGeom>
          <a:noFill/>
          <a:ln w="9525">
            <a:noFill/>
            <a:miter lim="800000"/>
            <a:headEnd/>
            <a:tailEnd/>
          </a:ln>
        </p:spPr>
        <p:txBody>
          <a:bodyPr>
            <a:spAutoFit/>
          </a:bodyPr>
          <a:lstStyle/>
          <a:p>
            <a:r>
              <a:rPr lang="es-ES" b="1"/>
              <a:t>V</a:t>
            </a:r>
          </a:p>
        </p:txBody>
      </p:sp>
      <p:sp>
        <p:nvSpPr>
          <p:cNvPr id="53" name="52 Flecha derecha"/>
          <p:cNvSpPr/>
          <p:nvPr/>
        </p:nvSpPr>
        <p:spPr>
          <a:xfrm>
            <a:off x="4929188" y="3286125"/>
            <a:ext cx="357187" cy="14287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54" name="53 Rectángulo"/>
          <p:cNvSpPr/>
          <p:nvPr/>
        </p:nvSpPr>
        <p:spPr>
          <a:xfrm>
            <a:off x="3143250" y="3071813"/>
            <a:ext cx="142875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solidFill>
                  <a:schemeClr val="tx1"/>
                </a:solidFill>
              </a:rPr>
              <a:t>V · t =  k</a:t>
            </a:r>
          </a:p>
        </p:txBody>
      </p:sp>
      <p:sp>
        <p:nvSpPr>
          <p:cNvPr id="55" name="54 CuadroTexto"/>
          <p:cNvSpPr txBox="1">
            <a:spLocks noChangeArrowheads="1"/>
          </p:cNvSpPr>
          <p:nvPr/>
        </p:nvSpPr>
        <p:spPr bwMode="auto">
          <a:xfrm>
            <a:off x="571500" y="4500563"/>
            <a:ext cx="7715250" cy="1384300"/>
          </a:xfrm>
          <a:prstGeom prst="rect">
            <a:avLst/>
          </a:prstGeom>
          <a:noFill/>
          <a:ln w="9525">
            <a:noFill/>
            <a:miter lim="800000"/>
            <a:headEnd/>
            <a:tailEnd/>
          </a:ln>
        </p:spPr>
        <p:txBody>
          <a:bodyPr>
            <a:spAutoFit/>
          </a:bodyPr>
          <a:lstStyle/>
          <a:p>
            <a:pPr algn="ctr"/>
            <a:r>
              <a:rPr lang="es-ES" sz="2800" b="1"/>
              <a:t>Dos magnitudes son inversamente proporcionales, si están ligadas por un producto constante.</a:t>
            </a:r>
          </a:p>
        </p:txBody>
      </p:sp>
      <p:sp>
        <p:nvSpPr>
          <p:cNvPr id="19468" name="12 CuadroTexto"/>
          <p:cNvSpPr txBox="1">
            <a:spLocks noChangeArrowheads="1"/>
          </p:cNvSpPr>
          <p:nvPr/>
        </p:nvSpPr>
        <p:spPr bwMode="auto">
          <a:xfrm>
            <a:off x="642938" y="357188"/>
            <a:ext cx="8072437" cy="461665"/>
          </a:xfrm>
          <a:prstGeom prst="rect">
            <a:avLst/>
          </a:prstGeom>
          <a:noFill/>
          <a:ln w="9525">
            <a:noFill/>
            <a:miter lim="800000"/>
            <a:headEnd/>
            <a:tailEnd/>
          </a:ln>
        </p:spPr>
        <p:txBody>
          <a:bodyPr>
            <a:spAutoFit/>
          </a:bodyPr>
          <a:lstStyle/>
          <a:p>
            <a:pPr algn="ctr"/>
            <a:r>
              <a:rPr lang="es-ES" sz="2400" b="1" dirty="0">
                <a:solidFill>
                  <a:srgbClr val="00B050"/>
                </a:solidFill>
              </a:rPr>
              <a:t>MAGNITUDES   INVERSAMENTE   PROPORCIONALES</a:t>
            </a:r>
          </a:p>
        </p:txBody>
      </p:sp>
      <p:sp>
        <p:nvSpPr>
          <p:cNvPr id="57" name="56 Rectángulo"/>
          <p:cNvSpPr/>
          <p:nvPr/>
        </p:nvSpPr>
        <p:spPr>
          <a:xfrm>
            <a:off x="335756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120</a:t>
            </a:r>
          </a:p>
        </p:txBody>
      </p:sp>
      <p:sp>
        <p:nvSpPr>
          <p:cNvPr id="58" name="57 Rectángulo"/>
          <p:cNvSpPr/>
          <p:nvPr/>
        </p:nvSpPr>
        <p:spPr>
          <a:xfrm>
            <a:off x="407193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60</a:t>
            </a:r>
          </a:p>
        </p:txBody>
      </p:sp>
      <p:sp>
        <p:nvSpPr>
          <p:cNvPr id="59" name="58 Rectángulo"/>
          <p:cNvSpPr/>
          <p:nvPr/>
        </p:nvSpPr>
        <p:spPr>
          <a:xfrm>
            <a:off x="478631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40</a:t>
            </a:r>
          </a:p>
        </p:txBody>
      </p:sp>
      <p:sp>
        <p:nvSpPr>
          <p:cNvPr id="60" name="59 Rectángulo"/>
          <p:cNvSpPr/>
          <p:nvPr/>
        </p:nvSpPr>
        <p:spPr>
          <a:xfrm>
            <a:off x="5500688"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30</a:t>
            </a:r>
          </a:p>
        </p:txBody>
      </p:sp>
      <p:sp>
        <p:nvSpPr>
          <p:cNvPr id="61" name="60 Rectángulo"/>
          <p:cNvSpPr/>
          <p:nvPr/>
        </p:nvSpPr>
        <p:spPr>
          <a:xfrm>
            <a:off x="6215063" y="928688"/>
            <a:ext cx="714375" cy="285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a:solidFill>
                  <a:srgbClr val="C00000"/>
                </a:solidFill>
              </a:rPr>
              <a:t>20</a:t>
            </a:r>
          </a:p>
        </p:txBody>
      </p:sp>
      <p:graphicFrame>
        <p:nvGraphicFramePr>
          <p:cNvPr id="62" name="61 Tabla"/>
          <p:cNvGraphicFramePr>
            <a:graphicFrameLocks noGrp="1"/>
          </p:cNvGraphicFramePr>
          <p:nvPr/>
        </p:nvGraphicFramePr>
        <p:xfrm>
          <a:off x="1857375" y="928688"/>
          <a:ext cx="5072100" cy="571504"/>
        </p:xfrm>
        <a:graphic>
          <a:graphicData uri="http://schemas.openxmlformats.org/drawingml/2006/table">
            <a:tbl>
              <a:tblPr/>
              <a:tblGrid>
                <a:gridCol w="1500197"/>
                <a:gridCol w="688607"/>
                <a:gridCol w="720824"/>
                <a:gridCol w="720824"/>
                <a:gridCol w="720824"/>
                <a:gridCol w="720824"/>
              </a:tblGrid>
              <a:tr h="285752">
                <a:tc>
                  <a:txBody>
                    <a:bodyPr/>
                    <a:lstStyle/>
                    <a:p>
                      <a:pPr algn="ctr">
                        <a:lnSpc>
                          <a:spcPct val="115000"/>
                        </a:lnSpc>
                        <a:spcAft>
                          <a:spcPts val="0"/>
                        </a:spcAft>
                      </a:pPr>
                      <a:r>
                        <a:rPr lang="es-ES" sz="1100" dirty="0" smtClean="0">
                          <a:latin typeface="Calibri"/>
                          <a:ea typeface="Calibri"/>
                          <a:cs typeface="Times New Roman"/>
                        </a:rPr>
                        <a:t>VELOCIDAD   (V)</a:t>
                      </a:r>
                      <a:endParaRPr lang="es-E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2">
                <a:tc>
                  <a:txBody>
                    <a:bodyPr/>
                    <a:lstStyle/>
                    <a:p>
                      <a:pPr algn="ctr">
                        <a:lnSpc>
                          <a:spcPct val="115000"/>
                        </a:lnSpc>
                        <a:spcAft>
                          <a:spcPts val="0"/>
                        </a:spcAft>
                      </a:pPr>
                      <a:r>
                        <a:rPr lang="es-ES" sz="1100" dirty="0" smtClean="0">
                          <a:latin typeface="Calibri"/>
                          <a:ea typeface="Calibri"/>
                          <a:cs typeface="Times New Roman"/>
                        </a:rPr>
                        <a:t>TIEMPO    (t)</a:t>
                      </a:r>
                      <a:endParaRPr lang="es-E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r>
                        <a:rPr lang="es-ES" dirty="0" smtClean="0"/>
                        <a:t>              </a:t>
                      </a:r>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 name="62 Rectángulo"/>
          <p:cNvSpPr/>
          <p:nvPr/>
        </p:nvSpPr>
        <p:spPr>
          <a:xfrm>
            <a:off x="335756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1</a:t>
            </a:r>
          </a:p>
        </p:txBody>
      </p:sp>
      <p:sp>
        <p:nvSpPr>
          <p:cNvPr id="64" name="63 Rectángulo"/>
          <p:cNvSpPr/>
          <p:nvPr/>
        </p:nvSpPr>
        <p:spPr>
          <a:xfrm>
            <a:off x="407193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2</a:t>
            </a:r>
          </a:p>
        </p:txBody>
      </p:sp>
      <p:sp>
        <p:nvSpPr>
          <p:cNvPr id="65" name="64 Rectángulo"/>
          <p:cNvSpPr/>
          <p:nvPr/>
        </p:nvSpPr>
        <p:spPr>
          <a:xfrm>
            <a:off x="478631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3</a:t>
            </a:r>
          </a:p>
        </p:txBody>
      </p:sp>
      <p:sp>
        <p:nvSpPr>
          <p:cNvPr id="66" name="65 Rectángulo"/>
          <p:cNvSpPr/>
          <p:nvPr/>
        </p:nvSpPr>
        <p:spPr>
          <a:xfrm>
            <a:off x="5500688"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4</a:t>
            </a:r>
          </a:p>
        </p:txBody>
      </p:sp>
      <p:sp>
        <p:nvSpPr>
          <p:cNvPr id="67" name="66 Rectángulo"/>
          <p:cNvSpPr/>
          <p:nvPr/>
        </p:nvSpPr>
        <p:spPr>
          <a:xfrm>
            <a:off x="6215063" y="1214438"/>
            <a:ext cx="714375" cy="285750"/>
          </a:xfrm>
          <a:prstGeom prst="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chemeClr val="tx1"/>
                </a:solidFill>
              </a:rPr>
              <a:t>6</a:t>
            </a:r>
          </a:p>
        </p:txBody>
      </p:sp>
      <p:sp>
        <p:nvSpPr>
          <p:cNvPr id="68" name="67 CuadroTexto"/>
          <p:cNvSpPr txBox="1">
            <a:spLocks noChangeArrowheads="1"/>
          </p:cNvSpPr>
          <p:nvPr/>
        </p:nvSpPr>
        <p:spPr bwMode="auto">
          <a:xfrm>
            <a:off x="1071563" y="2286000"/>
            <a:ext cx="714375" cy="369888"/>
          </a:xfrm>
          <a:prstGeom prst="rect">
            <a:avLst/>
          </a:prstGeom>
          <a:noFill/>
          <a:ln w="9525">
            <a:noFill/>
            <a:miter lim="800000"/>
            <a:headEnd/>
            <a:tailEnd/>
          </a:ln>
        </p:spPr>
        <p:txBody>
          <a:bodyPr>
            <a:spAutoFit/>
          </a:bodyPr>
          <a:lstStyle/>
          <a:p>
            <a:r>
              <a:rPr lang="es-ES" b="1"/>
              <a:t>V · t</a:t>
            </a:r>
          </a:p>
        </p:txBody>
      </p:sp>
      <p:sp>
        <p:nvSpPr>
          <p:cNvPr id="69" name="68 CuadroTexto"/>
          <p:cNvSpPr txBox="1">
            <a:spLocks noChangeArrowheads="1"/>
          </p:cNvSpPr>
          <p:nvPr/>
        </p:nvSpPr>
        <p:spPr bwMode="auto">
          <a:xfrm>
            <a:off x="1571625" y="2286000"/>
            <a:ext cx="1285875" cy="369888"/>
          </a:xfrm>
          <a:prstGeom prst="rect">
            <a:avLst/>
          </a:prstGeom>
          <a:noFill/>
          <a:ln w="9525">
            <a:noFill/>
            <a:miter lim="800000"/>
            <a:headEnd/>
            <a:tailEnd/>
          </a:ln>
        </p:spPr>
        <p:txBody>
          <a:bodyPr>
            <a:spAutoFit/>
          </a:bodyPr>
          <a:lstStyle/>
          <a:p>
            <a:r>
              <a:rPr lang="es-ES" b="1"/>
              <a:t>= (120)(1)</a:t>
            </a:r>
          </a:p>
        </p:txBody>
      </p:sp>
      <p:sp>
        <p:nvSpPr>
          <p:cNvPr id="70" name="69 CuadroTexto"/>
          <p:cNvSpPr txBox="1">
            <a:spLocks noChangeArrowheads="1"/>
          </p:cNvSpPr>
          <p:nvPr/>
        </p:nvSpPr>
        <p:spPr bwMode="auto">
          <a:xfrm>
            <a:off x="2786063" y="2286000"/>
            <a:ext cx="1071562" cy="369888"/>
          </a:xfrm>
          <a:prstGeom prst="rect">
            <a:avLst/>
          </a:prstGeom>
          <a:noFill/>
          <a:ln w="9525">
            <a:noFill/>
            <a:miter lim="800000"/>
            <a:headEnd/>
            <a:tailEnd/>
          </a:ln>
        </p:spPr>
        <p:txBody>
          <a:bodyPr>
            <a:spAutoFit/>
          </a:bodyPr>
          <a:lstStyle/>
          <a:p>
            <a:r>
              <a:rPr lang="es-ES" b="1"/>
              <a:t>= (60)(2)</a:t>
            </a:r>
          </a:p>
        </p:txBody>
      </p:sp>
      <p:sp>
        <p:nvSpPr>
          <p:cNvPr id="71" name="70 CuadroTexto"/>
          <p:cNvSpPr txBox="1">
            <a:spLocks noChangeArrowheads="1"/>
          </p:cNvSpPr>
          <p:nvPr/>
        </p:nvSpPr>
        <p:spPr bwMode="auto">
          <a:xfrm>
            <a:off x="3786188" y="2286000"/>
            <a:ext cx="1071562" cy="369888"/>
          </a:xfrm>
          <a:prstGeom prst="rect">
            <a:avLst/>
          </a:prstGeom>
          <a:noFill/>
          <a:ln w="9525">
            <a:noFill/>
            <a:miter lim="800000"/>
            <a:headEnd/>
            <a:tailEnd/>
          </a:ln>
        </p:spPr>
        <p:txBody>
          <a:bodyPr>
            <a:spAutoFit/>
          </a:bodyPr>
          <a:lstStyle/>
          <a:p>
            <a:r>
              <a:rPr lang="es-ES" b="1"/>
              <a:t>= (40)(3)</a:t>
            </a:r>
          </a:p>
        </p:txBody>
      </p:sp>
      <p:sp>
        <p:nvSpPr>
          <p:cNvPr id="72" name="71 CuadroTexto"/>
          <p:cNvSpPr txBox="1">
            <a:spLocks noChangeArrowheads="1"/>
          </p:cNvSpPr>
          <p:nvPr/>
        </p:nvSpPr>
        <p:spPr bwMode="auto">
          <a:xfrm>
            <a:off x="4786313" y="2286000"/>
            <a:ext cx="1071562" cy="369888"/>
          </a:xfrm>
          <a:prstGeom prst="rect">
            <a:avLst/>
          </a:prstGeom>
          <a:noFill/>
          <a:ln w="9525">
            <a:noFill/>
            <a:miter lim="800000"/>
            <a:headEnd/>
            <a:tailEnd/>
          </a:ln>
        </p:spPr>
        <p:txBody>
          <a:bodyPr>
            <a:spAutoFit/>
          </a:bodyPr>
          <a:lstStyle/>
          <a:p>
            <a:r>
              <a:rPr lang="es-ES" b="1"/>
              <a:t>= (30)(4)</a:t>
            </a:r>
          </a:p>
        </p:txBody>
      </p:sp>
      <p:sp>
        <p:nvSpPr>
          <p:cNvPr id="73" name="72 CuadroTexto"/>
          <p:cNvSpPr txBox="1">
            <a:spLocks noChangeArrowheads="1"/>
          </p:cNvSpPr>
          <p:nvPr/>
        </p:nvSpPr>
        <p:spPr bwMode="auto">
          <a:xfrm>
            <a:off x="5715000" y="2286000"/>
            <a:ext cx="1285875" cy="369888"/>
          </a:xfrm>
          <a:prstGeom prst="rect">
            <a:avLst/>
          </a:prstGeom>
          <a:noFill/>
          <a:ln w="9525">
            <a:noFill/>
            <a:miter lim="800000"/>
            <a:headEnd/>
            <a:tailEnd/>
          </a:ln>
        </p:spPr>
        <p:txBody>
          <a:bodyPr>
            <a:spAutoFit/>
          </a:bodyPr>
          <a:lstStyle/>
          <a:p>
            <a:r>
              <a:rPr lang="es-ES" b="1"/>
              <a:t>= (20)(6)</a:t>
            </a:r>
          </a:p>
        </p:txBody>
      </p:sp>
      <p:sp>
        <p:nvSpPr>
          <p:cNvPr id="74" name="73 CuadroTexto"/>
          <p:cNvSpPr txBox="1">
            <a:spLocks noChangeArrowheads="1"/>
          </p:cNvSpPr>
          <p:nvPr/>
        </p:nvSpPr>
        <p:spPr bwMode="auto">
          <a:xfrm>
            <a:off x="6715125" y="2286000"/>
            <a:ext cx="857250" cy="369888"/>
          </a:xfrm>
          <a:prstGeom prst="rect">
            <a:avLst/>
          </a:prstGeom>
          <a:noFill/>
          <a:ln w="9525">
            <a:noFill/>
            <a:miter lim="800000"/>
            <a:headEnd/>
            <a:tailEnd/>
          </a:ln>
        </p:spPr>
        <p:txBody>
          <a:bodyPr>
            <a:spAutoFit/>
          </a:bodyPr>
          <a:lstStyle/>
          <a:p>
            <a:r>
              <a:rPr lang="es-ES" b="1"/>
              <a:t>=  120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linds(horizontal)">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blinds(horizontal)">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blinds(horizontal)">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blinds(horizontal)">
                                      <p:cBhvr>
                                        <p:cTn id="22" dur="500"/>
                                        <p:tgtEl>
                                          <p:spTgt spid="7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blinds(horizontal)">
                                      <p:cBhvr>
                                        <p:cTn id="27" dur="500"/>
                                        <p:tgtEl>
                                          <p:spTgt spid="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blinds(horizontal)">
                                      <p:cBhvr>
                                        <p:cTn id="32" dur="500"/>
                                        <p:tgtEl>
                                          <p:spTgt spid="7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blinds(horizontal)">
                                      <p:cBhvr>
                                        <p:cTn id="37" dur="5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linds(horizontal)">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blinds(horizontal)">
                                      <p:cBhvr>
                                        <p:cTn id="47" dur="500"/>
                                        <p:tgtEl>
                                          <p:spTgt spid="54"/>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diamond(in)">
                                      <p:cBhvr>
                                        <p:cTn id="52" dur="2000"/>
                                        <p:tgtEl>
                                          <p:spTgt spid="53"/>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diamond(in)">
                                      <p:cBhvr>
                                        <p:cTn id="57" dur="2000"/>
                                        <p:tgtEl>
                                          <p:spTgt spid="47"/>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diamond(in)">
                                      <p:cBhvr>
                                        <p:cTn id="60" dur="2000"/>
                                        <p:tgtEl>
                                          <p:spTgt spid="48"/>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diamond(in)">
                                      <p:cBhvr>
                                        <p:cTn id="63" dur="2000"/>
                                        <p:tgtEl>
                                          <p:spTgt spid="49"/>
                                        </p:tgtEl>
                                      </p:cBhvr>
                                    </p:animEffect>
                                  </p:childTnLst>
                                </p:cTn>
                              </p:par>
                              <p:par>
                                <p:cTn id="64" presetID="8" presetClass="entr" presetSubtype="16"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diamond(in)">
                                      <p:cBhvr>
                                        <p:cTn id="66" dur="2000"/>
                                        <p:tgtEl>
                                          <p:spTgt spid="50"/>
                                        </p:tgtEl>
                                      </p:cBhvr>
                                    </p:animEffect>
                                  </p:childTnLst>
                                </p:cTn>
                              </p:par>
                              <p:par>
                                <p:cTn id="67" presetID="8" presetClass="entr" presetSubtype="16"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diamond(in)">
                                      <p:cBhvr>
                                        <p:cTn id="69" dur="2000"/>
                                        <p:tgtEl>
                                          <p:spTgt spid="51"/>
                                        </p:tgtEl>
                                      </p:cBhvr>
                                    </p:animEffect>
                                  </p:childTnLst>
                                </p:cTn>
                              </p:par>
                              <p:par>
                                <p:cTn id="70" presetID="8" presetClass="entr" presetSubtype="16" fill="hold" grpId="0" nodeType="with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diamond(in)">
                                      <p:cBhvr>
                                        <p:cTn id="72" dur="2000"/>
                                        <p:tgtEl>
                                          <p:spTgt spid="52"/>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diamond(in)">
                                      <p:cBhvr>
                                        <p:cTn id="77"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7" grpId="0" animBg="1"/>
      <p:bldP spid="48" grpId="0"/>
      <p:bldP spid="49" grpId="0"/>
      <p:bldP spid="51" grpId="0"/>
      <p:bldP spid="52" grpId="0"/>
      <p:bldP spid="53" grpId="0" animBg="1"/>
      <p:bldP spid="54" grpId="0" animBg="1"/>
      <p:bldP spid="55" grpId="0"/>
      <p:bldP spid="68" grpId="0"/>
      <p:bldP spid="69" grpId="0"/>
      <p:bldP spid="70" grpId="0"/>
      <p:bldP spid="71" grpId="0"/>
      <p:bldP spid="72" grpId="0"/>
      <p:bldP spid="73" grpId="0"/>
      <p:bldP spid="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WordArt 4"/>
          <p:cNvSpPr>
            <a:spLocks noChangeArrowheads="1" noChangeShapeType="1" noTextEdit="1"/>
          </p:cNvSpPr>
          <p:nvPr/>
        </p:nvSpPr>
        <p:spPr bwMode="auto">
          <a:xfrm>
            <a:off x="2527300" y="1019175"/>
            <a:ext cx="4068763" cy="2447925"/>
          </a:xfrm>
          <a:prstGeom prst="rect">
            <a:avLst/>
          </a:prstGeom>
        </p:spPr>
        <p:txBody>
          <a:bodyPr wrap="none" fromWordArt="1">
            <a:prstTxWarp prst="textPlain">
              <a:avLst>
                <a:gd name="adj" fmla="val 50000"/>
              </a:avLst>
            </a:prstTxWarp>
          </a:bodyPr>
          <a:lstStyle/>
          <a:p>
            <a:pPr algn="ctr"/>
            <a:r>
              <a:rPr lang="es-ES" sz="9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FIN</a:t>
            </a:r>
          </a:p>
        </p:txBody>
      </p:sp>
      <p:sp>
        <p:nvSpPr>
          <p:cNvPr id="69637" name="Text Box 5"/>
          <p:cNvSpPr txBox="1">
            <a:spLocks noChangeArrowheads="1"/>
          </p:cNvSpPr>
          <p:nvPr/>
        </p:nvSpPr>
        <p:spPr bwMode="auto">
          <a:xfrm>
            <a:off x="482600" y="4122738"/>
            <a:ext cx="8032750" cy="646112"/>
          </a:xfrm>
          <a:prstGeom prst="rect">
            <a:avLst/>
          </a:prstGeom>
          <a:noFill/>
          <a:ln w="9525">
            <a:noFill/>
            <a:miter lim="800000"/>
            <a:headEnd/>
            <a:tailEnd/>
          </a:ln>
        </p:spPr>
        <p:txBody>
          <a:bodyPr>
            <a:spAutoFit/>
          </a:bodyPr>
          <a:lstStyle/>
          <a:p>
            <a:pPr>
              <a:spcBef>
                <a:spcPct val="50000"/>
              </a:spcBef>
            </a:pPr>
            <a:r>
              <a:rPr lang="es-ES" sz="3600" b="1">
                <a:solidFill>
                  <a:srgbClr val="E71505"/>
                </a:solidFill>
              </a:rPr>
              <a:t>Docente: Jesús Huaynalaya García</a:t>
            </a:r>
          </a:p>
        </p:txBody>
      </p:sp>
      <p:sp>
        <p:nvSpPr>
          <p:cNvPr id="69638" name="Text Box 6"/>
          <p:cNvSpPr txBox="1">
            <a:spLocks noChangeArrowheads="1"/>
          </p:cNvSpPr>
          <p:nvPr/>
        </p:nvSpPr>
        <p:spPr bwMode="auto">
          <a:xfrm>
            <a:off x="227013" y="5013325"/>
            <a:ext cx="8653462" cy="800100"/>
          </a:xfrm>
          <a:prstGeom prst="rect">
            <a:avLst/>
          </a:prstGeom>
          <a:noFill/>
          <a:ln w="9525">
            <a:noFill/>
            <a:miter lim="800000"/>
            <a:headEnd/>
            <a:tailEnd/>
          </a:ln>
        </p:spPr>
        <p:txBody>
          <a:bodyPr>
            <a:spAutoFit/>
          </a:bodyPr>
          <a:lstStyle/>
          <a:p>
            <a:pPr algn="ctr">
              <a:spcBef>
                <a:spcPct val="50000"/>
              </a:spcBef>
            </a:pPr>
            <a:r>
              <a:rPr lang="es-ES" sz="4600" b="1">
                <a:solidFill>
                  <a:srgbClr val="0000FF"/>
                </a:solidFill>
              </a:rPr>
              <a:t>www.huaynalandia.jimdo.com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1000"/>
                                        <p:tgtEl>
                                          <p:spTgt spid="69636"/>
                                        </p:tgtEl>
                                      </p:cBhvr>
                                    </p:animEffect>
                                    <p:anim calcmode="lin" valueType="num">
                                      <p:cBhvr>
                                        <p:cTn id="8" dur="1000" fill="hold"/>
                                        <p:tgtEl>
                                          <p:spTgt spid="69636"/>
                                        </p:tgtEl>
                                        <p:attrNameLst>
                                          <p:attrName>style.rotation</p:attrName>
                                        </p:attrNameLst>
                                      </p:cBhvr>
                                      <p:tavLst>
                                        <p:tav tm="0">
                                          <p:val>
                                            <p:fltVal val="720"/>
                                          </p:val>
                                        </p:tav>
                                        <p:tav tm="100000">
                                          <p:val>
                                            <p:fltVal val="0"/>
                                          </p:val>
                                        </p:tav>
                                      </p:tavLst>
                                    </p:anim>
                                    <p:anim calcmode="lin" valueType="num">
                                      <p:cBhvr>
                                        <p:cTn id="9" dur="1000" fill="hold"/>
                                        <p:tgtEl>
                                          <p:spTgt spid="69636"/>
                                        </p:tgtEl>
                                        <p:attrNameLst>
                                          <p:attrName>ppt_h</p:attrName>
                                        </p:attrNameLst>
                                      </p:cBhvr>
                                      <p:tavLst>
                                        <p:tav tm="0">
                                          <p:val>
                                            <p:fltVal val="0"/>
                                          </p:val>
                                        </p:tav>
                                        <p:tav tm="100000">
                                          <p:val>
                                            <p:strVal val="#ppt_h"/>
                                          </p:val>
                                        </p:tav>
                                      </p:tavLst>
                                    </p:anim>
                                    <p:anim calcmode="lin" valueType="num">
                                      <p:cBhvr>
                                        <p:cTn id="10" dur="1000" fill="hold"/>
                                        <p:tgtEl>
                                          <p:spTgt spid="6963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5" presetClass="entr" presetSubtype="0" fill="hold" grpId="0" nodeType="afterEffect">
                                  <p:stCondLst>
                                    <p:cond delay="0"/>
                                  </p:stCondLst>
                                  <p:childTnLst>
                                    <p:set>
                                      <p:cBhvr>
                                        <p:cTn id="13" dur="1" fill="hold">
                                          <p:stCondLst>
                                            <p:cond delay="0"/>
                                          </p:stCondLst>
                                        </p:cTn>
                                        <p:tgtEl>
                                          <p:spTgt spid="69637"/>
                                        </p:tgtEl>
                                        <p:attrNameLst>
                                          <p:attrName>style.visibility</p:attrName>
                                        </p:attrNameLst>
                                      </p:cBhvr>
                                      <p:to>
                                        <p:strVal val="visible"/>
                                      </p:to>
                                    </p:set>
                                    <p:animEffect transition="in" filter="fade">
                                      <p:cBhvr>
                                        <p:cTn id="14" dur="1000"/>
                                        <p:tgtEl>
                                          <p:spTgt spid="69637"/>
                                        </p:tgtEl>
                                      </p:cBhvr>
                                    </p:animEffect>
                                    <p:anim calcmode="lin" valueType="num">
                                      <p:cBhvr>
                                        <p:cTn id="15" dur="1000" fill="hold"/>
                                        <p:tgtEl>
                                          <p:spTgt spid="69637"/>
                                        </p:tgtEl>
                                        <p:attrNameLst>
                                          <p:attrName>style.rotation</p:attrName>
                                        </p:attrNameLst>
                                      </p:cBhvr>
                                      <p:tavLst>
                                        <p:tav tm="0">
                                          <p:val>
                                            <p:fltVal val="720"/>
                                          </p:val>
                                        </p:tav>
                                        <p:tav tm="100000">
                                          <p:val>
                                            <p:fltVal val="0"/>
                                          </p:val>
                                        </p:tav>
                                      </p:tavLst>
                                    </p:anim>
                                    <p:anim calcmode="lin" valueType="num">
                                      <p:cBhvr>
                                        <p:cTn id="16" dur="1000" fill="hold"/>
                                        <p:tgtEl>
                                          <p:spTgt spid="69637"/>
                                        </p:tgtEl>
                                        <p:attrNameLst>
                                          <p:attrName>ppt_h</p:attrName>
                                        </p:attrNameLst>
                                      </p:cBhvr>
                                      <p:tavLst>
                                        <p:tav tm="0">
                                          <p:val>
                                            <p:fltVal val="0"/>
                                          </p:val>
                                        </p:tav>
                                        <p:tav tm="100000">
                                          <p:val>
                                            <p:strVal val="#ppt_h"/>
                                          </p:val>
                                        </p:tav>
                                      </p:tavLst>
                                    </p:anim>
                                    <p:anim calcmode="lin" valueType="num">
                                      <p:cBhvr>
                                        <p:cTn id="17" dur="1000" fill="hold"/>
                                        <p:tgtEl>
                                          <p:spTgt spid="69637"/>
                                        </p:tgtEl>
                                        <p:attrNameLst>
                                          <p:attrName>ppt_w</p:attrName>
                                        </p:attrNameLst>
                                      </p:cBhvr>
                                      <p:tavLst>
                                        <p:tav tm="0">
                                          <p:val>
                                            <p:fltVal val="0"/>
                                          </p:val>
                                        </p:tav>
                                        <p:tav tm="100000">
                                          <p:val>
                                            <p:strVal val="#ppt_w"/>
                                          </p:val>
                                        </p:tav>
                                      </p:tavLst>
                                    </p:anim>
                                  </p:childTnLst>
                                </p:cTn>
                              </p:par>
                            </p:childTnLst>
                          </p:cTn>
                        </p:par>
                        <p:par>
                          <p:cTn id="18" fill="hold">
                            <p:stCondLst>
                              <p:cond delay="2000"/>
                            </p:stCondLst>
                            <p:childTnLst>
                              <p:par>
                                <p:cTn id="19" presetID="35" presetClass="entr" presetSubtype="0" fill="hold" grpId="0" nodeType="afterEffect">
                                  <p:stCondLst>
                                    <p:cond delay="0"/>
                                  </p:stCondLst>
                                  <p:childTnLst>
                                    <p:set>
                                      <p:cBhvr>
                                        <p:cTn id="20" dur="1" fill="hold">
                                          <p:stCondLst>
                                            <p:cond delay="0"/>
                                          </p:stCondLst>
                                        </p:cTn>
                                        <p:tgtEl>
                                          <p:spTgt spid="69638"/>
                                        </p:tgtEl>
                                        <p:attrNameLst>
                                          <p:attrName>style.visibility</p:attrName>
                                        </p:attrNameLst>
                                      </p:cBhvr>
                                      <p:to>
                                        <p:strVal val="visible"/>
                                      </p:to>
                                    </p:set>
                                    <p:animEffect transition="in" filter="fade">
                                      <p:cBhvr>
                                        <p:cTn id="21" dur="1000"/>
                                        <p:tgtEl>
                                          <p:spTgt spid="69638"/>
                                        </p:tgtEl>
                                      </p:cBhvr>
                                    </p:animEffect>
                                    <p:anim calcmode="lin" valueType="num">
                                      <p:cBhvr>
                                        <p:cTn id="22" dur="1000" fill="hold"/>
                                        <p:tgtEl>
                                          <p:spTgt spid="69638"/>
                                        </p:tgtEl>
                                        <p:attrNameLst>
                                          <p:attrName>style.rotation</p:attrName>
                                        </p:attrNameLst>
                                      </p:cBhvr>
                                      <p:tavLst>
                                        <p:tav tm="0">
                                          <p:val>
                                            <p:fltVal val="720"/>
                                          </p:val>
                                        </p:tav>
                                        <p:tav tm="100000">
                                          <p:val>
                                            <p:fltVal val="0"/>
                                          </p:val>
                                        </p:tav>
                                      </p:tavLst>
                                    </p:anim>
                                    <p:anim calcmode="lin" valueType="num">
                                      <p:cBhvr>
                                        <p:cTn id="23" dur="1000" fill="hold"/>
                                        <p:tgtEl>
                                          <p:spTgt spid="69638"/>
                                        </p:tgtEl>
                                        <p:attrNameLst>
                                          <p:attrName>ppt_h</p:attrName>
                                        </p:attrNameLst>
                                      </p:cBhvr>
                                      <p:tavLst>
                                        <p:tav tm="0">
                                          <p:val>
                                            <p:fltVal val="0"/>
                                          </p:val>
                                        </p:tav>
                                        <p:tav tm="100000">
                                          <p:val>
                                            <p:strVal val="#ppt_h"/>
                                          </p:val>
                                        </p:tav>
                                      </p:tavLst>
                                    </p:anim>
                                    <p:anim calcmode="lin" valueType="num">
                                      <p:cBhvr>
                                        <p:cTn id="24" dur="1000" fill="hold"/>
                                        <p:tgtEl>
                                          <p:spTgt spid="6963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P spid="69637" grpId="0"/>
      <p:bldP spid="696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concepto </a:t>
            </a:r>
            <a:r>
              <a:rPr lang="es-ES_tradnl" sz="2400" b="1" dirty="0">
                <a:solidFill>
                  <a:srgbClr val="FF0000"/>
                </a:solidFill>
              </a:rPr>
              <a:t>de media aritmética o promedio</a:t>
            </a:r>
            <a:endParaRPr lang="es-ES" sz="2400" b="1" dirty="0">
              <a:solidFill>
                <a:srgbClr val="FF0000"/>
              </a:solidFill>
            </a:endParaRPr>
          </a:p>
        </p:txBody>
      </p:sp>
      <p:graphicFrame>
        <p:nvGraphicFramePr>
          <p:cNvPr id="2051" name="Object 3"/>
          <p:cNvGraphicFramePr>
            <a:graphicFrameLocks noChangeAspect="1"/>
          </p:cNvGraphicFramePr>
          <p:nvPr/>
        </p:nvGraphicFramePr>
        <p:xfrm>
          <a:off x="428596" y="2438400"/>
          <a:ext cx="8486804" cy="1176338"/>
        </p:xfrm>
        <a:graphic>
          <a:graphicData uri="http://schemas.openxmlformats.org/presentationml/2006/ole">
            <p:oleObj spid="_x0000_s1026" name="Imagen de mapa de bits" r:id="rId3" imgW="5514286" imgH="733333" progId="PBrush">
              <p:embed/>
            </p:oleObj>
          </a:graphicData>
        </a:graphic>
      </p:graphicFrame>
      <p:sp>
        <p:nvSpPr>
          <p:cNvPr id="2052" name="Text Box 4"/>
          <p:cNvSpPr txBox="1">
            <a:spLocks noChangeArrowheads="1"/>
          </p:cNvSpPr>
          <p:nvPr/>
        </p:nvSpPr>
        <p:spPr bwMode="auto">
          <a:xfrm>
            <a:off x="457200" y="1219200"/>
            <a:ext cx="7086600" cy="3968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¿Qué dice el diccionario de la palabra promedio?</a:t>
            </a:r>
            <a:endParaRPr lang="es-ES" sz="2000" b="1">
              <a:solidFill>
                <a:srgbClr val="336600"/>
              </a:solidFill>
            </a:endParaRPr>
          </a:p>
        </p:txBody>
      </p:sp>
      <p:sp>
        <p:nvSpPr>
          <p:cNvPr id="2053" name="Text Box 5"/>
          <p:cNvSpPr txBox="1">
            <a:spLocks noChangeArrowheads="1"/>
          </p:cNvSpPr>
          <p:nvPr/>
        </p:nvSpPr>
        <p:spPr bwMode="auto">
          <a:xfrm>
            <a:off x="685800" y="4267200"/>
            <a:ext cx="7924800" cy="10064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Más bien explica cómo se obtiene el promedio que indicar cuál es su significado. Intentaremos en las próximas diapositivas explicar el concepto más que insistir en la forma de calcular el promedio.</a:t>
            </a:r>
            <a:endParaRPr lang="es-ES" sz="2000" b="1">
              <a:solidFill>
                <a:srgbClr val="336600"/>
              </a:solidFill>
            </a:endParaRPr>
          </a:p>
        </p:txBody>
      </p:sp>
      <p:sp>
        <p:nvSpPr>
          <p:cNvPr id="2054" name="AutoShape 6">
            <a:hlinkClick r:id="" action="ppaction://hlinkshowjump?jump=nextslide" highlightClick="1"/>
          </p:cNvPr>
          <p:cNvSpPr>
            <a:spLocks noChangeArrowheads="1"/>
          </p:cNvSpPr>
          <p:nvPr/>
        </p:nvSpPr>
        <p:spPr bwMode="auto">
          <a:xfrm>
            <a:off x="7543800" y="5791200"/>
            <a:ext cx="533400" cy="45720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2000"/>
                                  </p:stCondLst>
                                  <p:iterate type="wd">
                                    <p:tmAbs val="300"/>
                                  </p:iterate>
                                  <p:childTnLst>
                                    <p:set>
                                      <p:cBhvr>
                                        <p:cTn id="11" dur="1" fill="hold">
                                          <p:stCondLst>
                                            <p:cond delay="299"/>
                                          </p:stCondLst>
                                        </p:cTn>
                                        <p:tgtEl>
                                          <p:spTgt spid="2052"/>
                                        </p:tgtEl>
                                        <p:attrNameLst>
                                          <p:attrName>style.visibility</p:attrName>
                                        </p:attrNameLst>
                                      </p:cBhvr>
                                      <p:to>
                                        <p:strVal val="visible"/>
                                      </p:to>
                                    </p:set>
                                  </p:childTnLst>
                                </p:cTn>
                              </p:par>
                            </p:childTnLst>
                          </p:cTn>
                        </p:par>
                        <p:par>
                          <p:cTn id="12" fill="hold">
                            <p:stCondLst>
                              <p:cond delay="5500"/>
                            </p:stCondLst>
                            <p:childTnLst>
                              <p:par>
                                <p:cTn id="13" presetID="23" presetClass="entr" presetSubtype="16" fill="hold" nodeType="afterEffect">
                                  <p:stCondLst>
                                    <p:cond delay="2000"/>
                                  </p:stCondLst>
                                  <p:childTnLst>
                                    <p:set>
                                      <p:cBhvr>
                                        <p:cTn id="14" dur="1" fill="hold">
                                          <p:stCondLst>
                                            <p:cond delay="0"/>
                                          </p:stCondLst>
                                        </p:cTn>
                                        <p:tgtEl>
                                          <p:spTgt spid="2051"/>
                                        </p:tgtEl>
                                        <p:attrNameLst>
                                          <p:attrName>style.visibility</p:attrName>
                                        </p:attrNameLst>
                                      </p:cBhvr>
                                      <p:to>
                                        <p:strVal val="visible"/>
                                      </p:to>
                                    </p:set>
                                    <p:anim calcmode="lin" valueType="num">
                                      <p:cBhvr>
                                        <p:cTn id="15" dur="500" fill="hold"/>
                                        <p:tgtEl>
                                          <p:spTgt spid="2051"/>
                                        </p:tgtEl>
                                        <p:attrNameLst>
                                          <p:attrName>ppt_w</p:attrName>
                                        </p:attrNameLst>
                                      </p:cBhvr>
                                      <p:tavLst>
                                        <p:tav tm="0">
                                          <p:val>
                                            <p:fltVal val="0"/>
                                          </p:val>
                                        </p:tav>
                                        <p:tav tm="100000">
                                          <p:val>
                                            <p:strVal val="#ppt_w"/>
                                          </p:val>
                                        </p:tav>
                                      </p:tavLst>
                                    </p:anim>
                                    <p:anim calcmode="lin" valueType="num">
                                      <p:cBhvr>
                                        <p:cTn id="16" dur="500" fill="hold"/>
                                        <p:tgtEl>
                                          <p:spTgt spid="2051"/>
                                        </p:tgtEl>
                                        <p:attrNameLst>
                                          <p:attrName>ppt_h</p:attrName>
                                        </p:attrNameLst>
                                      </p:cBhvr>
                                      <p:tavLst>
                                        <p:tav tm="0">
                                          <p:val>
                                            <p:fltVal val="0"/>
                                          </p:val>
                                        </p:tav>
                                        <p:tav tm="100000">
                                          <p:val>
                                            <p:strVal val="#ppt_h"/>
                                          </p:val>
                                        </p:tav>
                                      </p:tavLst>
                                    </p:anim>
                                  </p:childTnLst>
                                </p:cTn>
                              </p:par>
                            </p:childTnLst>
                          </p:cTn>
                        </p:par>
                        <p:par>
                          <p:cTn id="17" fill="hold">
                            <p:stCondLst>
                              <p:cond delay="8000"/>
                            </p:stCondLst>
                            <p:childTnLst>
                              <p:par>
                                <p:cTn id="18" presetID="1" presetClass="entr" presetSubtype="0" fill="hold" grpId="0" nodeType="afterEffect">
                                  <p:stCondLst>
                                    <p:cond delay="2000"/>
                                  </p:stCondLst>
                                  <p:iterate type="wd">
                                    <p:tmAbs val="300"/>
                                  </p:iterate>
                                  <p:childTnLst>
                                    <p:set>
                                      <p:cBhvr>
                                        <p:cTn id="19" dur="1" fill="hold">
                                          <p:stCondLst>
                                            <p:cond delay="299"/>
                                          </p:stCondLst>
                                        </p:cTn>
                                        <p:tgtEl>
                                          <p:spTgt spid="2053"/>
                                        </p:tgtEl>
                                        <p:attrNameLst>
                                          <p:attrName>style.visibility</p:attrName>
                                        </p:attrNameLst>
                                      </p:cBhvr>
                                      <p:to>
                                        <p:strVal val="visible"/>
                                      </p:to>
                                    </p:set>
                                  </p:childTnLst>
                                </p:cTn>
                              </p:par>
                            </p:childTnLst>
                          </p:cTn>
                        </p:par>
                        <p:par>
                          <p:cTn id="20" fill="hold">
                            <p:stCondLst>
                              <p:cond delay="20200"/>
                            </p:stCondLst>
                            <p:childTnLst>
                              <p:par>
                                <p:cTn id="21" presetID="23" presetClass="entr" presetSubtype="16" fill="hold" grpId="0" nodeType="afterEffect">
                                  <p:stCondLst>
                                    <p:cond delay="1000"/>
                                  </p:stCondLst>
                                  <p:childTnLst>
                                    <p:set>
                                      <p:cBhvr>
                                        <p:cTn id="22" dur="1" fill="hold">
                                          <p:stCondLst>
                                            <p:cond delay="0"/>
                                          </p:stCondLst>
                                        </p:cTn>
                                        <p:tgtEl>
                                          <p:spTgt spid="2054"/>
                                        </p:tgtEl>
                                        <p:attrNameLst>
                                          <p:attrName>style.visibility</p:attrName>
                                        </p:attrNameLst>
                                      </p:cBhvr>
                                      <p:to>
                                        <p:strVal val="visible"/>
                                      </p:to>
                                    </p:set>
                                    <p:anim calcmode="lin" valueType="num">
                                      <p:cBhvr>
                                        <p:cTn id="23" dur="500" fill="hold"/>
                                        <p:tgtEl>
                                          <p:spTgt spid="2054"/>
                                        </p:tgtEl>
                                        <p:attrNameLst>
                                          <p:attrName>ppt_w</p:attrName>
                                        </p:attrNameLst>
                                      </p:cBhvr>
                                      <p:tavLst>
                                        <p:tav tm="0">
                                          <p:val>
                                            <p:fltVal val="0"/>
                                          </p:val>
                                        </p:tav>
                                        <p:tav tm="100000">
                                          <p:val>
                                            <p:strVal val="#ppt_w"/>
                                          </p:val>
                                        </p:tav>
                                      </p:tavLst>
                                    </p:anim>
                                    <p:anim calcmode="lin" valueType="num">
                                      <p:cBhvr>
                                        <p:cTn id="24" dur="500" fill="hold"/>
                                        <p:tgtEl>
                                          <p:spTgt spid="20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autoUpdateAnimBg="0"/>
      <p:bldP spid="2053" grpId="0" autoUpdateAnimBg="0"/>
      <p:bldP spid="205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concepto </a:t>
            </a:r>
            <a:r>
              <a:rPr lang="es-ES_tradnl" sz="2400" b="1" dirty="0">
                <a:solidFill>
                  <a:srgbClr val="FF0000"/>
                </a:solidFill>
              </a:rPr>
              <a:t>de media aritmética o promedio</a:t>
            </a:r>
            <a:endParaRPr lang="es-ES" sz="2400" b="1" dirty="0">
              <a:solidFill>
                <a:srgbClr val="FF0000"/>
              </a:solidFill>
            </a:endParaRPr>
          </a:p>
        </p:txBody>
      </p:sp>
      <p:sp>
        <p:nvSpPr>
          <p:cNvPr id="3075" name="Text Box 3"/>
          <p:cNvSpPr txBox="1">
            <a:spLocks noChangeArrowheads="1"/>
          </p:cNvSpPr>
          <p:nvPr/>
        </p:nvSpPr>
        <p:spPr bwMode="auto">
          <a:xfrm>
            <a:off x="2133600" y="914400"/>
            <a:ext cx="4800600" cy="3968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El promedio como un acto de ¿injusticia?</a:t>
            </a:r>
            <a:endParaRPr lang="es-ES" sz="2000" b="1">
              <a:solidFill>
                <a:srgbClr val="336600"/>
              </a:solidFill>
            </a:endParaRPr>
          </a:p>
        </p:txBody>
      </p:sp>
      <p:pic>
        <p:nvPicPr>
          <p:cNvPr id="3080" name="Picture 8" descr="ninnna.gif (14187 bytes)"/>
          <p:cNvPicPr>
            <a:picLocks noChangeAspect="1" noChangeArrowheads="1" noCrop="1"/>
          </p:cNvPicPr>
          <p:nvPr/>
        </p:nvPicPr>
        <p:blipFill>
          <a:blip r:embed="rId2"/>
          <a:srcRect/>
          <a:stretch>
            <a:fillRect/>
          </a:stretch>
        </p:blipFill>
        <p:spPr bwMode="auto">
          <a:xfrm>
            <a:off x="1143000" y="1600200"/>
            <a:ext cx="1284288" cy="2011363"/>
          </a:xfrm>
          <a:prstGeom prst="rect">
            <a:avLst/>
          </a:prstGeom>
          <a:noFill/>
          <a:ln w="9525">
            <a:noFill/>
            <a:miter lim="800000"/>
            <a:headEnd/>
            <a:tailEnd/>
          </a:ln>
        </p:spPr>
      </p:pic>
      <p:pic>
        <p:nvPicPr>
          <p:cNvPr id="3087" name="Picture 15" descr="a_singer_e0.gif (12292 bytes)"/>
          <p:cNvPicPr>
            <a:picLocks noChangeAspect="1" noChangeArrowheads="1" noCrop="1"/>
          </p:cNvPicPr>
          <p:nvPr/>
        </p:nvPicPr>
        <p:blipFill>
          <a:blip r:embed="rId3"/>
          <a:srcRect/>
          <a:stretch>
            <a:fillRect/>
          </a:stretch>
        </p:blipFill>
        <p:spPr bwMode="auto">
          <a:xfrm>
            <a:off x="533400" y="3962400"/>
            <a:ext cx="1828800" cy="1817688"/>
          </a:xfrm>
          <a:prstGeom prst="rect">
            <a:avLst/>
          </a:prstGeom>
          <a:noFill/>
          <a:ln w="9525">
            <a:noFill/>
            <a:miter lim="800000"/>
            <a:headEnd/>
            <a:tailEnd/>
          </a:ln>
        </p:spPr>
      </p:pic>
      <p:pic>
        <p:nvPicPr>
          <p:cNvPr id="3094" name="Picture 22" descr="mix_252.gif (12128 bytes)"/>
          <p:cNvPicPr>
            <a:picLocks noChangeAspect="1" noChangeArrowheads="1" noCrop="1"/>
          </p:cNvPicPr>
          <p:nvPr/>
        </p:nvPicPr>
        <p:blipFill>
          <a:blip r:embed="rId4"/>
          <a:srcRect/>
          <a:stretch>
            <a:fillRect/>
          </a:stretch>
        </p:blipFill>
        <p:spPr bwMode="auto">
          <a:xfrm>
            <a:off x="2971800" y="2743200"/>
            <a:ext cx="1463675" cy="1835150"/>
          </a:xfrm>
          <a:prstGeom prst="rect">
            <a:avLst/>
          </a:prstGeom>
          <a:noFill/>
          <a:ln w="9525">
            <a:noFill/>
            <a:miter lim="800000"/>
            <a:headEnd/>
            <a:tailEnd/>
          </a:ln>
        </p:spPr>
      </p:pic>
      <p:pic>
        <p:nvPicPr>
          <p:cNvPr id="3101" name="Picture 29" descr="aporrea.gif (15509 bytes)"/>
          <p:cNvPicPr>
            <a:picLocks noChangeAspect="1" noChangeArrowheads="1" noCrop="1"/>
          </p:cNvPicPr>
          <p:nvPr/>
        </p:nvPicPr>
        <p:blipFill>
          <a:blip r:embed="rId5"/>
          <a:srcRect/>
          <a:stretch>
            <a:fillRect/>
          </a:stretch>
        </p:blipFill>
        <p:spPr bwMode="auto">
          <a:xfrm>
            <a:off x="5943600" y="3886200"/>
            <a:ext cx="2667000" cy="1811338"/>
          </a:xfrm>
          <a:prstGeom prst="rect">
            <a:avLst/>
          </a:prstGeom>
          <a:noFill/>
          <a:ln w="9525">
            <a:noFill/>
            <a:miter lim="800000"/>
            <a:headEnd/>
            <a:tailEnd/>
          </a:ln>
        </p:spPr>
      </p:pic>
      <p:sp>
        <p:nvSpPr>
          <p:cNvPr id="3104" name="Text Box 32"/>
          <p:cNvSpPr txBox="1">
            <a:spLocks noChangeArrowheads="1"/>
          </p:cNvSpPr>
          <p:nvPr/>
        </p:nvSpPr>
        <p:spPr bwMode="auto">
          <a:xfrm>
            <a:off x="4800600" y="1676400"/>
            <a:ext cx="4038600" cy="2530475"/>
          </a:xfrm>
          <a:prstGeom prst="rect">
            <a:avLst/>
          </a:prstGeom>
          <a:noFill/>
          <a:ln w="9525">
            <a:noFill/>
            <a:miter lim="800000"/>
            <a:headEnd/>
            <a:tailEnd/>
          </a:ln>
        </p:spPr>
        <p:txBody>
          <a:bodyPr>
            <a:spAutoFit/>
          </a:bodyPr>
          <a:lstStyle/>
          <a:p>
            <a:pPr>
              <a:spcBef>
                <a:spcPct val="50000"/>
              </a:spcBef>
            </a:pPr>
            <a:r>
              <a:rPr lang="es-ES_tradnl" sz="2000">
                <a:solidFill>
                  <a:srgbClr val="FF0000"/>
                </a:solidFill>
              </a:rPr>
              <a:t>Elvira, Rosaura y Francisco son los hijos de Don Juan, el carpintero. Ellos trabajan los fines de semana en actividades remuneradas. Elvira ayuda a sus tías, Rosaura canta en fiestas de cumpleaños, y Francisco toca en la orquesta de la municipalidad...</a:t>
            </a:r>
            <a:endParaRPr lang="es-ES" sz="2000">
              <a:solidFill>
                <a:srgbClr val="FF0000"/>
              </a:solidFill>
            </a:endParaRPr>
          </a:p>
        </p:txBody>
      </p:sp>
      <p:grpSp>
        <p:nvGrpSpPr>
          <p:cNvPr id="2" name="Group 35"/>
          <p:cNvGrpSpPr>
            <a:grpSpLocks/>
          </p:cNvGrpSpPr>
          <p:nvPr/>
        </p:nvGrpSpPr>
        <p:grpSpPr bwMode="auto">
          <a:xfrm>
            <a:off x="1143000" y="5943600"/>
            <a:ext cx="6705600" cy="457200"/>
            <a:chOff x="720" y="3744"/>
            <a:chExt cx="4224" cy="288"/>
          </a:xfrm>
        </p:grpSpPr>
        <p:sp>
          <p:nvSpPr>
            <p:cNvPr id="6154" name="AutoShape 33">
              <a:hlinkClick r:id="" action="ppaction://hlinkshowjump?jump=previousslide" highlightClick="1"/>
            </p:cNvPr>
            <p:cNvSpPr>
              <a:spLocks noChangeArrowheads="1"/>
            </p:cNvSpPr>
            <p:nvPr/>
          </p:nvSpPr>
          <p:spPr bwMode="auto">
            <a:xfrm>
              <a:off x="720" y="3792"/>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6155" name="AutoShape 34">
              <a:hlinkClick r:id="" action="ppaction://hlinkshowjump?jump=nextslide" highlightClick="1"/>
            </p:cNvPr>
            <p:cNvSpPr>
              <a:spLocks noChangeArrowheads="1"/>
            </p:cNvSpPr>
            <p:nvPr/>
          </p:nvSpPr>
          <p:spPr bwMode="auto">
            <a:xfrm>
              <a:off x="4608" y="3744"/>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2000"/>
                                  </p:stCondLst>
                                  <p:iterate type="wd">
                                    <p:tmAbs val="300"/>
                                  </p:iterate>
                                  <p:childTnLst>
                                    <p:set>
                                      <p:cBhvr>
                                        <p:cTn id="11" dur="1" fill="hold">
                                          <p:stCondLst>
                                            <p:cond delay="299"/>
                                          </p:stCondLst>
                                        </p:cTn>
                                        <p:tgtEl>
                                          <p:spTgt spid="3075"/>
                                        </p:tgtEl>
                                        <p:attrNameLst>
                                          <p:attrName>style.visibility</p:attrName>
                                        </p:attrNameLst>
                                      </p:cBhvr>
                                      <p:to>
                                        <p:strVal val="visible"/>
                                      </p:to>
                                    </p:set>
                                  </p:childTnLst>
                                </p:cTn>
                              </p:par>
                            </p:childTnLst>
                          </p:cTn>
                        </p:par>
                        <p:par>
                          <p:cTn id="12" fill="hold">
                            <p:stCondLst>
                              <p:cond delay="5200"/>
                            </p:stCondLst>
                            <p:childTnLst>
                              <p:par>
                                <p:cTn id="13" presetID="23" presetClass="entr" presetSubtype="16" fill="hold" nodeType="afterEffect">
                                  <p:stCondLst>
                                    <p:cond delay="2000"/>
                                  </p:stCondLst>
                                  <p:childTnLst>
                                    <p:set>
                                      <p:cBhvr>
                                        <p:cTn id="14" dur="1" fill="hold">
                                          <p:stCondLst>
                                            <p:cond delay="0"/>
                                          </p:stCondLst>
                                        </p:cTn>
                                        <p:tgtEl>
                                          <p:spTgt spid="3080"/>
                                        </p:tgtEl>
                                        <p:attrNameLst>
                                          <p:attrName>style.visibility</p:attrName>
                                        </p:attrNameLst>
                                      </p:cBhvr>
                                      <p:to>
                                        <p:strVal val="visible"/>
                                      </p:to>
                                    </p:set>
                                    <p:anim calcmode="lin" valueType="num">
                                      <p:cBhvr>
                                        <p:cTn id="15" dur="500" fill="hold"/>
                                        <p:tgtEl>
                                          <p:spTgt spid="3080"/>
                                        </p:tgtEl>
                                        <p:attrNameLst>
                                          <p:attrName>ppt_w</p:attrName>
                                        </p:attrNameLst>
                                      </p:cBhvr>
                                      <p:tavLst>
                                        <p:tav tm="0">
                                          <p:val>
                                            <p:fltVal val="0"/>
                                          </p:val>
                                        </p:tav>
                                        <p:tav tm="100000">
                                          <p:val>
                                            <p:strVal val="#ppt_w"/>
                                          </p:val>
                                        </p:tav>
                                      </p:tavLst>
                                    </p:anim>
                                    <p:anim calcmode="lin" valueType="num">
                                      <p:cBhvr>
                                        <p:cTn id="16" dur="500" fill="hold"/>
                                        <p:tgtEl>
                                          <p:spTgt spid="3080"/>
                                        </p:tgtEl>
                                        <p:attrNameLst>
                                          <p:attrName>ppt_h</p:attrName>
                                        </p:attrNameLst>
                                      </p:cBhvr>
                                      <p:tavLst>
                                        <p:tav tm="0">
                                          <p:val>
                                            <p:fltVal val="0"/>
                                          </p:val>
                                        </p:tav>
                                        <p:tav tm="100000">
                                          <p:val>
                                            <p:strVal val="#ppt_h"/>
                                          </p:val>
                                        </p:tav>
                                      </p:tavLst>
                                    </p:anim>
                                  </p:childTnLst>
                                </p:cTn>
                              </p:par>
                            </p:childTnLst>
                          </p:cTn>
                        </p:par>
                        <p:par>
                          <p:cTn id="17" fill="hold">
                            <p:stCondLst>
                              <p:cond delay="7700"/>
                            </p:stCondLst>
                            <p:childTnLst>
                              <p:par>
                                <p:cTn id="18" presetID="23" presetClass="entr" presetSubtype="16" fill="hold" nodeType="afterEffect">
                                  <p:stCondLst>
                                    <p:cond delay="2000"/>
                                  </p:stCondLst>
                                  <p:childTnLst>
                                    <p:set>
                                      <p:cBhvr>
                                        <p:cTn id="19" dur="1" fill="hold">
                                          <p:stCondLst>
                                            <p:cond delay="0"/>
                                          </p:stCondLst>
                                        </p:cTn>
                                        <p:tgtEl>
                                          <p:spTgt spid="3087"/>
                                        </p:tgtEl>
                                        <p:attrNameLst>
                                          <p:attrName>style.visibility</p:attrName>
                                        </p:attrNameLst>
                                      </p:cBhvr>
                                      <p:to>
                                        <p:strVal val="visible"/>
                                      </p:to>
                                    </p:set>
                                    <p:anim calcmode="lin" valueType="num">
                                      <p:cBhvr>
                                        <p:cTn id="20" dur="500" fill="hold"/>
                                        <p:tgtEl>
                                          <p:spTgt spid="3087"/>
                                        </p:tgtEl>
                                        <p:attrNameLst>
                                          <p:attrName>ppt_w</p:attrName>
                                        </p:attrNameLst>
                                      </p:cBhvr>
                                      <p:tavLst>
                                        <p:tav tm="0">
                                          <p:val>
                                            <p:fltVal val="0"/>
                                          </p:val>
                                        </p:tav>
                                        <p:tav tm="100000">
                                          <p:val>
                                            <p:strVal val="#ppt_w"/>
                                          </p:val>
                                        </p:tav>
                                      </p:tavLst>
                                    </p:anim>
                                    <p:anim calcmode="lin" valueType="num">
                                      <p:cBhvr>
                                        <p:cTn id="21" dur="500" fill="hold"/>
                                        <p:tgtEl>
                                          <p:spTgt spid="3087"/>
                                        </p:tgtEl>
                                        <p:attrNameLst>
                                          <p:attrName>ppt_h</p:attrName>
                                        </p:attrNameLst>
                                      </p:cBhvr>
                                      <p:tavLst>
                                        <p:tav tm="0">
                                          <p:val>
                                            <p:fltVal val="0"/>
                                          </p:val>
                                        </p:tav>
                                        <p:tav tm="100000">
                                          <p:val>
                                            <p:strVal val="#ppt_h"/>
                                          </p:val>
                                        </p:tav>
                                      </p:tavLst>
                                    </p:anim>
                                  </p:childTnLst>
                                </p:cTn>
                              </p:par>
                            </p:childTnLst>
                          </p:cTn>
                        </p:par>
                        <p:par>
                          <p:cTn id="22" fill="hold">
                            <p:stCondLst>
                              <p:cond delay="10200"/>
                            </p:stCondLst>
                            <p:childTnLst>
                              <p:par>
                                <p:cTn id="23" presetID="23" presetClass="entr" presetSubtype="16" fill="hold" nodeType="afterEffect">
                                  <p:stCondLst>
                                    <p:cond delay="2000"/>
                                  </p:stCondLst>
                                  <p:childTnLst>
                                    <p:set>
                                      <p:cBhvr>
                                        <p:cTn id="24" dur="1" fill="hold">
                                          <p:stCondLst>
                                            <p:cond delay="0"/>
                                          </p:stCondLst>
                                        </p:cTn>
                                        <p:tgtEl>
                                          <p:spTgt spid="3094"/>
                                        </p:tgtEl>
                                        <p:attrNameLst>
                                          <p:attrName>style.visibility</p:attrName>
                                        </p:attrNameLst>
                                      </p:cBhvr>
                                      <p:to>
                                        <p:strVal val="visible"/>
                                      </p:to>
                                    </p:set>
                                    <p:anim calcmode="lin" valueType="num">
                                      <p:cBhvr>
                                        <p:cTn id="25" dur="500" fill="hold"/>
                                        <p:tgtEl>
                                          <p:spTgt spid="3094"/>
                                        </p:tgtEl>
                                        <p:attrNameLst>
                                          <p:attrName>ppt_w</p:attrName>
                                        </p:attrNameLst>
                                      </p:cBhvr>
                                      <p:tavLst>
                                        <p:tav tm="0">
                                          <p:val>
                                            <p:fltVal val="0"/>
                                          </p:val>
                                        </p:tav>
                                        <p:tav tm="100000">
                                          <p:val>
                                            <p:strVal val="#ppt_w"/>
                                          </p:val>
                                        </p:tav>
                                      </p:tavLst>
                                    </p:anim>
                                    <p:anim calcmode="lin" valueType="num">
                                      <p:cBhvr>
                                        <p:cTn id="26" dur="500" fill="hold"/>
                                        <p:tgtEl>
                                          <p:spTgt spid="3094"/>
                                        </p:tgtEl>
                                        <p:attrNameLst>
                                          <p:attrName>ppt_h</p:attrName>
                                        </p:attrNameLst>
                                      </p:cBhvr>
                                      <p:tavLst>
                                        <p:tav tm="0">
                                          <p:val>
                                            <p:fltVal val="0"/>
                                          </p:val>
                                        </p:tav>
                                        <p:tav tm="100000">
                                          <p:val>
                                            <p:strVal val="#ppt_h"/>
                                          </p:val>
                                        </p:tav>
                                      </p:tavLst>
                                    </p:anim>
                                  </p:childTnLst>
                                </p:cTn>
                              </p:par>
                            </p:childTnLst>
                          </p:cTn>
                        </p:par>
                        <p:par>
                          <p:cTn id="27" fill="hold">
                            <p:stCondLst>
                              <p:cond delay="12700"/>
                            </p:stCondLst>
                            <p:childTnLst>
                              <p:par>
                                <p:cTn id="28" presetID="23" presetClass="entr" presetSubtype="16" fill="hold" nodeType="afterEffect">
                                  <p:stCondLst>
                                    <p:cond delay="2000"/>
                                  </p:stCondLst>
                                  <p:childTnLst>
                                    <p:set>
                                      <p:cBhvr>
                                        <p:cTn id="29" dur="1" fill="hold">
                                          <p:stCondLst>
                                            <p:cond delay="0"/>
                                          </p:stCondLst>
                                        </p:cTn>
                                        <p:tgtEl>
                                          <p:spTgt spid="3101"/>
                                        </p:tgtEl>
                                        <p:attrNameLst>
                                          <p:attrName>style.visibility</p:attrName>
                                        </p:attrNameLst>
                                      </p:cBhvr>
                                      <p:to>
                                        <p:strVal val="visible"/>
                                      </p:to>
                                    </p:set>
                                    <p:anim calcmode="lin" valueType="num">
                                      <p:cBhvr>
                                        <p:cTn id="30" dur="500" fill="hold"/>
                                        <p:tgtEl>
                                          <p:spTgt spid="3101"/>
                                        </p:tgtEl>
                                        <p:attrNameLst>
                                          <p:attrName>ppt_w</p:attrName>
                                        </p:attrNameLst>
                                      </p:cBhvr>
                                      <p:tavLst>
                                        <p:tav tm="0">
                                          <p:val>
                                            <p:fltVal val="0"/>
                                          </p:val>
                                        </p:tav>
                                        <p:tav tm="100000">
                                          <p:val>
                                            <p:strVal val="#ppt_w"/>
                                          </p:val>
                                        </p:tav>
                                      </p:tavLst>
                                    </p:anim>
                                    <p:anim calcmode="lin" valueType="num">
                                      <p:cBhvr>
                                        <p:cTn id="31" dur="500" fill="hold"/>
                                        <p:tgtEl>
                                          <p:spTgt spid="3101"/>
                                        </p:tgtEl>
                                        <p:attrNameLst>
                                          <p:attrName>ppt_h</p:attrName>
                                        </p:attrNameLst>
                                      </p:cBhvr>
                                      <p:tavLst>
                                        <p:tav tm="0">
                                          <p:val>
                                            <p:fltVal val="0"/>
                                          </p:val>
                                        </p:tav>
                                        <p:tav tm="100000">
                                          <p:val>
                                            <p:strVal val="#ppt_h"/>
                                          </p:val>
                                        </p:tav>
                                      </p:tavLst>
                                    </p:anim>
                                  </p:childTnLst>
                                </p:cTn>
                              </p:par>
                            </p:childTnLst>
                          </p:cTn>
                        </p:par>
                        <p:par>
                          <p:cTn id="32" fill="hold">
                            <p:stCondLst>
                              <p:cond delay="15200"/>
                            </p:stCondLst>
                            <p:childTnLst>
                              <p:par>
                                <p:cTn id="33" presetID="1" presetClass="entr" presetSubtype="0" fill="hold" grpId="0" nodeType="afterEffect">
                                  <p:stCondLst>
                                    <p:cond delay="2000"/>
                                  </p:stCondLst>
                                  <p:iterate type="wd">
                                    <p:tmAbs val="300"/>
                                  </p:iterate>
                                  <p:childTnLst>
                                    <p:set>
                                      <p:cBhvr>
                                        <p:cTn id="34" dur="1" fill="hold">
                                          <p:stCondLst>
                                            <p:cond delay="299"/>
                                          </p:stCondLst>
                                        </p:cTn>
                                        <p:tgtEl>
                                          <p:spTgt spid="3104"/>
                                        </p:tgtEl>
                                        <p:attrNameLst>
                                          <p:attrName>style.visibility</p:attrName>
                                        </p:attrNameLst>
                                      </p:cBhvr>
                                      <p:to>
                                        <p:strVal val="visible"/>
                                      </p:to>
                                    </p:set>
                                  </p:childTnLst>
                                </p:cTn>
                              </p:par>
                            </p:childTnLst>
                          </p:cTn>
                        </p:par>
                        <p:par>
                          <p:cTn id="35" fill="hold">
                            <p:stCondLst>
                              <p:cond delay="31600"/>
                            </p:stCondLst>
                            <p:childTnLst>
                              <p:par>
                                <p:cTn id="36" presetID="23" presetClass="entr" presetSubtype="16" fill="hold" nodeType="afterEffect">
                                  <p:stCondLst>
                                    <p:cond delay="100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P spid="310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a:t>
            </a:r>
            <a:r>
              <a:rPr lang="es-ES_tradnl" sz="2400" b="1" dirty="0">
                <a:solidFill>
                  <a:srgbClr val="FF0000"/>
                </a:solidFill>
              </a:rPr>
              <a:t>concepto de media aritmética o promedio</a:t>
            </a:r>
            <a:endParaRPr lang="es-ES" sz="2400" b="1" dirty="0">
              <a:solidFill>
                <a:srgbClr val="FF0000"/>
              </a:solidFill>
            </a:endParaRPr>
          </a:p>
        </p:txBody>
      </p:sp>
      <p:pic>
        <p:nvPicPr>
          <p:cNvPr id="7171" name="Picture 3" descr="ninnna.gif (14187 bytes)"/>
          <p:cNvPicPr>
            <a:picLocks noChangeAspect="1" noChangeArrowheads="1" noCrop="1"/>
          </p:cNvPicPr>
          <p:nvPr/>
        </p:nvPicPr>
        <p:blipFill>
          <a:blip r:embed="rId2"/>
          <a:srcRect/>
          <a:stretch>
            <a:fillRect/>
          </a:stretch>
        </p:blipFill>
        <p:spPr bwMode="auto">
          <a:xfrm>
            <a:off x="3581400" y="1676400"/>
            <a:ext cx="1284288" cy="2011363"/>
          </a:xfrm>
          <a:prstGeom prst="rect">
            <a:avLst/>
          </a:prstGeom>
          <a:noFill/>
          <a:ln w="9525">
            <a:noFill/>
            <a:miter lim="800000"/>
            <a:headEnd/>
            <a:tailEnd/>
          </a:ln>
        </p:spPr>
      </p:pic>
      <p:pic>
        <p:nvPicPr>
          <p:cNvPr id="7172" name="Picture 4" descr="a_singer_e0.gif (12292 bytes)"/>
          <p:cNvPicPr>
            <a:picLocks noChangeAspect="1" noChangeArrowheads="1" noCrop="1"/>
          </p:cNvPicPr>
          <p:nvPr/>
        </p:nvPicPr>
        <p:blipFill>
          <a:blip r:embed="rId3"/>
          <a:srcRect/>
          <a:stretch>
            <a:fillRect/>
          </a:stretch>
        </p:blipFill>
        <p:spPr bwMode="auto">
          <a:xfrm>
            <a:off x="381000" y="3048000"/>
            <a:ext cx="1828800" cy="1817688"/>
          </a:xfrm>
          <a:prstGeom prst="rect">
            <a:avLst/>
          </a:prstGeom>
          <a:noFill/>
          <a:ln w="9525">
            <a:noFill/>
            <a:miter lim="800000"/>
            <a:headEnd/>
            <a:tailEnd/>
          </a:ln>
        </p:spPr>
      </p:pic>
      <p:pic>
        <p:nvPicPr>
          <p:cNvPr id="7173" name="Picture 5" descr="mix_252.gif (12128 bytes)"/>
          <p:cNvPicPr>
            <a:picLocks noChangeAspect="1" noChangeArrowheads="1" noCrop="1"/>
          </p:cNvPicPr>
          <p:nvPr/>
        </p:nvPicPr>
        <p:blipFill>
          <a:blip r:embed="rId4"/>
          <a:srcRect/>
          <a:stretch>
            <a:fillRect/>
          </a:stretch>
        </p:blipFill>
        <p:spPr bwMode="auto">
          <a:xfrm>
            <a:off x="6172200" y="3886200"/>
            <a:ext cx="1463675" cy="1835150"/>
          </a:xfrm>
          <a:prstGeom prst="rect">
            <a:avLst/>
          </a:prstGeom>
          <a:noFill/>
          <a:ln w="9525">
            <a:noFill/>
            <a:miter lim="800000"/>
            <a:headEnd/>
            <a:tailEnd/>
          </a:ln>
        </p:spPr>
      </p:pic>
      <p:grpSp>
        <p:nvGrpSpPr>
          <p:cNvPr id="2" name="Group 8"/>
          <p:cNvGrpSpPr>
            <a:grpSpLocks/>
          </p:cNvGrpSpPr>
          <p:nvPr/>
        </p:nvGrpSpPr>
        <p:grpSpPr bwMode="auto">
          <a:xfrm>
            <a:off x="990600" y="1143000"/>
            <a:ext cx="2133600" cy="1295400"/>
            <a:chOff x="624" y="1008"/>
            <a:chExt cx="1344" cy="816"/>
          </a:xfrm>
        </p:grpSpPr>
        <p:sp>
          <p:nvSpPr>
            <p:cNvPr id="7186" name="AutoShape 6"/>
            <p:cNvSpPr>
              <a:spLocks noChangeArrowheads="1"/>
            </p:cNvSpPr>
            <p:nvPr/>
          </p:nvSpPr>
          <p:spPr bwMode="auto">
            <a:xfrm>
              <a:off x="624" y="1008"/>
              <a:ext cx="1296" cy="816"/>
            </a:xfrm>
            <a:prstGeom prst="wedgeEllipseCallout">
              <a:avLst>
                <a:gd name="adj1" fmla="val -7718"/>
                <a:gd name="adj2" fmla="val 103676"/>
              </a:avLst>
            </a:prstGeom>
            <a:noFill/>
            <a:ln w="9525">
              <a:solidFill>
                <a:srgbClr val="FF0000"/>
              </a:solidFill>
              <a:miter lim="800000"/>
              <a:headEnd/>
              <a:tailEnd/>
            </a:ln>
          </p:spPr>
          <p:txBody>
            <a:bodyPr/>
            <a:lstStyle/>
            <a:p>
              <a:pPr algn="ctr"/>
              <a:endParaRPr lang="es-ES">
                <a:solidFill>
                  <a:srgbClr val="336600"/>
                </a:solidFill>
              </a:endParaRPr>
            </a:p>
          </p:txBody>
        </p:sp>
        <p:sp>
          <p:nvSpPr>
            <p:cNvPr id="7187" name="Text Box 7"/>
            <p:cNvSpPr txBox="1">
              <a:spLocks noChangeArrowheads="1"/>
            </p:cNvSpPr>
            <p:nvPr/>
          </p:nvSpPr>
          <p:spPr bwMode="auto">
            <a:xfrm>
              <a:off x="720" y="1152"/>
              <a:ext cx="1248" cy="577"/>
            </a:xfrm>
            <a:prstGeom prst="rect">
              <a:avLst/>
            </a:prstGeom>
            <a:noFill/>
            <a:ln w="9525">
              <a:noFill/>
              <a:miter lim="800000"/>
              <a:headEnd/>
              <a:tailEnd/>
            </a:ln>
          </p:spPr>
          <p:txBody>
            <a:bodyPr>
              <a:spAutoFit/>
            </a:bodyPr>
            <a:lstStyle/>
            <a:p>
              <a:pPr>
                <a:spcBef>
                  <a:spcPct val="50000"/>
                </a:spcBef>
              </a:pPr>
              <a:r>
                <a:rPr lang="es-ES_tradnl">
                  <a:solidFill>
                    <a:srgbClr val="336600"/>
                  </a:solidFill>
                </a:rPr>
                <a:t>Este mes gané 3000 pesos, se los daré a mi papá</a:t>
              </a:r>
              <a:endParaRPr lang="es-ES">
                <a:solidFill>
                  <a:srgbClr val="336600"/>
                </a:solidFill>
              </a:endParaRPr>
            </a:p>
          </p:txBody>
        </p:sp>
      </p:grpSp>
      <p:grpSp>
        <p:nvGrpSpPr>
          <p:cNvPr id="3" name="Group 14"/>
          <p:cNvGrpSpPr>
            <a:grpSpLocks/>
          </p:cNvGrpSpPr>
          <p:nvPr/>
        </p:nvGrpSpPr>
        <p:grpSpPr bwMode="auto">
          <a:xfrm>
            <a:off x="4648200" y="762000"/>
            <a:ext cx="3124200" cy="914400"/>
            <a:chOff x="2928" y="624"/>
            <a:chExt cx="1968" cy="576"/>
          </a:xfrm>
        </p:grpSpPr>
        <p:sp>
          <p:nvSpPr>
            <p:cNvPr id="7184" name="AutoShape 9"/>
            <p:cNvSpPr>
              <a:spLocks noChangeArrowheads="1"/>
            </p:cNvSpPr>
            <p:nvPr/>
          </p:nvSpPr>
          <p:spPr bwMode="auto">
            <a:xfrm>
              <a:off x="2928" y="624"/>
              <a:ext cx="1968" cy="576"/>
            </a:xfrm>
            <a:prstGeom prst="wedgeRoundRectCallout">
              <a:avLst>
                <a:gd name="adj1" fmla="val -35977"/>
                <a:gd name="adj2" fmla="val 78301"/>
                <a:gd name="adj3" fmla="val 16667"/>
              </a:avLst>
            </a:prstGeom>
            <a:noFill/>
            <a:ln w="9525">
              <a:solidFill>
                <a:schemeClr val="accent2"/>
              </a:solidFill>
              <a:miter lim="800000"/>
              <a:headEnd/>
              <a:tailEnd/>
            </a:ln>
          </p:spPr>
          <p:txBody>
            <a:bodyPr/>
            <a:lstStyle/>
            <a:p>
              <a:pPr algn="ctr"/>
              <a:endParaRPr lang="es-ES">
                <a:solidFill>
                  <a:srgbClr val="336600"/>
                </a:solidFill>
              </a:endParaRPr>
            </a:p>
          </p:txBody>
        </p:sp>
        <p:sp>
          <p:nvSpPr>
            <p:cNvPr id="7185" name="Text Box 10"/>
            <p:cNvSpPr txBox="1">
              <a:spLocks noChangeArrowheads="1"/>
            </p:cNvSpPr>
            <p:nvPr/>
          </p:nvSpPr>
          <p:spPr bwMode="auto">
            <a:xfrm>
              <a:off x="3024" y="624"/>
              <a:ext cx="1872" cy="576"/>
            </a:xfrm>
            <a:prstGeom prst="rect">
              <a:avLst/>
            </a:prstGeom>
            <a:noFill/>
            <a:ln w="9525">
              <a:noFill/>
              <a:miter lim="800000"/>
              <a:headEnd/>
              <a:tailEnd/>
            </a:ln>
          </p:spPr>
          <p:txBody>
            <a:bodyPr>
              <a:spAutoFit/>
            </a:bodyPr>
            <a:lstStyle/>
            <a:p>
              <a:pPr>
                <a:spcBef>
                  <a:spcPct val="50000"/>
                </a:spcBef>
              </a:pPr>
              <a:r>
                <a:rPr lang="es-ES_tradnl">
                  <a:solidFill>
                    <a:srgbClr val="336600"/>
                  </a:solidFill>
                </a:rPr>
                <a:t>Este mes mis tías me dieron 4000 pesos... Se los daré a mi papá</a:t>
              </a:r>
              <a:endParaRPr lang="es-ES">
                <a:solidFill>
                  <a:srgbClr val="336600"/>
                </a:solidFill>
              </a:endParaRPr>
            </a:p>
          </p:txBody>
        </p:sp>
      </p:grpSp>
      <p:grpSp>
        <p:nvGrpSpPr>
          <p:cNvPr id="4" name="Group 13"/>
          <p:cNvGrpSpPr>
            <a:grpSpLocks/>
          </p:cNvGrpSpPr>
          <p:nvPr/>
        </p:nvGrpSpPr>
        <p:grpSpPr bwMode="auto">
          <a:xfrm>
            <a:off x="6324600" y="1752600"/>
            <a:ext cx="2819400" cy="1828800"/>
            <a:chOff x="3984" y="1392"/>
            <a:chExt cx="1776" cy="1152"/>
          </a:xfrm>
        </p:grpSpPr>
        <p:sp>
          <p:nvSpPr>
            <p:cNvPr id="7182" name="AutoShape 11"/>
            <p:cNvSpPr>
              <a:spLocks noChangeArrowheads="1"/>
            </p:cNvSpPr>
            <p:nvPr/>
          </p:nvSpPr>
          <p:spPr bwMode="auto">
            <a:xfrm>
              <a:off x="3984" y="1392"/>
              <a:ext cx="1776" cy="1152"/>
            </a:xfrm>
            <a:prstGeom prst="cloudCallout">
              <a:avLst>
                <a:gd name="adj1" fmla="val -28546"/>
                <a:gd name="adj2" fmla="val 68315"/>
              </a:avLst>
            </a:prstGeom>
            <a:noFill/>
            <a:ln w="9525">
              <a:solidFill>
                <a:srgbClr val="339966"/>
              </a:solidFill>
              <a:round/>
              <a:headEnd/>
              <a:tailEnd/>
            </a:ln>
          </p:spPr>
          <p:txBody>
            <a:bodyPr/>
            <a:lstStyle/>
            <a:p>
              <a:pPr algn="ctr"/>
              <a:endParaRPr lang="es-ES">
                <a:solidFill>
                  <a:srgbClr val="336600"/>
                </a:solidFill>
              </a:endParaRPr>
            </a:p>
          </p:txBody>
        </p:sp>
        <p:sp>
          <p:nvSpPr>
            <p:cNvPr id="7183" name="Text Box 12"/>
            <p:cNvSpPr txBox="1">
              <a:spLocks noChangeArrowheads="1"/>
            </p:cNvSpPr>
            <p:nvPr/>
          </p:nvSpPr>
          <p:spPr bwMode="auto">
            <a:xfrm>
              <a:off x="4272" y="1536"/>
              <a:ext cx="1392" cy="750"/>
            </a:xfrm>
            <a:prstGeom prst="rect">
              <a:avLst/>
            </a:prstGeom>
            <a:noFill/>
            <a:ln w="9525">
              <a:noFill/>
              <a:miter lim="800000"/>
              <a:headEnd/>
              <a:tailEnd/>
            </a:ln>
          </p:spPr>
          <p:txBody>
            <a:bodyPr>
              <a:spAutoFit/>
            </a:bodyPr>
            <a:lstStyle/>
            <a:p>
              <a:pPr>
                <a:spcBef>
                  <a:spcPct val="50000"/>
                </a:spcBef>
              </a:pPr>
              <a:r>
                <a:rPr lang="es-ES_tradnl">
                  <a:solidFill>
                    <a:srgbClr val="336600"/>
                  </a:solidFill>
                </a:rPr>
                <a:t>Recibí 5000 pesos por tocar en la orquesta. Se los daré a mi papá</a:t>
              </a:r>
              <a:endParaRPr lang="es-ES">
                <a:solidFill>
                  <a:srgbClr val="336600"/>
                </a:solidFill>
              </a:endParaRPr>
            </a:p>
          </p:txBody>
        </p:sp>
      </p:grpSp>
      <p:sp>
        <p:nvSpPr>
          <p:cNvPr id="4111" name="Text Box 15"/>
          <p:cNvSpPr txBox="1">
            <a:spLocks noChangeArrowheads="1"/>
          </p:cNvSpPr>
          <p:nvPr/>
        </p:nvSpPr>
        <p:spPr bwMode="auto">
          <a:xfrm>
            <a:off x="381000" y="4800600"/>
            <a:ext cx="5715000" cy="701675"/>
          </a:xfrm>
          <a:prstGeom prst="rect">
            <a:avLst/>
          </a:prstGeom>
          <a:noFill/>
          <a:ln w="9525">
            <a:noFill/>
            <a:miter lim="800000"/>
            <a:headEnd/>
            <a:tailEnd/>
          </a:ln>
        </p:spPr>
        <p:txBody>
          <a:bodyPr>
            <a:spAutoFit/>
          </a:bodyPr>
          <a:lstStyle/>
          <a:p>
            <a:pPr>
              <a:spcBef>
                <a:spcPct val="50000"/>
              </a:spcBef>
            </a:pPr>
            <a:r>
              <a:rPr lang="es-ES_tradnl" sz="2000">
                <a:solidFill>
                  <a:srgbClr val="336600"/>
                </a:solidFill>
              </a:rPr>
              <a:t>¿Cuánto recibirá Don Juan por aporte de sus hijos al presupuesto familiar?</a:t>
            </a:r>
            <a:endParaRPr lang="es-ES" sz="2000">
              <a:solidFill>
                <a:srgbClr val="336600"/>
              </a:solidFill>
            </a:endParaRPr>
          </a:p>
        </p:txBody>
      </p:sp>
      <p:sp>
        <p:nvSpPr>
          <p:cNvPr id="4112" name="Text Box 16"/>
          <p:cNvSpPr txBox="1">
            <a:spLocks noChangeArrowheads="1"/>
          </p:cNvSpPr>
          <p:nvPr/>
        </p:nvSpPr>
        <p:spPr bwMode="auto">
          <a:xfrm>
            <a:off x="2438400" y="5562600"/>
            <a:ext cx="4343400" cy="396875"/>
          </a:xfrm>
          <a:prstGeom prst="rect">
            <a:avLst/>
          </a:prstGeom>
          <a:noFill/>
          <a:ln w="9525">
            <a:noFill/>
            <a:miter lim="800000"/>
            <a:headEnd/>
            <a:tailEnd/>
          </a:ln>
        </p:spPr>
        <p:txBody>
          <a:bodyPr>
            <a:spAutoFit/>
          </a:bodyPr>
          <a:lstStyle/>
          <a:p>
            <a:pPr>
              <a:spcBef>
                <a:spcPct val="50000"/>
              </a:spcBef>
            </a:pPr>
            <a:r>
              <a:rPr lang="es-ES_tradnl" sz="2000">
                <a:solidFill>
                  <a:srgbClr val="336600"/>
                </a:solidFill>
              </a:rPr>
              <a:t>3000 + 4000 + 5000 = 12000 pesos</a:t>
            </a:r>
            <a:endParaRPr lang="es-ES" sz="2000">
              <a:solidFill>
                <a:srgbClr val="336600"/>
              </a:solidFill>
            </a:endParaRPr>
          </a:p>
        </p:txBody>
      </p:sp>
      <p:grpSp>
        <p:nvGrpSpPr>
          <p:cNvPr id="5" name="Group 18"/>
          <p:cNvGrpSpPr>
            <a:grpSpLocks/>
          </p:cNvGrpSpPr>
          <p:nvPr/>
        </p:nvGrpSpPr>
        <p:grpSpPr bwMode="auto">
          <a:xfrm>
            <a:off x="1143000" y="5943600"/>
            <a:ext cx="6705600" cy="457200"/>
            <a:chOff x="720" y="3744"/>
            <a:chExt cx="4224" cy="288"/>
          </a:xfrm>
        </p:grpSpPr>
        <p:sp>
          <p:nvSpPr>
            <p:cNvPr id="7180" name="AutoShape 19">
              <a:hlinkClick r:id="" action="ppaction://hlinkshowjump?jump=previousslide" highlightClick="1"/>
            </p:cNvPr>
            <p:cNvSpPr>
              <a:spLocks noChangeArrowheads="1"/>
            </p:cNvSpPr>
            <p:nvPr/>
          </p:nvSpPr>
          <p:spPr bwMode="auto">
            <a:xfrm>
              <a:off x="720" y="3792"/>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7181" name="AutoShape 20">
              <a:hlinkClick r:id="" action="ppaction://hlinkshowjump?jump=nextslide" highlightClick="1"/>
            </p:cNvPr>
            <p:cNvSpPr>
              <a:spLocks noChangeArrowheads="1"/>
            </p:cNvSpPr>
            <p:nvPr/>
          </p:nvSpPr>
          <p:spPr bwMode="auto">
            <a:xfrm>
              <a:off x="4608" y="3744"/>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200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16" fill="hold" nodeType="afterEffect">
                                  <p:stCondLst>
                                    <p:cond delay="200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childTnLst>
                                </p:cTn>
                              </p:par>
                            </p:childTnLst>
                          </p:cTn>
                        </p:par>
                        <p:par>
                          <p:cTn id="19" fill="hold">
                            <p:stCondLst>
                              <p:cond delay="5500"/>
                            </p:stCondLst>
                            <p:childTnLst>
                              <p:par>
                                <p:cTn id="20" presetID="23" presetClass="entr" presetSubtype="16" fill="hold" nodeType="afterEffect">
                                  <p:stCondLst>
                                    <p:cond delay="200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childTnLst>
                          </p:cTn>
                        </p:par>
                        <p:par>
                          <p:cTn id="24" fill="hold">
                            <p:stCondLst>
                              <p:cond delay="8000"/>
                            </p:stCondLst>
                            <p:childTnLst>
                              <p:par>
                                <p:cTn id="25" presetID="1" presetClass="entr" presetSubtype="0" fill="hold" grpId="0" nodeType="afterEffect">
                                  <p:stCondLst>
                                    <p:cond delay="2000"/>
                                  </p:stCondLst>
                                  <p:iterate type="wd">
                                    <p:tmAbs val="300"/>
                                  </p:iterate>
                                  <p:childTnLst>
                                    <p:set>
                                      <p:cBhvr>
                                        <p:cTn id="26" dur="1" fill="hold">
                                          <p:stCondLst>
                                            <p:cond delay="299"/>
                                          </p:stCondLst>
                                        </p:cTn>
                                        <p:tgtEl>
                                          <p:spTgt spid="4111"/>
                                        </p:tgtEl>
                                        <p:attrNameLst>
                                          <p:attrName>style.visibility</p:attrName>
                                        </p:attrNameLst>
                                      </p:cBhvr>
                                      <p:to>
                                        <p:strVal val="visible"/>
                                      </p:to>
                                    </p:set>
                                  </p:childTnLst>
                                </p:cTn>
                              </p:par>
                            </p:childTnLst>
                          </p:cTn>
                        </p:par>
                        <p:par>
                          <p:cTn id="27" fill="hold">
                            <p:stCondLst>
                              <p:cond delay="14200"/>
                            </p:stCondLst>
                            <p:childTnLst>
                              <p:par>
                                <p:cTn id="28" presetID="1" presetClass="entr" presetSubtype="0" fill="hold" grpId="0" nodeType="afterEffect">
                                  <p:stCondLst>
                                    <p:cond delay="2000"/>
                                  </p:stCondLst>
                                  <p:iterate type="wd">
                                    <p:tmAbs val="300"/>
                                  </p:iterate>
                                  <p:childTnLst>
                                    <p:set>
                                      <p:cBhvr>
                                        <p:cTn id="29" dur="1" fill="hold">
                                          <p:stCondLst>
                                            <p:cond delay="299"/>
                                          </p:stCondLst>
                                        </p:cTn>
                                        <p:tgtEl>
                                          <p:spTgt spid="4112"/>
                                        </p:tgtEl>
                                        <p:attrNameLst>
                                          <p:attrName>style.visibility</p:attrName>
                                        </p:attrNameLst>
                                      </p:cBhvr>
                                      <p:to>
                                        <p:strVal val="visible"/>
                                      </p:to>
                                    </p:set>
                                  </p:childTnLst>
                                </p:cTn>
                              </p:par>
                            </p:childTnLst>
                          </p:cTn>
                        </p:par>
                        <p:par>
                          <p:cTn id="30" fill="hold">
                            <p:stCondLst>
                              <p:cond delay="18600"/>
                            </p:stCondLst>
                            <p:childTnLst>
                              <p:par>
                                <p:cTn id="31" presetID="23" presetClass="entr" presetSubtype="16" fill="hold" nodeType="afterEffect">
                                  <p:stCondLst>
                                    <p:cond delay="100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ppt_w</p:attrName>
                                        </p:attrNameLst>
                                      </p:cBhvr>
                                      <p:tavLst>
                                        <p:tav tm="0">
                                          <p:val>
                                            <p:fltVal val="0"/>
                                          </p:val>
                                        </p:tav>
                                        <p:tav tm="100000">
                                          <p:val>
                                            <p:strVal val="#ppt_w"/>
                                          </p:val>
                                        </p:tav>
                                      </p:tavLst>
                                    </p:anim>
                                    <p:anim calcmode="lin" valueType="num">
                                      <p:cBhvr>
                                        <p:cTn id="3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11" grpId="0" autoUpdateAnimBg="0"/>
      <p:bldP spid="411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38200" y="428604"/>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a:t>
            </a:r>
            <a:r>
              <a:rPr lang="es-ES_tradnl" sz="2400" b="1" dirty="0">
                <a:solidFill>
                  <a:srgbClr val="FF0000"/>
                </a:solidFill>
              </a:rPr>
              <a:t>concepto de media aritmética o promedio</a:t>
            </a:r>
            <a:endParaRPr lang="es-ES" sz="2400" b="1" dirty="0">
              <a:solidFill>
                <a:srgbClr val="FF0000"/>
              </a:solidFill>
            </a:endParaRPr>
          </a:p>
        </p:txBody>
      </p:sp>
      <p:pic>
        <p:nvPicPr>
          <p:cNvPr id="8195" name="Picture 3" descr="aporrea.gif (15509 bytes)"/>
          <p:cNvPicPr>
            <a:picLocks noChangeAspect="1" noChangeArrowheads="1" noCrop="1"/>
          </p:cNvPicPr>
          <p:nvPr/>
        </p:nvPicPr>
        <p:blipFill>
          <a:blip r:embed="rId2"/>
          <a:srcRect/>
          <a:stretch>
            <a:fillRect/>
          </a:stretch>
        </p:blipFill>
        <p:spPr bwMode="auto">
          <a:xfrm>
            <a:off x="2667000" y="3276600"/>
            <a:ext cx="2667000" cy="1811338"/>
          </a:xfrm>
          <a:prstGeom prst="rect">
            <a:avLst/>
          </a:prstGeom>
          <a:noFill/>
          <a:ln w="9525">
            <a:noFill/>
            <a:miter lim="800000"/>
            <a:headEnd/>
            <a:tailEnd/>
          </a:ln>
        </p:spPr>
      </p:pic>
      <p:grpSp>
        <p:nvGrpSpPr>
          <p:cNvPr id="2" name="Group 7"/>
          <p:cNvGrpSpPr>
            <a:grpSpLocks/>
          </p:cNvGrpSpPr>
          <p:nvPr/>
        </p:nvGrpSpPr>
        <p:grpSpPr bwMode="auto">
          <a:xfrm>
            <a:off x="1143000" y="1371600"/>
            <a:ext cx="5715000" cy="1600200"/>
            <a:chOff x="720" y="864"/>
            <a:chExt cx="3600" cy="1008"/>
          </a:xfrm>
        </p:grpSpPr>
        <p:sp>
          <p:nvSpPr>
            <p:cNvPr id="8208" name="AutoShape 4"/>
            <p:cNvSpPr>
              <a:spLocks noChangeArrowheads="1"/>
            </p:cNvSpPr>
            <p:nvPr/>
          </p:nvSpPr>
          <p:spPr bwMode="auto">
            <a:xfrm>
              <a:off x="720" y="864"/>
              <a:ext cx="3552" cy="1008"/>
            </a:xfrm>
            <a:prstGeom prst="wedgeRectCallout">
              <a:avLst>
                <a:gd name="adj1" fmla="val -8755"/>
                <a:gd name="adj2" fmla="val 89681"/>
              </a:avLst>
            </a:prstGeom>
            <a:noFill/>
            <a:ln w="9525">
              <a:solidFill>
                <a:schemeClr val="tx1"/>
              </a:solidFill>
              <a:miter lim="800000"/>
              <a:headEnd/>
              <a:tailEnd/>
            </a:ln>
          </p:spPr>
          <p:txBody>
            <a:bodyPr/>
            <a:lstStyle/>
            <a:p>
              <a:pPr algn="ctr"/>
              <a:endParaRPr lang="es-ES">
                <a:solidFill>
                  <a:srgbClr val="336600"/>
                </a:solidFill>
              </a:endParaRPr>
            </a:p>
          </p:txBody>
        </p:sp>
        <p:sp>
          <p:nvSpPr>
            <p:cNvPr id="8209" name="Text Box 5"/>
            <p:cNvSpPr txBox="1">
              <a:spLocks noChangeArrowheads="1"/>
            </p:cNvSpPr>
            <p:nvPr/>
          </p:nvSpPr>
          <p:spPr bwMode="auto">
            <a:xfrm>
              <a:off x="720" y="912"/>
              <a:ext cx="3600" cy="923"/>
            </a:xfrm>
            <a:prstGeom prst="rect">
              <a:avLst/>
            </a:prstGeom>
            <a:noFill/>
            <a:ln w="9525">
              <a:noFill/>
              <a:miter lim="800000"/>
              <a:headEnd/>
              <a:tailEnd/>
            </a:ln>
          </p:spPr>
          <p:txBody>
            <a:bodyPr>
              <a:spAutoFit/>
            </a:bodyPr>
            <a:lstStyle/>
            <a:p>
              <a:pPr>
                <a:spcBef>
                  <a:spcPct val="50000"/>
                </a:spcBef>
              </a:pPr>
              <a:r>
                <a:rPr lang="es-ES_tradnl">
                  <a:solidFill>
                    <a:srgbClr val="336600"/>
                  </a:solidFill>
                </a:rPr>
                <a:t>Que hijos más buenos tengo. Ellos no saben que este mes me fue bien en mis muebles y no necesitaré ayuda. Les daré una sorpresa, les voy a devolver su dinero.. Para esto repartiré los 12000 pesos en tres partes iguales... ¡que contentos se van a poner!</a:t>
              </a:r>
              <a:endParaRPr lang="es-ES">
                <a:solidFill>
                  <a:srgbClr val="336600"/>
                </a:solidFill>
              </a:endParaRPr>
            </a:p>
          </p:txBody>
        </p:sp>
      </p:grpSp>
      <p:sp>
        <p:nvSpPr>
          <p:cNvPr id="5128" name="Text Box 8"/>
          <p:cNvSpPr txBox="1">
            <a:spLocks noChangeArrowheads="1"/>
          </p:cNvSpPr>
          <p:nvPr/>
        </p:nvSpPr>
        <p:spPr bwMode="auto">
          <a:xfrm>
            <a:off x="5867400" y="3276600"/>
            <a:ext cx="2743200" cy="641350"/>
          </a:xfrm>
          <a:prstGeom prst="rect">
            <a:avLst/>
          </a:prstGeom>
          <a:noFill/>
          <a:ln w="9525">
            <a:noFill/>
            <a:miter lim="800000"/>
            <a:headEnd/>
            <a:tailEnd/>
          </a:ln>
        </p:spPr>
        <p:txBody>
          <a:bodyPr>
            <a:spAutoFit/>
          </a:bodyPr>
          <a:lstStyle/>
          <a:p>
            <a:pPr>
              <a:spcBef>
                <a:spcPct val="50000"/>
              </a:spcBef>
            </a:pPr>
            <a:r>
              <a:rPr lang="es-ES_tradnl">
                <a:solidFill>
                  <a:srgbClr val="336600"/>
                </a:solidFill>
              </a:rPr>
              <a:t>¿Cuánto va a recibir cada hijo de Don Juan?</a:t>
            </a:r>
            <a:endParaRPr lang="es-ES">
              <a:solidFill>
                <a:srgbClr val="336600"/>
              </a:solidFill>
            </a:endParaRPr>
          </a:p>
        </p:txBody>
      </p:sp>
      <p:grpSp>
        <p:nvGrpSpPr>
          <p:cNvPr id="3" name="Group 14"/>
          <p:cNvGrpSpPr>
            <a:grpSpLocks/>
          </p:cNvGrpSpPr>
          <p:nvPr/>
        </p:nvGrpSpPr>
        <p:grpSpPr bwMode="auto">
          <a:xfrm>
            <a:off x="6096000" y="5029200"/>
            <a:ext cx="2895600" cy="914400"/>
            <a:chOff x="3360" y="3312"/>
            <a:chExt cx="1824" cy="576"/>
          </a:xfrm>
        </p:grpSpPr>
        <p:sp>
          <p:nvSpPr>
            <p:cNvPr id="8203" name="Text Box 9"/>
            <p:cNvSpPr txBox="1">
              <a:spLocks noChangeArrowheads="1"/>
            </p:cNvSpPr>
            <p:nvPr/>
          </p:nvSpPr>
          <p:spPr bwMode="auto">
            <a:xfrm>
              <a:off x="3360" y="3312"/>
              <a:ext cx="624" cy="288"/>
            </a:xfrm>
            <a:prstGeom prst="rect">
              <a:avLst/>
            </a:prstGeom>
            <a:noFill/>
            <a:ln w="9525">
              <a:noFill/>
              <a:miter lim="800000"/>
              <a:headEnd/>
              <a:tailEnd/>
            </a:ln>
          </p:spPr>
          <p:txBody>
            <a:bodyPr>
              <a:spAutoFit/>
            </a:bodyPr>
            <a:lstStyle/>
            <a:p>
              <a:pPr>
                <a:spcBef>
                  <a:spcPct val="50000"/>
                </a:spcBef>
              </a:pPr>
              <a:r>
                <a:rPr lang="es-ES_tradnl">
                  <a:solidFill>
                    <a:srgbClr val="336600"/>
                  </a:solidFill>
                </a:rPr>
                <a:t>12000</a:t>
              </a:r>
              <a:endParaRPr lang="es-ES">
                <a:solidFill>
                  <a:srgbClr val="336600"/>
                </a:solidFill>
              </a:endParaRPr>
            </a:p>
          </p:txBody>
        </p:sp>
        <p:sp>
          <p:nvSpPr>
            <p:cNvPr id="8204" name="Line 10"/>
            <p:cNvSpPr>
              <a:spLocks noChangeShapeType="1"/>
            </p:cNvSpPr>
            <p:nvPr/>
          </p:nvSpPr>
          <p:spPr bwMode="auto">
            <a:xfrm>
              <a:off x="3408" y="3600"/>
              <a:ext cx="480" cy="0"/>
            </a:xfrm>
            <a:prstGeom prst="line">
              <a:avLst/>
            </a:prstGeom>
            <a:noFill/>
            <a:ln w="9525">
              <a:solidFill>
                <a:schemeClr val="tx1"/>
              </a:solidFill>
              <a:round/>
              <a:headEnd/>
              <a:tailEnd/>
            </a:ln>
          </p:spPr>
          <p:txBody>
            <a:bodyPr/>
            <a:lstStyle/>
            <a:p>
              <a:endParaRPr lang="es-ES"/>
            </a:p>
          </p:txBody>
        </p:sp>
        <p:sp>
          <p:nvSpPr>
            <p:cNvPr id="8205" name="Text Box 11"/>
            <p:cNvSpPr txBox="1">
              <a:spLocks noChangeArrowheads="1"/>
            </p:cNvSpPr>
            <p:nvPr/>
          </p:nvSpPr>
          <p:spPr bwMode="auto">
            <a:xfrm>
              <a:off x="3552" y="3600"/>
              <a:ext cx="240" cy="288"/>
            </a:xfrm>
            <a:prstGeom prst="rect">
              <a:avLst/>
            </a:prstGeom>
            <a:noFill/>
            <a:ln w="9525">
              <a:noFill/>
              <a:miter lim="800000"/>
              <a:headEnd/>
              <a:tailEnd/>
            </a:ln>
          </p:spPr>
          <p:txBody>
            <a:bodyPr>
              <a:spAutoFit/>
            </a:bodyPr>
            <a:lstStyle/>
            <a:p>
              <a:pPr>
                <a:spcBef>
                  <a:spcPct val="50000"/>
                </a:spcBef>
              </a:pPr>
              <a:r>
                <a:rPr lang="es-ES_tradnl">
                  <a:solidFill>
                    <a:srgbClr val="336600"/>
                  </a:solidFill>
                </a:rPr>
                <a:t>3</a:t>
              </a:r>
              <a:endParaRPr lang="es-ES">
                <a:solidFill>
                  <a:srgbClr val="336600"/>
                </a:solidFill>
              </a:endParaRPr>
            </a:p>
          </p:txBody>
        </p:sp>
        <p:sp>
          <p:nvSpPr>
            <p:cNvPr id="8206" name="Text Box 12"/>
            <p:cNvSpPr txBox="1">
              <a:spLocks noChangeArrowheads="1"/>
            </p:cNvSpPr>
            <p:nvPr/>
          </p:nvSpPr>
          <p:spPr bwMode="auto">
            <a:xfrm>
              <a:off x="3984" y="3456"/>
              <a:ext cx="720" cy="288"/>
            </a:xfrm>
            <a:prstGeom prst="rect">
              <a:avLst/>
            </a:prstGeom>
            <a:noFill/>
            <a:ln w="9525">
              <a:noFill/>
              <a:miter lim="800000"/>
              <a:headEnd/>
              <a:tailEnd/>
            </a:ln>
          </p:spPr>
          <p:txBody>
            <a:bodyPr>
              <a:spAutoFit/>
            </a:bodyPr>
            <a:lstStyle/>
            <a:p>
              <a:pPr>
                <a:spcBef>
                  <a:spcPct val="50000"/>
                </a:spcBef>
              </a:pPr>
              <a:r>
                <a:rPr lang="es-ES_tradnl">
                  <a:solidFill>
                    <a:srgbClr val="336600"/>
                  </a:solidFill>
                </a:rPr>
                <a:t>= 4000</a:t>
              </a:r>
              <a:endParaRPr lang="es-ES">
                <a:solidFill>
                  <a:srgbClr val="336600"/>
                </a:solidFill>
              </a:endParaRPr>
            </a:p>
          </p:txBody>
        </p:sp>
        <p:sp>
          <p:nvSpPr>
            <p:cNvPr id="8207" name="Text Box 13"/>
            <p:cNvSpPr txBox="1">
              <a:spLocks noChangeArrowheads="1"/>
            </p:cNvSpPr>
            <p:nvPr/>
          </p:nvSpPr>
          <p:spPr bwMode="auto">
            <a:xfrm>
              <a:off x="4560" y="3456"/>
              <a:ext cx="624" cy="288"/>
            </a:xfrm>
            <a:prstGeom prst="rect">
              <a:avLst/>
            </a:prstGeom>
            <a:noFill/>
            <a:ln w="9525">
              <a:noFill/>
              <a:miter lim="800000"/>
              <a:headEnd/>
              <a:tailEnd/>
            </a:ln>
          </p:spPr>
          <p:txBody>
            <a:bodyPr>
              <a:spAutoFit/>
            </a:bodyPr>
            <a:lstStyle/>
            <a:p>
              <a:pPr>
                <a:spcBef>
                  <a:spcPct val="50000"/>
                </a:spcBef>
              </a:pPr>
              <a:r>
                <a:rPr lang="es-ES_tradnl">
                  <a:solidFill>
                    <a:srgbClr val="336600"/>
                  </a:solidFill>
                </a:rPr>
                <a:t>pesos</a:t>
              </a:r>
              <a:endParaRPr lang="es-ES">
                <a:solidFill>
                  <a:srgbClr val="336600"/>
                </a:solidFill>
              </a:endParaRPr>
            </a:p>
          </p:txBody>
        </p:sp>
      </p:grpSp>
      <p:sp>
        <p:nvSpPr>
          <p:cNvPr id="5135" name="Text Box 15"/>
          <p:cNvSpPr txBox="1">
            <a:spLocks noChangeArrowheads="1"/>
          </p:cNvSpPr>
          <p:nvPr/>
        </p:nvSpPr>
        <p:spPr bwMode="auto">
          <a:xfrm>
            <a:off x="152400" y="5334000"/>
            <a:ext cx="5943600" cy="396875"/>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Se deben repartir 12000 pesos en tres partes iguales</a:t>
            </a:r>
            <a:endParaRPr lang="es-ES" sz="2000" b="1">
              <a:solidFill>
                <a:srgbClr val="336600"/>
              </a:solidFill>
            </a:endParaRPr>
          </a:p>
        </p:txBody>
      </p:sp>
      <p:grpSp>
        <p:nvGrpSpPr>
          <p:cNvPr id="4" name="Group 16"/>
          <p:cNvGrpSpPr>
            <a:grpSpLocks/>
          </p:cNvGrpSpPr>
          <p:nvPr/>
        </p:nvGrpSpPr>
        <p:grpSpPr bwMode="auto">
          <a:xfrm>
            <a:off x="1143000" y="5943600"/>
            <a:ext cx="6705600" cy="457200"/>
            <a:chOff x="720" y="3744"/>
            <a:chExt cx="4224" cy="288"/>
          </a:xfrm>
        </p:grpSpPr>
        <p:sp>
          <p:nvSpPr>
            <p:cNvPr id="8201" name="AutoShape 17">
              <a:hlinkClick r:id="" action="ppaction://hlinkshowjump?jump=previousslide" highlightClick="1"/>
            </p:cNvPr>
            <p:cNvSpPr>
              <a:spLocks noChangeArrowheads="1"/>
            </p:cNvSpPr>
            <p:nvPr/>
          </p:nvSpPr>
          <p:spPr bwMode="auto">
            <a:xfrm>
              <a:off x="720" y="3792"/>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8202" name="AutoShape 18">
              <a:hlinkClick r:id="" action="ppaction://hlinkshowjump?jump=nextslide" highlightClick="1"/>
            </p:cNvPr>
            <p:cNvSpPr>
              <a:spLocks noChangeArrowheads="1"/>
            </p:cNvSpPr>
            <p:nvPr/>
          </p:nvSpPr>
          <p:spPr bwMode="auto">
            <a:xfrm>
              <a:off x="4608" y="3744"/>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200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1" presetClass="entr" presetSubtype="0" fill="hold" grpId="0" nodeType="afterEffect">
                                  <p:stCondLst>
                                    <p:cond delay="6000"/>
                                  </p:stCondLst>
                                  <p:iterate type="wd">
                                    <p:tmAbs val="300"/>
                                  </p:iterate>
                                  <p:childTnLst>
                                    <p:set>
                                      <p:cBhvr>
                                        <p:cTn id="16" dur="1" fill="hold">
                                          <p:stCondLst>
                                            <p:cond delay="299"/>
                                          </p:stCondLst>
                                        </p:cTn>
                                        <p:tgtEl>
                                          <p:spTgt spid="5128"/>
                                        </p:tgtEl>
                                        <p:attrNameLst>
                                          <p:attrName>style.visibility</p:attrName>
                                        </p:attrNameLst>
                                      </p:cBhvr>
                                      <p:to>
                                        <p:strVal val="visible"/>
                                      </p:to>
                                    </p:set>
                                  </p:childTnLst>
                                </p:cTn>
                              </p:par>
                            </p:childTnLst>
                          </p:cTn>
                        </p:par>
                        <p:par>
                          <p:cTn id="17" fill="hold">
                            <p:stCondLst>
                              <p:cond delay="12300"/>
                            </p:stCondLst>
                            <p:childTnLst>
                              <p:par>
                                <p:cTn id="18" presetID="1" presetClass="entr" presetSubtype="0" fill="hold" grpId="0" nodeType="afterEffect">
                                  <p:stCondLst>
                                    <p:cond delay="5000"/>
                                  </p:stCondLst>
                                  <p:iterate type="wd">
                                    <p:tmAbs val="300"/>
                                  </p:iterate>
                                  <p:childTnLst>
                                    <p:set>
                                      <p:cBhvr>
                                        <p:cTn id="19" dur="1" fill="hold">
                                          <p:stCondLst>
                                            <p:cond delay="299"/>
                                          </p:stCondLst>
                                        </p:cTn>
                                        <p:tgtEl>
                                          <p:spTgt spid="5135"/>
                                        </p:tgtEl>
                                        <p:attrNameLst>
                                          <p:attrName>style.visibility</p:attrName>
                                        </p:attrNameLst>
                                      </p:cBhvr>
                                      <p:to>
                                        <p:strVal val="visible"/>
                                      </p:to>
                                    </p:set>
                                  </p:childTnLst>
                                </p:cTn>
                              </p:par>
                            </p:childTnLst>
                          </p:cTn>
                        </p:par>
                        <p:par>
                          <p:cTn id="20" fill="hold">
                            <p:stCondLst>
                              <p:cond delay="20000"/>
                            </p:stCondLst>
                            <p:childTnLst>
                              <p:par>
                                <p:cTn id="21" presetID="23" presetClass="entr" presetSubtype="16" fill="hold" nodeType="afterEffect">
                                  <p:stCondLst>
                                    <p:cond delay="400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childTnLst>
                          </p:cTn>
                        </p:par>
                        <p:par>
                          <p:cTn id="25" fill="hold">
                            <p:stCondLst>
                              <p:cond delay="24500"/>
                            </p:stCondLst>
                            <p:childTnLst>
                              <p:par>
                                <p:cTn id="26" presetID="23" presetClass="entr" presetSubtype="16" fill="hold" nodeType="afterEffect">
                                  <p:stCondLst>
                                    <p:cond delay="100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8" grpId="0" autoUpdateAnimBg="0"/>
      <p:bldP spid="513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33400" y="762000"/>
            <a:ext cx="8001000" cy="1187450"/>
          </a:xfrm>
          <a:prstGeom prst="rect">
            <a:avLst/>
          </a:prstGeom>
          <a:noFill/>
          <a:ln w="9525">
            <a:noFill/>
            <a:miter lim="800000"/>
            <a:headEnd/>
            <a:tailEnd/>
          </a:ln>
        </p:spPr>
        <p:txBody>
          <a:bodyPr>
            <a:spAutoFit/>
          </a:bodyPr>
          <a:lstStyle/>
          <a:p>
            <a:pPr>
              <a:spcBef>
                <a:spcPct val="50000"/>
              </a:spcBef>
            </a:pPr>
            <a:r>
              <a:rPr lang="es-ES_tradnl">
                <a:solidFill>
                  <a:srgbClr val="336600"/>
                </a:solidFill>
              </a:rPr>
              <a:t>El promedio es el resultado de una decisión de dividir en partes iguales una cantidad que han aportado un determinado número de individuos.</a:t>
            </a:r>
            <a:endParaRPr lang="es-ES">
              <a:solidFill>
                <a:srgbClr val="336600"/>
              </a:solidFill>
            </a:endParaRPr>
          </a:p>
        </p:txBody>
      </p:sp>
      <p:sp>
        <p:nvSpPr>
          <p:cNvPr id="6147" name="Text Box 3"/>
          <p:cNvSpPr txBox="1">
            <a:spLocks noChangeArrowheads="1"/>
          </p:cNvSpPr>
          <p:nvPr/>
        </p:nvSpPr>
        <p:spPr bwMode="auto">
          <a:xfrm>
            <a:off x="785786" y="228600"/>
            <a:ext cx="7858180" cy="461665"/>
          </a:xfrm>
          <a:prstGeom prst="rect">
            <a:avLst/>
          </a:prstGeom>
          <a:noFill/>
          <a:ln w="9525">
            <a:noFill/>
            <a:miter lim="800000"/>
            <a:headEnd/>
            <a:tailEnd/>
          </a:ln>
        </p:spPr>
        <p:txBody>
          <a:bodyPr wrap="square">
            <a:spAutoFit/>
          </a:bodyPr>
          <a:lstStyle/>
          <a:p>
            <a:pPr algn="ctr">
              <a:spcBef>
                <a:spcPct val="50000"/>
              </a:spcBef>
            </a:pPr>
            <a:r>
              <a:rPr lang="es-ES_tradnl" sz="2400" b="1" dirty="0" smtClean="0">
                <a:solidFill>
                  <a:srgbClr val="FF0000"/>
                </a:solidFill>
              </a:rPr>
              <a:t>El </a:t>
            </a:r>
            <a:r>
              <a:rPr lang="es-ES_tradnl" sz="2400" b="1" dirty="0">
                <a:solidFill>
                  <a:srgbClr val="FF0000"/>
                </a:solidFill>
              </a:rPr>
              <a:t>concepto de media aritmética o promedio</a:t>
            </a:r>
            <a:endParaRPr lang="es-ES" sz="2400" b="1" dirty="0">
              <a:solidFill>
                <a:srgbClr val="FF0000"/>
              </a:solidFill>
            </a:endParaRPr>
          </a:p>
        </p:txBody>
      </p:sp>
      <p:pic>
        <p:nvPicPr>
          <p:cNvPr id="6152" name="Picture 8" descr="profabsentmind.gif (19672 bytes)"/>
          <p:cNvPicPr>
            <a:picLocks noChangeAspect="1" noChangeArrowheads="1" noCrop="1"/>
          </p:cNvPicPr>
          <p:nvPr/>
        </p:nvPicPr>
        <p:blipFill>
          <a:blip r:embed="rId2"/>
          <a:srcRect/>
          <a:stretch>
            <a:fillRect/>
          </a:stretch>
        </p:blipFill>
        <p:spPr bwMode="auto">
          <a:xfrm>
            <a:off x="609600" y="2133600"/>
            <a:ext cx="2438400" cy="2438400"/>
          </a:xfrm>
          <a:prstGeom prst="rect">
            <a:avLst/>
          </a:prstGeom>
          <a:noFill/>
          <a:ln w="9525">
            <a:noFill/>
            <a:miter lim="800000"/>
            <a:headEnd/>
            <a:tailEnd/>
          </a:ln>
        </p:spPr>
      </p:pic>
      <p:grpSp>
        <p:nvGrpSpPr>
          <p:cNvPr id="2" name="Group 17"/>
          <p:cNvGrpSpPr>
            <a:grpSpLocks/>
          </p:cNvGrpSpPr>
          <p:nvPr/>
        </p:nvGrpSpPr>
        <p:grpSpPr bwMode="auto">
          <a:xfrm>
            <a:off x="3143250" y="1676400"/>
            <a:ext cx="5314950" cy="2181225"/>
            <a:chOff x="2208" y="1248"/>
            <a:chExt cx="3120" cy="1248"/>
          </a:xfrm>
        </p:grpSpPr>
        <p:sp>
          <p:nvSpPr>
            <p:cNvPr id="9235" name="AutoShape 11"/>
            <p:cNvSpPr>
              <a:spLocks noChangeArrowheads="1"/>
            </p:cNvSpPr>
            <p:nvPr/>
          </p:nvSpPr>
          <p:spPr bwMode="auto">
            <a:xfrm>
              <a:off x="2208" y="1248"/>
              <a:ext cx="3120" cy="1248"/>
            </a:xfrm>
            <a:prstGeom prst="wedgeEllipseCallout">
              <a:avLst>
                <a:gd name="adj1" fmla="val -61412"/>
                <a:gd name="adj2" fmla="val 10819"/>
              </a:avLst>
            </a:prstGeom>
            <a:noFill/>
            <a:ln w="9525">
              <a:solidFill>
                <a:schemeClr val="tx1"/>
              </a:solidFill>
              <a:miter lim="800000"/>
              <a:headEnd/>
              <a:tailEnd/>
            </a:ln>
          </p:spPr>
          <p:txBody>
            <a:bodyPr/>
            <a:lstStyle/>
            <a:p>
              <a:pPr algn="ctr"/>
              <a:endParaRPr lang="es-ES">
                <a:solidFill>
                  <a:srgbClr val="336600"/>
                </a:solidFill>
              </a:endParaRPr>
            </a:p>
          </p:txBody>
        </p:sp>
        <p:sp>
          <p:nvSpPr>
            <p:cNvPr id="9236" name="Text Box 12"/>
            <p:cNvSpPr txBox="1">
              <a:spLocks noChangeArrowheads="1"/>
            </p:cNvSpPr>
            <p:nvPr/>
          </p:nvSpPr>
          <p:spPr bwMode="auto">
            <a:xfrm>
              <a:off x="2544" y="1506"/>
              <a:ext cx="2640" cy="750"/>
            </a:xfrm>
            <a:prstGeom prst="rect">
              <a:avLst/>
            </a:prstGeom>
            <a:noFill/>
            <a:ln w="9525">
              <a:noFill/>
              <a:miter lim="800000"/>
              <a:headEnd/>
              <a:tailEnd/>
            </a:ln>
          </p:spPr>
          <p:txBody>
            <a:bodyPr>
              <a:spAutoFit/>
            </a:bodyPr>
            <a:lstStyle/>
            <a:p>
              <a:pPr>
                <a:spcBef>
                  <a:spcPct val="50000"/>
                </a:spcBef>
              </a:pPr>
              <a:r>
                <a:rPr lang="es-ES_tradnl">
                  <a:solidFill>
                    <a:srgbClr val="336600"/>
                  </a:solidFill>
                </a:rPr>
                <a:t>Ayer pesé a mis 30 alumnos. El total de los pesos fue de 1560 kilogramos. Tengo que dar un informe al Departamento de Educación Física... ¿qué les digo?</a:t>
              </a:r>
              <a:endParaRPr lang="es-ES">
                <a:solidFill>
                  <a:srgbClr val="336600"/>
                </a:solidFill>
              </a:endParaRPr>
            </a:p>
          </p:txBody>
        </p:sp>
      </p:grpSp>
      <p:sp>
        <p:nvSpPr>
          <p:cNvPr id="6157" name="Text Box 13"/>
          <p:cNvSpPr txBox="1">
            <a:spLocks noChangeArrowheads="1"/>
          </p:cNvSpPr>
          <p:nvPr/>
        </p:nvSpPr>
        <p:spPr bwMode="auto">
          <a:xfrm>
            <a:off x="3429000" y="3810000"/>
            <a:ext cx="5257800" cy="701675"/>
          </a:xfrm>
          <a:prstGeom prst="rect">
            <a:avLst/>
          </a:prstGeom>
          <a:noFill/>
          <a:ln w="9525">
            <a:noFill/>
            <a:miter lim="800000"/>
            <a:headEnd/>
            <a:tailEnd/>
          </a:ln>
        </p:spPr>
        <p:txBody>
          <a:bodyPr>
            <a:spAutoFit/>
          </a:bodyPr>
          <a:lstStyle/>
          <a:p>
            <a:pPr>
              <a:spcBef>
                <a:spcPct val="50000"/>
              </a:spcBef>
            </a:pPr>
            <a:r>
              <a:rPr lang="es-ES_tradnl" sz="2000">
                <a:solidFill>
                  <a:srgbClr val="336600"/>
                </a:solidFill>
              </a:rPr>
              <a:t>El profesor dirá: “en promedio mis alumnos pesan 52 kilogramos”</a:t>
            </a:r>
            <a:endParaRPr lang="es-ES" sz="2000">
              <a:solidFill>
                <a:srgbClr val="336600"/>
              </a:solidFill>
            </a:endParaRPr>
          </a:p>
        </p:txBody>
      </p:sp>
      <p:grpSp>
        <p:nvGrpSpPr>
          <p:cNvPr id="3" name="Group 16"/>
          <p:cNvGrpSpPr>
            <a:grpSpLocks/>
          </p:cNvGrpSpPr>
          <p:nvPr/>
        </p:nvGrpSpPr>
        <p:grpSpPr bwMode="auto">
          <a:xfrm>
            <a:off x="304800" y="5181600"/>
            <a:ext cx="8077200" cy="838200"/>
            <a:chOff x="192" y="3504"/>
            <a:chExt cx="5088" cy="528"/>
          </a:xfrm>
        </p:grpSpPr>
        <p:sp>
          <p:nvSpPr>
            <p:cNvPr id="9233" name="Text Box 14"/>
            <p:cNvSpPr txBox="1">
              <a:spLocks noChangeArrowheads="1"/>
            </p:cNvSpPr>
            <p:nvPr/>
          </p:nvSpPr>
          <p:spPr bwMode="auto">
            <a:xfrm>
              <a:off x="240" y="3552"/>
              <a:ext cx="5040" cy="442"/>
            </a:xfrm>
            <a:prstGeom prst="rect">
              <a:avLst/>
            </a:prstGeom>
            <a:noFill/>
            <a:ln w="9525">
              <a:noFill/>
              <a:miter lim="800000"/>
              <a:headEnd/>
              <a:tailEnd/>
            </a:ln>
          </p:spPr>
          <p:txBody>
            <a:bodyPr>
              <a:spAutoFit/>
            </a:bodyPr>
            <a:lstStyle/>
            <a:p>
              <a:pPr>
                <a:spcBef>
                  <a:spcPct val="50000"/>
                </a:spcBef>
              </a:pPr>
              <a:r>
                <a:rPr lang="es-ES_tradnl" sz="2000">
                  <a:solidFill>
                    <a:srgbClr val="336600"/>
                  </a:solidFill>
                </a:rPr>
                <a:t>¿Estoy asumiendo erróneamente que cada uno de mis alumnos pesan 52 kilogramos?. No, ellos entenderán la palabra promedio</a:t>
              </a:r>
              <a:endParaRPr lang="es-ES" sz="2000">
                <a:solidFill>
                  <a:srgbClr val="336600"/>
                </a:solidFill>
              </a:endParaRPr>
            </a:p>
          </p:txBody>
        </p:sp>
        <p:sp>
          <p:nvSpPr>
            <p:cNvPr id="9234" name="AutoShape 15"/>
            <p:cNvSpPr>
              <a:spLocks noChangeArrowheads="1"/>
            </p:cNvSpPr>
            <p:nvPr/>
          </p:nvSpPr>
          <p:spPr bwMode="auto">
            <a:xfrm>
              <a:off x="192" y="3504"/>
              <a:ext cx="4800" cy="528"/>
            </a:xfrm>
            <a:prstGeom prst="wedgeRoundRectCallout">
              <a:avLst>
                <a:gd name="adj1" fmla="val -25833"/>
                <a:gd name="adj2" fmla="val -128218"/>
                <a:gd name="adj3" fmla="val 16667"/>
              </a:avLst>
            </a:prstGeom>
            <a:noFill/>
            <a:ln w="9525">
              <a:solidFill>
                <a:schemeClr val="tx1"/>
              </a:solidFill>
              <a:miter lim="800000"/>
              <a:headEnd/>
              <a:tailEnd/>
            </a:ln>
          </p:spPr>
          <p:txBody>
            <a:bodyPr/>
            <a:lstStyle/>
            <a:p>
              <a:pPr algn="ctr"/>
              <a:endParaRPr lang="es-ES">
                <a:solidFill>
                  <a:srgbClr val="336600"/>
                </a:solidFill>
              </a:endParaRPr>
            </a:p>
          </p:txBody>
        </p:sp>
      </p:grpSp>
      <p:grpSp>
        <p:nvGrpSpPr>
          <p:cNvPr id="4" name="Group 23"/>
          <p:cNvGrpSpPr>
            <a:grpSpLocks/>
          </p:cNvGrpSpPr>
          <p:nvPr/>
        </p:nvGrpSpPr>
        <p:grpSpPr bwMode="auto">
          <a:xfrm>
            <a:off x="6172200" y="4267200"/>
            <a:ext cx="1524000" cy="625475"/>
            <a:chOff x="4560" y="2774"/>
            <a:chExt cx="960" cy="394"/>
          </a:xfrm>
        </p:grpSpPr>
        <p:grpSp>
          <p:nvGrpSpPr>
            <p:cNvPr id="9228" name="Group 22"/>
            <p:cNvGrpSpPr>
              <a:grpSpLocks/>
            </p:cNvGrpSpPr>
            <p:nvPr/>
          </p:nvGrpSpPr>
          <p:grpSpPr bwMode="auto">
            <a:xfrm>
              <a:off x="4560" y="2774"/>
              <a:ext cx="528" cy="394"/>
              <a:chOff x="4944" y="2544"/>
              <a:chExt cx="528" cy="394"/>
            </a:xfrm>
          </p:grpSpPr>
          <p:sp>
            <p:nvSpPr>
              <p:cNvPr id="9230" name="Text Box 18"/>
              <p:cNvSpPr txBox="1">
                <a:spLocks noChangeArrowheads="1"/>
              </p:cNvSpPr>
              <p:nvPr/>
            </p:nvSpPr>
            <p:spPr bwMode="auto">
              <a:xfrm>
                <a:off x="4944" y="2544"/>
                <a:ext cx="528" cy="250"/>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1560</a:t>
                </a:r>
                <a:endParaRPr lang="es-ES" sz="2000" b="1">
                  <a:solidFill>
                    <a:srgbClr val="336600"/>
                  </a:solidFill>
                </a:endParaRPr>
              </a:p>
            </p:txBody>
          </p:sp>
          <p:sp>
            <p:nvSpPr>
              <p:cNvPr id="9231" name="Line 19"/>
              <p:cNvSpPr>
                <a:spLocks noChangeShapeType="1"/>
              </p:cNvSpPr>
              <p:nvPr/>
            </p:nvSpPr>
            <p:spPr bwMode="auto">
              <a:xfrm>
                <a:off x="4992" y="2736"/>
                <a:ext cx="384" cy="0"/>
              </a:xfrm>
              <a:prstGeom prst="line">
                <a:avLst/>
              </a:prstGeom>
              <a:noFill/>
              <a:ln w="9525">
                <a:solidFill>
                  <a:schemeClr val="tx1"/>
                </a:solidFill>
                <a:round/>
                <a:headEnd/>
                <a:tailEnd/>
              </a:ln>
            </p:spPr>
            <p:txBody>
              <a:bodyPr/>
              <a:lstStyle/>
              <a:p>
                <a:endParaRPr lang="es-ES"/>
              </a:p>
            </p:txBody>
          </p:sp>
          <p:sp>
            <p:nvSpPr>
              <p:cNvPr id="9232" name="Text Box 20"/>
              <p:cNvSpPr txBox="1">
                <a:spLocks noChangeArrowheads="1"/>
              </p:cNvSpPr>
              <p:nvPr/>
            </p:nvSpPr>
            <p:spPr bwMode="auto">
              <a:xfrm>
                <a:off x="5040" y="2688"/>
                <a:ext cx="336" cy="250"/>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30</a:t>
                </a:r>
                <a:endParaRPr lang="es-ES" sz="2000" b="1">
                  <a:solidFill>
                    <a:srgbClr val="336600"/>
                  </a:solidFill>
                </a:endParaRPr>
              </a:p>
            </p:txBody>
          </p:sp>
        </p:grpSp>
        <p:sp>
          <p:nvSpPr>
            <p:cNvPr id="9229" name="Text Box 21"/>
            <p:cNvSpPr txBox="1">
              <a:spLocks noChangeArrowheads="1"/>
            </p:cNvSpPr>
            <p:nvPr/>
          </p:nvSpPr>
          <p:spPr bwMode="auto">
            <a:xfrm>
              <a:off x="4992" y="2832"/>
              <a:ext cx="528" cy="250"/>
            </a:xfrm>
            <a:prstGeom prst="rect">
              <a:avLst/>
            </a:prstGeom>
            <a:noFill/>
            <a:ln w="9525">
              <a:noFill/>
              <a:miter lim="800000"/>
              <a:headEnd/>
              <a:tailEnd/>
            </a:ln>
          </p:spPr>
          <p:txBody>
            <a:bodyPr>
              <a:spAutoFit/>
            </a:bodyPr>
            <a:lstStyle/>
            <a:p>
              <a:pPr>
                <a:spcBef>
                  <a:spcPct val="50000"/>
                </a:spcBef>
              </a:pPr>
              <a:r>
                <a:rPr lang="es-ES_tradnl" sz="2000" b="1">
                  <a:solidFill>
                    <a:srgbClr val="336600"/>
                  </a:solidFill>
                </a:rPr>
                <a:t>= 52</a:t>
              </a:r>
              <a:endParaRPr lang="es-ES" sz="2000" b="1">
                <a:solidFill>
                  <a:srgbClr val="336600"/>
                </a:solidFill>
              </a:endParaRPr>
            </a:p>
          </p:txBody>
        </p:sp>
      </p:grpSp>
      <p:grpSp>
        <p:nvGrpSpPr>
          <p:cNvPr id="6" name="Group 24"/>
          <p:cNvGrpSpPr>
            <a:grpSpLocks/>
          </p:cNvGrpSpPr>
          <p:nvPr/>
        </p:nvGrpSpPr>
        <p:grpSpPr bwMode="auto">
          <a:xfrm>
            <a:off x="1143000" y="6172200"/>
            <a:ext cx="6705600" cy="457200"/>
            <a:chOff x="720" y="3744"/>
            <a:chExt cx="4224" cy="288"/>
          </a:xfrm>
        </p:grpSpPr>
        <p:sp>
          <p:nvSpPr>
            <p:cNvPr id="9226" name="AutoShape 25">
              <a:hlinkClick r:id="" action="ppaction://hlinkshowjump?jump=previousslide" highlightClick="1"/>
            </p:cNvPr>
            <p:cNvSpPr>
              <a:spLocks noChangeArrowheads="1"/>
            </p:cNvSpPr>
            <p:nvPr/>
          </p:nvSpPr>
          <p:spPr bwMode="auto">
            <a:xfrm>
              <a:off x="720" y="3792"/>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9227" name="AutoShape 26">
              <a:hlinkClick r:id="" action="ppaction://hlinkshowjump?jump=nextslide" highlightClick="1"/>
            </p:cNvPr>
            <p:cNvSpPr>
              <a:spLocks noChangeArrowheads="1"/>
            </p:cNvSpPr>
            <p:nvPr/>
          </p:nvSpPr>
          <p:spPr bwMode="auto">
            <a:xfrm>
              <a:off x="4608" y="3744"/>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ppt_w</p:attrName>
                                        </p:attrNameLst>
                                      </p:cBhvr>
                                      <p:tavLst>
                                        <p:tav tm="0">
                                          <p:val>
                                            <p:fltVal val="0"/>
                                          </p:val>
                                        </p:tav>
                                        <p:tav tm="100000">
                                          <p:val>
                                            <p:strVal val="#ppt_w"/>
                                          </p:val>
                                        </p:tav>
                                      </p:tavLst>
                                    </p:anim>
                                    <p:anim calcmode="lin" valueType="num">
                                      <p:cBhvr>
                                        <p:cTn id="8" dur="500" fill="hold"/>
                                        <p:tgtEl>
                                          <p:spTgt spid="614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2000"/>
                                  </p:stCondLst>
                                  <p:iterate type="wd">
                                    <p:tmAbs val="300"/>
                                  </p:iterate>
                                  <p:childTnLst>
                                    <p:set>
                                      <p:cBhvr>
                                        <p:cTn id="11" dur="1" fill="hold">
                                          <p:stCondLst>
                                            <p:cond delay="299"/>
                                          </p:stCondLst>
                                        </p:cTn>
                                        <p:tgtEl>
                                          <p:spTgt spid="6146"/>
                                        </p:tgtEl>
                                        <p:attrNameLst>
                                          <p:attrName>style.visibility</p:attrName>
                                        </p:attrNameLst>
                                      </p:cBhvr>
                                      <p:to>
                                        <p:strVal val="visible"/>
                                      </p:to>
                                    </p:set>
                                  </p:childTnLst>
                                </p:cTn>
                              </p:par>
                            </p:childTnLst>
                          </p:cTn>
                        </p:par>
                        <p:par>
                          <p:cTn id="12" fill="hold">
                            <p:stCondLst>
                              <p:cond delay="9700"/>
                            </p:stCondLst>
                            <p:childTnLst>
                              <p:par>
                                <p:cTn id="13" presetID="23" presetClass="entr" presetSubtype="16" fill="hold" nodeType="afterEffect">
                                  <p:stCondLst>
                                    <p:cond delay="2000"/>
                                  </p:stCondLst>
                                  <p:childTnLst>
                                    <p:set>
                                      <p:cBhvr>
                                        <p:cTn id="14" dur="1" fill="hold">
                                          <p:stCondLst>
                                            <p:cond delay="0"/>
                                          </p:stCondLst>
                                        </p:cTn>
                                        <p:tgtEl>
                                          <p:spTgt spid="6152"/>
                                        </p:tgtEl>
                                        <p:attrNameLst>
                                          <p:attrName>style.visibility</p:attrName>
                                        </p:attrNameLst>
                                      </p:cBhvr>
                                      <p:to>
                                        <p:strVal val="visible"/>
                                      </p:to>
                                    </p:set>
                                    <p:anim calcmode="lin" valueType="num">
                                      <p:cBhvr>
                                        <p:cTn id="15" dur="500" fill="hold"/>
                                        <p:tgtEl>
                                          <p:spTgt spid="6152"/>
                                        </p:tgtEl>
                                        <p:attrNameLst>
                                          <p:attrName>ppt_w</p:attrName>
                                        </p:attrNameLst>
                                      </p:cBhvr>
                                      <p:tavLst>
                                        <p:tav tm="0">
                                          <p:val>
                                            <p:fltVal val="0"/>
                                          </p:val>
                                        </p:tav>
                                        <p:tav tm="100000">
                                          <p:val>
                                            <p:strVal val="#ppt_w"/>
                                          </p:val>
                                        </p:tav>
                                      </p:tavLst>
                                    </p:anim>
                                    <p:anim calcmode="lin" valueType="num">
                                      <p:cBhvr>
                                        <p:cTn id="16" dur="500" fill="hold"/>
                                        <p:tgtEl>
                                          <p:spTgt spid="6152"/>
                                        </p:tgtEl>
                                        <p:attrNameLst>
                                          <p:attrName>ppt_h</p:attrName>
                                        </p:attrNameLst>
                                      </p:cBhvr>
                                      <p:tavLst>
                                        <p:tav tm="0">
                                          <p:val>
                                            <p:fltVal val="0"/>
                                          </p:val>
                                        </p:tav>
                                        <p:tav tm="100000">
                                          <p:val>
                                            <p:strVal val="#ppt_h"/>
                                          </p:val>
                                        </p:tav>
                                      </p:tavLst>
                                    </p:anim>
                                  </p:childTnLst>
                                </p:cTn>
                              </p:par>
                            </p:childTnLst>
                          </p:cTn>
                        </p:par>
                        <p:par>
                          <p:cTn id="17" fill="hold">
                            <p:stCondLst>
                              <p:cond delay="12200"/>
                            </p:stCondLst>
                            <p:childTnLst>
                              <p:par>
                                <p:cTn id="18" presetID="23" presetClass="entr" presetSubtype="16" fill="hold" nodeType="afterEffect">
                                  <p:stCondLst>
                                    <p:cond delay="200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childTnLst>
                                </p:cTn>
                              </p:par>
                            </p:childTnLst>
                          </p:cTn>
                        </p:par>
                        <p:par>
                          <p:cTn id="22" fill="hold">
                            <p:stCondLst>
                              <p:cond delay="14700"/>
                            </p:stCondLst>
                            <p:childTnLst>
                              <p:par>
                                <p:cTn id="23" presetID="1" presetClass="entr" presetSubtype="0" fill="hold" grpId="0" nodeType="afterEffect">
                                  <p:stCondLst>
                                    <p:cond delay="2000"/>
                                  </p:stCondLst>
                                  <p:iterate type="wd">
                                    <p:tmAbs val="300"/>
                                  </p:iterate>
                                  <p:childTnLst>
                                    <p:set>
                                      <p:cBhvr>
                                        <p:cTn id="24" dur="1" fill="hold">
                                          <p:stCondLst>
                                            <p:cond delay="299"/>
                                          </p:stCondLst>
                                        </p:cTn>
                                        <p:tgtEl>
                                          <p:spTgt spid="6157"/>
                                        </p:tgtEl>
                                        <p:attrNameLst>
                                          <p:attrName>style.visibility</p:attrName>
                                        </p:attrNameLst>
                                      </p:cBhvr>
                                      <p:to>
                                        <p:strVal val="visible"/>
                                      </p:to>
                                    </p:set>
                                  </p:childTnLst>
                                </p:cTn>
                              </p:par>
                            </p:childTnLst>
                          </p:cTn>
                        </p:par>
                        <p:par>
                          <p:cTn id="25" fill="hold">
                            <p:stCondLst>
                              <p:cond delay="20600"/>
                            </p:stCondLst>
                            <p:childTnLst>
                              <p:par>
                                <p:cTn id="26" presetID="23" presetClass="entr" presetSubtype="16" fill="hold" nodeType="afterEffect">
                                  <p:stCondLst>
                                    <p:cond delay="200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childTnLst>
                                </p:cTn>
                              </p:par>
                            </p:childTnLst>
                          </p:cTn>
                        </p:par>
                        <p:par>
                          <p:cTn id="30" fill="hold">
                            <p:stCondLst>
                              <p:cond delay="23100"/>
                            </p:stCondLst>
                            <p:childTnLst>
                              <p:par>
                                <p:cTn id="31" presetID="23" presetClass="entr" presetSubtype="16" fill="hold" nodeType="afterEffect">
                                  <p:stCondLst>
                                    <p:cond delay="200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childTnLst>
                                </p:cTn>
                              </p:par>
                            </p:childTnLst>
                          </p:cTn>
                        </p:par>
                        <p:par>
                          <p:cTn id="35" fill="hold">
                            <p:stCondLst>
                              <p:cond delay="25600"/>
                            </p:stCondLst>
                            <p:childTnLst>
                              <p:par>
                                <p:cTn id="36" presetID="23" presetClass="entr" presetSubtype="16" fill="hold" nodeType="afterEffect">
                                  <p:stCondLst>
                                    <p:cond delay="1000"/>
                                  </p:stCondLst>
                                  <p:childTnLst>
                                    <p:set>
                                      <p:cBhvr>
                                        <p:cTn id="37" dur="1" fill="hold">
                                          <p:stCondLst>
                                            <p:cond delay="0"/>
                                          </p:stCondLst>
                                        </p:cTn>
                                        <p:tgtEl>
                                          <p:spTgt spid="6"/>
                                        </p:tgtEl>
                                        <p:attrNameLst>
                                          <p:attrName>style.visibility</p:attrName>
                                        </p:attrNameLst>
                                      </p:cBhvr>
                                      <p:to>
                                        <p:strVal val="visible"/>
                                      </p:to>
                                    </p:set>
                                    <p:anim calcmode="lin" valueType="num">
                                      <p:cBhvr>
                                        <p:cTn id="38" dur="500" fill="hold"/>
                                        <p:tgtEl>
                                          <p:spTgt spid="6"/>
                                        </p:tgtEl>
                                        <p:attrNameLst>
                                          <p:attrName>ppt_w</p:attrName>
                                        </p:attrNameLst>
                                      </p:cBhvr>
                                      <p:tavLst>
                                        <p:tav tm="0">
                                          <p:val>
                                            <p:fltVal val="0"/>
                                          </p:val>
                                        </p:tav>
                                        <p:tav tm="100000">
                                          <p:val>
                                            <p:strVal val="#ppt_w"/>
                                          </p:val>
                                        </p:tav>
                                      </p:tavLst>
                                    </p:anim>
                                    <p:anim calcmode="lin" valueType="num">
                                      <p:cBhvr>
                                        <p:cTn id="39"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P spid="615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http://www.lanacion.cl/p4_lanacion/site/artic/20041006/imag/FOTO17120041006213351.jpg"/>
          <p:cNvPicPr>
            <a:picLocks noChangeAspect="1" noChangeArrowheads="1"/>
          </p:cNvPicPr>
          <p:nvPr/>
        </p:nvPicPr>
        <p:blipFill>
          <a:blip r:embed="rId2"/>
          <a:srcRect/>
          <a:stretch>
            <a:fillRect/>
          </a:stretch>
        </p:blipFill>
        <p:spPr bwMode="auto">
          <a:xfrm>
            <a:off x="838200" y="2514600"/>
            <a:ext cx="3028950" cy="3028950"/>
          </a:xfrm>
          <a:prstGeom prst="rect">
            <a:avLst/>
          </a:prstGeom>
          <a:noFill/>
          <a:ln w="9525">
            <a:noFill/>
            <a:miter lim="800000"/>
            <a:headEnd/>
            <a:tailEnd/>
          </a:ln>
        </p:spPr>
      </p:pic>
      <p:sp>
        <p:nvSpPr>
          <p:cNvPr id="7172" name="Text Box 4"/>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concepto </a:t>
            </a:r>
            <a:r>
              <a:rPr lang="es-ES_tradnl" sz="2400" b="1" dirty="0">
                <a:solidFill>
                  <a:srgbClr val="FF0000"/>
                </a:solidFill>
              </a:rPr>
              <a:t>de media aritmética o promedio</a:t>
            </a:r>
            <a:endParaRPr lang="es-ES" sz="2400" b="1" dirty="0">
              <a:solidFill>
                <a:srgbClr val="FF0000"/>
              </a:solidFill>
            </a:endParaRPr>
          </a:p>
        </p:txBody>
      </p:sp>
      <p:sp>
        <p:nvSpPr>
          <p:cNvPr id="7173" name="Text Box 5"/>
          <p:cNvSpPr txBox="1">
            <a:spLocks noChangeArrowheads="1"/>
          </p:cNvSpPr>
          <p:nvPr/>
        </p:nvSpPr>
        <p:spPr bwMode="auto">
          <a:xfrm>
            <a:off x="3071813" y="1071563"/>
            <a:ext cx="2514600" cy="457200"/>
          </a:xfrm>
          <a:prstGeom prst="rect">
            <a:avLst/>
          </a:prstGeom>
          <a:noFill/>
          <a:ln w="9525">
            <a:noFill/>
            <a:miter lim="800000"/>
            <a:headEnd/>
            <a:tailEnd/>
          </a:ln>
        </p:spPr>
        <p:txBody>
          <a:bodyPr>
            <a:spAutoFit/>
          </a:bodyPr>
          <a:lstStyle/>
          <a:p>
            <a:pPr>
              <a:spcBef>
                <a:spcPct val="50000"/>
              </a:spcBef>
            </a:pPr>
            <a:r>
              <a:rPr lang="es-ES_tradnl">
                <a:solidFill>
                  <a:srgbClr val="336600"/>
                </a:solidFill>
              </a:rPr>
              <a:t>El cobre de Chile</a:t>
            </a:r>
            <a:endParaRPr lang="es-ES">
              <a:solidFill>
                <a:srgbClr val="336600"/>
              </a:solidFill>
            </a:endParaRPr>
          </a:p>
        </p:txBody>
      </p:sp>
      <p:sp>
        <p:nvSpPr>
          <p:cNvPr id="7174" name="Text Box 6"/>
          <p:cNvSpPr txBox="1">
            <a:spLocks noChangeArrowheads="1"/>
          </p:cNvSpPr>
          <p:nvPr/>
        </p:nvSpPr>
        <p:spPr bwMode="auto">
          <a:xfrm>
            <a:off x="4495800" y="2057400"/>
            <a:ext cx="3810000" cy="1187450"/>
          </a:xfrm>
          <a:prstGeom prst="rect">
            <a:avLst/>
          </a:prstGeom>
          <a:noFill/>
          <a:ln w="9525">
            <a:noFill/>
            <a:miter lim="800000"/>
            <a:headEnd/>
            <a:tailEnd/>
          </a:ln>
        </p:spPr>
        <p:txBody>
          <a:bodyPr>
            <a:spAutoFit/>
          </a:bodyPr>
          <a:lstStyle/>
          <a:p>
            <a:pPr>
              <a:spcBef>
                <a:spcPct val="50000"/>
              </a:spcBef>
            </a:pPr>
            <a:r>
              <a:rPr lang="es-ES_tradnl">
                <a:solidFill>
                  <a:srgbClr val="336600"/>
                </a:solidFill>
              </a:rPr>
              <a:t>El cobre tiene un precio cada día, y cada día este precio es generalmente distinto.</a:t>
            </a:r>
            <a:endParaRPr lang="es-ES">
              <a:solidFill>
                <a:srgbClr val="336600"/>
              </a:solidFill>
            </a:endParaRPr>
          </a:p>
        </p:txBody>
      </p:sp>
      <p:sp>
        <p:nvSpPr>
          <p:cNvPr id="7176" name="Text Box 8"/>
          <p:cNvSpPr txBox="1">
            <a:spLocks noChangeArrowheads="1"/>
          </p:cNvSpPr>
          <p:nvPr/>
        </p:nvSpPr>
        <p:spPr bwMode="auto">
          <a:xfrm>
            <a:off x="4572000" y="4071938"/>
            <a:ext cx="4191000" cy="1187450"/>
          </a:xfrm>
          <a:prstGeom prst="rect">
            <a:avLst/>
          </a:prstGeom>
          <a:noFill/>
          <a:ln w="9525">
            <a:noFill/>
            <a:miter lim="800000"/>
            <a:headEnd/>
            <a:tailEnd/>
          </a:ln>
        </p:spPr>
        <p:txBody>
          <a:bodyPr>
            <a:spAutoFit/>
          </a:bodyPr>
          <a:lstStyle/>
          <a:p>
            <a:pPr>
              <a:spcBef>
                <a:spcPct val="50000"/>
              </a:spcBef>
            </a:pPr>
            <a:r>
              <a:rPr lang="es-ES_tradnl">
                <a:solidFill>
                  <a:srgbClr val="336600"/>
                </a:solidFill>
              </a:rPr>
              <a:t>Vamos a explicar lo que es una libra de cobre y lo que es un centavo de dólar</a:t>
            </a:r>
            <a:endParaRPr lang="es-ES">
              <a:solidFill>
                <a:srgbClr val="336600"/>
              </a:solidFill>
            </a:endParaRPr>
          </a:p>
        </p:txBody>
      </p:sp>
      <p:grpSp>
        <p:nvGrpSpPr>
          <p:cNvPr id="2" name="Group 9"/>
          <p:cNvGrpSpPr>
            <a:grpSpLocks/>
          </p:cNvGrpSpPr>
          <p:nvPr/>
        </p:nvGrpSpPr>
        <p:grpSpPr bwMode="auto">
          <a:xfrm>
            <a:off x="1143000" y="5943600"/>
            <a:ext cx="6705600" cy="457200"/>
            <a:chOff x="720" y="3744"/>
            <a:chExt cx="4224" cy="288"/>
          </a:xfrm>
        </p:grpSpPr>
        <p:sp>
          <p:nvSpPr>
            <p:cNvPr id="10248" name="AutoShape 10">
              <a:hlinkClick r:id="" action="ppaction://hlinkshowjump?jump=previousslide" highlightClick="1"/>
            </p:cNvPr>
            <p:cNvSpPr>
              <a:spLocks noChangeArrowheads="1"/>
            </p:cNvSpPr>
            <p:nvPr/>
          </p:nvSpPr>
          <p:spPr bwMode="auto">
            <a:xfrm>
              <a:off x="720" y="3792"/>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10249" name="AutoShape 11">
              <a:hlinkClick r:id="" action="ppaction://hlinkshowjump?jump=nextslide" highlightClick="1"/>
            </p:cNvPr>
            <p:cNvSpPr>
              <a:spLocks noChangeArrowheads="1"/>
            </p:cNvSpPr>
            <p:nvPr/>
          </p:nvSpPr>
          <p:spPr bwMode="auto">
            <a:xfrm>
              <a:off x="4608" y="3744"/>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ppt_w</p:attrName>
                                        </p:attrNameLst>
                                      </p:cBhvr>
                                      <p:tavLst>
                                        <p:tav tm="0">
                                          <p:val>
                                            <p:fltVal val="0"/>
                                          </p:val>
                                        </p:tav>
                                        <p:tav tm="100000">
                                          <p:val>
                                            <p:strVal val="#ppt_w"/>
                                          </p:val>
                                        </p:tav>
                                      </p:tavLst>
                                    </p:anim>
                                    <p:anim calcmode="lin" valueType="num">
                                      <p:cBhvr>
                                        <p:cTn id="8" dur="500" fill="hold"/>
                                        <p:tgtEl>
                                          <p:spTgt spid="717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2000"/>
                                  </p:stCondLst>
                                  <p:childTnLst>
                                    <p:set>
                                      <p:cBhvr>
                                        <p:cTn id="11" dur="1" fill="hold">
                                          <p:stCondLst>
                                            <p:cond delay="0"/>
                                          </p:stCondLst>
                                        </p:cTn>
                                        <p:tgtEl>
                                          <p:spTgt spid="7173"/>
                                        </p:tgtEl>
                                        <p:attrNameLst>
                                          <p:attrName>style.visibility</p:attrName>
                                        </p:attrNameLst>
                                      </p:cBhvr>
                                      <p:to>
                                        <p:strVal val="visible"/>
                                      </p:to>
                                    </p:set>
                                    <p:anim calcmode="lin" valueType="num">
                                      <p:cBhvr>
                                        <p:cTn id="12" dur="500" fill="hold"/>
                                        <p:tgtEl>
                                          <p:spTgt spid="7173"/>
                                        </p:tgtEl>
                                        <p:attrNameLst>
                                          <p:attrName>ppt_w</p:attrName>
                                        </p:attrNameLst>
                                      </p:cBhvr>
                                      <p:tavLst>
                                        <p:tav tm="0">
                                          <p:val>
                                            <p:fltVal val="0"/>
                                          </p:val>
                                        </p:tav>
                                        <p:tav tm="100000">
                                          <p:val>
                                            <p:strVal val="#ppt_w"/>
                                          </p:val>
                                        </p:tav>
                                      </p:tavLst>
                                    </p:anim>
                                    <p:anim calcmode="lin" valueType="num">
                                      <p:cBhvr>
                                        <p:cTn id="13" dur="500" fill="hold"/>
                                        <p:tgtEl>
                                          <p:spTgt spid="7173"/>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16" fill="hold" nodeType="afterEffect">
                                  <p:stCondLst>
                                    <p:cond delay="2000"/>
                                  </p:stCondLst>
                                  <p:childTnLst>
                                    <p:set>
                                      <p:cBhvr>
                                        <p:cTn id="16" dur="1" fill="hold">
                                          <p:stCondLst>
                                            <p:cond delay="0"/>
                                          </p:stCondLst>
                                        </p:cTn>
                                        <p:tgtEl>
                                          <p:spTgt spid="7171"/>
                                        </p:tgtEl>
                                        <p:attrNameLst>
                                          <p:attrName>style.visibility</p:attrName>
                                        </p:attrNameLst>
                                      </p:cBhvr>
                                      <p:to>
                                        <p:strVal val="visible"/>
                                      </p:to>
                                    </p:set>
                                    <p:anim calcmode="lin" valueType="num">
                                      <p:cBhvr>
                                        <p:cTn id="17" dur="500" fill="hold"/>
                                        <p:tgtEl>
                                          <p:spTgt spid="7171"/>
                                        </p:tgtEl>
                                        <p:attrNameLst>
                                          <p:attrName>ppt_w</p:attrName>
                                        </p:attrNameLst>
                                      </p:cBhvr>
                                      <p:tavLst>
                                        <p:tav tm="0">
                                          <p:val>
                                            <p:fltVal val="0"/>
                                          </p:val>
                                        </p:tav>
                                        <p:tav tm="100000">
                                          <p:val>
                                            <p:strVal val="#ppt_w"/>
                                          </p:val>
                                        </p:tav>
                                      </p:tavLst>
                                    </p:anim>
                                    <p:anim calcmode="lin" valueType="num">
                                      <p:cBhvr>
                                        <p:cTn id="18" dur="500" fill="hold"/>
                                        <p:tgtEl>
                                          <p:spTgt spid="7171"/>
                                        </p:tgtEl>
                                        <p:attrNameLst>
                                          <p:attrName>ppt_h</p:attrName>
                                        </p:attrNameLst>
                                      </p:cBhvr>
                                      <p:tavLst>
                                        <p:tav tm="0">
                                          <p:val>
                                            <p:fltVal val="0"/>
                                          </p:val>
                                        </p:tav>
                                        <p:tav tm="100000">
                                          <p:val>
                                            <p:strVal val="#ppt_h"/>
                                          </p:val>
                                        </p:tav>
                                      </p:tavLst>
                                    </p:anim>
                                  </p:childTnLst>
                                </p:cTn>
                              </p:par>
                            </p:childTnLst>
                          </p:cTn>
                        </p:par>
                        <p:par>
                          <p:cTn id="19" fill="hold">
                            <p:stCondLst>
                              <p:cond delay="5500"/>
                            </p:stCondLst>
                            <p:childTnLst>
                              <p:par>
                                <p:cTn id="20" presetID="1" presetClass="entr" presetSubtype="0" fill="hold" grpId="0" nodeType="afterEffect">
                                  <p:stCondLst>
                                    <p:cond delay="2000"/>
                                  </p:stCondLst>
                                  <p:iterate type="wd">
                                    <p:tmAbs val="300"/>
                                  </p:iterate>
                                  <p:childTnLst>
                                    <p:set>
                                      <p:cBhvr>
                                        <p:cTn id="21" dur="1" fill="hold">
                                          <p:stCondLst>
                                            <p:cond delay="299"/>
                                          </p:stCondLst>
                                        </p:cTn>
                                        <p:tgtEl>
                                          <p:spTgt spid="7174"/>
                                        </p:tgtEl>
                                        <p:attrNameLst>
                                          <p:attrName>style.visibility</p:attrName>
                                        </p:attrNameLst>
                                      </p:cBhvr>
                                      <p:to>
                                        <p:strVal val="visible"/>
                                      </p:to>
                                    </p:set>
                                  </p:childTnLst>
                                </p:cTn>
                              </p:par>
                            </p:childTnLst>
                          </p:cTn>
                        </p:par>
                        <p:par>
                          <p:cTn id="22" fill="hold">
                            <p:stCondLst>
                              <p:cond delay="12600"/>
                            </p:stCondLst>
                            <p:childTnLst>
                              <p:par>
                                <p:cTn id="23" presetID="1" presetClass="entr" presetSubtype="0" fill="hold" grpId="0" nodeType="afterEffect">
                                  <p:stCondLst>
                                    <p:cond delay="2000"/>
                                  </p:stCondLst>
                                  <p:iterate type="wd">
                                    <p:tmAbs val="300"/>
                                  </p:iterate>
                                  <p:childTnLst>
                                    <p:set>
                                      <p:cBhvr>
                                        <p:cTn id="24" dur="1" fill="hold">
                                          <p:stCondLst>
                                            <p:cond delay="299"/>
                                          </p:stCondLst>
                                        </p:cTn>
                                        <p:tgtEl>
                                          <p:spTgt spid="7176"/>
                                        </p:tgtEl>
                                        <p:attrNameLst>
                                          <p:attrName>style.visibility</p:attrName>
                                        </p:attrNameLst>
                                      </p:cBhvr>
                                      <p:to>
                                        <p:strVal val="visible"/>
                                      </p:to>
                                    </p:set>
                                  </p:childTnLst>
                                </p:cTn>
                              </p:par>
                            </p:childTnLst>
                          </p:cTn>
                        </p:par>
                        <p:par>
                          <p:cTn id="25" fill="hold">
                            <p:stCondLst>
                              <p:cond delay="20000"/>
                            </p:stCondLst>
                            <p:childTnLst>
                              <p:par>
                                <p:cTn id="26" presetID="23" presetClass="entr" presetSubtype="16" fill="hold" nodeType="afterEffect">
                                  <p:stCondLst>
                                    <p:cond delay="100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P spid="7173" grpId="0" autoUpdateAnimBg="0"/>
      <p:bldP spid="7174" grpId="0" autoUpdateAnimBg="0"/>
      <p:bldP spid="717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http://www.sustentable.cl/Images/dolar.jpg"/>
          <p:cNvPicPr>
            <a:picLocks noChangeAspect="1" noChangeArrowheads="1"/>
          </p:cNvPicPr>
          <p:nvPr/>
        </p:nvPicPr>
        <p:blipFill>
          <a:blip r:embed="rId2"/>
          <a:srcRect/>
          <a:stretch>
            <a:fillRect/>
          </a:stretch>
        </p:blipFill>
        <p:spPr bwMode="auto">
          <a:xfrm>
            <a:off x="457200" y="3997325"/>
            <a:ext cx="2819400" cy="2555875"/>
          </a:xfrm>
          <a:prstGeom prst="rect">
            <a:avLst/>
          </a:prstGeom>
          <a:noFill/>
          <a:ln w="9525">
            <a:noFill/>
            <a:miter lim="800000"/>
            <a:headEnd/>
            <a:tailEnd/>
          </a:ln>
        </p:spPr>
      </p:pic>
      <p:pic>
        <p:nvPicPr>
          <p:cNvPr id="11267" name="Picture 4" descr="http://www.lanacion.cl/p4_lanacion/site/artic/20041006/imag/FOTO17120041006213351.jpg"/>
          <p:cNvPicPr>
            <a:picLocks noChangeAspect="1" noChangeArrowheads="1"/>
          </p:cNvPicPr>
          <p:nvPr/>
        </p:nvPicPr>
        <p:blipFill>
          <a:blip r:embed="rId3"/>
          <a:srcRect/>
          <a:stretch>
            <a:fillRect/>
          </a:stretch>
        </p:blipFill>
        <p:spPr bwMode="auto">
          <a:xfrm>
            <a:off x="381000" y="781050"/>
            <a:ext cx="3028950" cy="3028950"/>
          </a:xfrm>
          <a:prstGeom prst="rect">
            <a:avLst/>
          </a:prstGeom>
          <a:noFill/>
          <a:ln w="9525">
            <a:noFill/>
            <a:miter lim="800000"/>
            <a:headEnd/>
            <a:tailEnd/>
          </a:ln>
        </p:spPr>
      </p:pic>
      <p:sp>
        <p:nvSpPr>
          <p:cNvPr id="9221" name="Text Box 5"/>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a:t>
            </a:r>
            <a:r>
              <a:rPr lang="es-ES_tradnl" sz="2400" b="1" dirty="0">
                <a:solidFill>
                  <a:srgbClr val="FF0000"/>
                </a:solidFill>
              </a:rPr>
              <a:t>concepto de media aritmética o promedio</a:t>
            </a:r>
            <a:endParaRPr lang="es-ES" sz="2400" b="1" dirty="0">
              <a:solidFill>
                <a:srgbClr val="FF0000"/>
              </a:solidFill>
            </a:endParaRPr>
          </a:p>
        </p:txBody>
      </p:sp>
      <p:sp>
        <p:nvSpPr>
          <p:cNvPr id="9222" name="Text Box 6"/>
          <p:cNvSpPr txBox="1">
            <a:spLocks noChangeArrowheads="1"/>
          </p:cNvSpPr>
          <p:nvPr/>
        </p:nvSpPr>
        <p:spPr bwMode="auto">
          <a:xfrm>
            <a:off x="4419600" y="762000"/>
            <a:ext cx="2514600" cy="457200"/>
          </a:xfrm>
          <a:prstGeom prst="rect">
            <a:avLst/>
          </a:prstGeom>
          <a:noFill/>
          <a:ln w="9525">
            <a:noFill/>
            <a:miter lim="800000"/>
            <a:headEnd/>
            <a:tailEnd/>
          </a:ln>
        </p:spPr>
        <p:txBody>
          <a:bodyPr>
            <a:spAutoFit/>
          </a:bodyPr>
          <a:lstStyle/>
          <a:p>
            <a:pPr>
              <a:spcBef>
                <a:spcPct val="50000"/>
              </a:spcBef>
            </a:pPr>
            <a:r>
              <a:rPr lang="es-ES_tradnl">
                <a:solidFill>
                  <a:srgbClr val="336600"/>
                </a:solidFill>
              </a:rPr>
              <a:t>El cobre de Chile</a:t>
            </a:r>
            <a:endParaRPr lang="es-ES">
              <a:solidFill>
                <a:srgbClr val="336600"/>
              </a:solidFill>
            </a:endParaRPr>
          </a:p>
        </p:txBody>
      </p:sp>
      <p:sp>
        <p:nvSpPr>
          <p:cNvPr id="9223" name="Text Box 7"/>
          <p:cNvSpPr txBox="1">
            <a:spLocks noChangeArrowheads="1"/>
          </p:cNvSpPr>
          <p:nvPr/>
        </p:nvSpPr>
        <p:spPr bwMode="auto">
          <a:xfrm>
            <a:off x="3810000" y="1524000"/>
            <a:ext cx="4724400" cy="822325"/>
          </a:xfrm>
          <a:prstGeom prst="rect">
            <a:avLst/>
          </a:prstGeom>
          <a:noFill/>
          <a:ln w="9525">
            <a:noFill/>
            <a:miter lim="800000"/>
            <a:headEnd/>
            <a:tailEnd/>
          </a:ln>
        </p:spPr>
        <p:txBody>
          <a:bodyPr>
            <a:spAutoFit/>
          </a:bodyPr>
          <a:lstStyle/>
          <a:p>
            <a:pPr>
              <a:spcBef>
                <a:spcPct val="50000"/>
              </a:spcBef>
            </a:pPr>
            <a:r>
              <a:rPr lang="es-ES_tradnl">
                <a:solidFill>
                  <a:srgbClr val="336600"/>
                </a:solidFill>
              </a:rPr>
              <a:t>Un centavo de dólar es la centésima parte de un dólar.</a:t>
            </a:r>
            <a:endParaRPr lang="es-ES">
              <a:solidFill>
                <a:srgbClr val="336600"/>
              </a:solidFill>
            </a:endParaRPr>
          </a:p>
        </p:txBody>
      </p:sp>
      <p:sp>
        <p:nvSpPr>
          <p:cNvPr id="9224" name="Text Box 8"/>
          <p:cNvSpPr txBox="1">
            <a:spLocks noChangeArrowheads="1"/>
          </p:cNvSpPr>
          <p:nvPr/>
        </p:nvSpPr>
        <p:spPr bwMode="auto">
          <a:xfrm>
            <a:off x="3810000" y="2438400"/>
            <a:ext cx="4876800" cy="822325"/>
          </a:xfrm>
          <a:prstGeom prst="rect">
            <a:avLst/>
          </a:prstGeom>
          <a:noFill/>
          <a:ln w="9525">
            <a:noFill/>
            <a:miter lim="800000"/>
            <a:headEnd/>
            <a:tailEnd/>
          </a:ln>
        </p:spPr>
        <p:txBody>
          <a:bodyPr>
            <a:spAutoFit/>
          </a:bodyPr>
          <a:lstStyle/>
          <a:p>
            <a:pPr>
              <a:spcBef>
                <a:spcPct val="50000"/>
              </a:spcBef>
            </a:pPr>
            <a:r>
              <a:rPr lang="es-ES_tradnl">
                <a:solidFill>
                  <a:srgbClr val="336600"/>
                </a:solidFill>
              </a:rPr>
              <a:t>Es decir, 100 centavos de dólar es precisamente 1 dólar</a:t>
            </a:r>
            <a:endParaRPr lang="es-ES">
              <a:solidFill>
                <a:srgbClr val="336600"/>
              </a:solidFill>
            </a:endParaRPr>
          </a:p>
        </p:txBody>
      </p:sp>
      <p:sp>
        <p:nvSpPr>
          <p:cNvPr id="9225" name="Text Box 9"/>
          <p:cNvSpPr txBox="1">
            <a:spLocks noChangeArrowheads="1"/>
          </p:cNvSpPr>
          <p:nvPr/>
        </p:nvSpPr>
        <p:spPr bwMode="auto">
          <a:xfrm>
            <a:off x="3733800" y="3429000"/>
            <a:ext cx="4876800" cy="822325"/>
          </a:xfrm>
          <a:prstGeom prst="rect">
            <a:avLst/>
          </a:prstGeom>
          <a:noFill/>
          <a:ln w="9525">
            <a:noFill/>
            <a:miter lim="800000"/>
            <a:headEnd/>
            <a:tailEnd/>
          </a:ln>
        </p:spPr>
        <p:txBody>
          <a:bodyPr>
            <a:spAutoFit/>
          </a:bodyPr>
          <a:lstStyle/>
          <a:p>
            <a:pPr>
              <a:spcBef>
                <a:spcPct val="50000"/>
              </a:spcBef>
            </a:pPr>
            <a:r>
              <a:rPr lang="es-ES_tradnl">
                <a:solidFill>
                  <a:srgbClr val="336600"/>
                </a:solidFill>
              </a:rPr>
              <a:t>Un dólar en la actualidad es aproximadamente 600 pesos chilenos</a:t>
            </a:r>
            <a:endParaRPr lang="es-ES">
              <a:solidFill>
                <a:srgbClr val="336600"/>
              </a:solidFill>
            </a:endParaRPr>
          </a:p>
        </p:txBody>
      </p:sp>
      <p:sp>
        <p:nvSpPr>
          <p:cNvPr id="9226" name="Text Box 10"/>
          <p:cNvSpPr txBox="1">
            <a:spLocks noChangeArrowheads="1"/>
          </p:cNvSpPr>
          <p:nvPr/>
        </p:nvSpPr>
        <p:spPr bwMode="auto">
          <a:xfrm>
            <a:off x="3810000" y="4495800"/>
            <a:ext cx="4495800" cy="1187450"/>
          </a:xfrm>
          <a:prstGeom prst="rect">
            <a:avLst/>
          </a:prstGeom>
          <a:noFill/>
          <a:ln w="9525">
            <a:noFill/>
            <a:miter lim="800000"/>
            <a:headEnd/>
            <a:tailEnd/>
          </a:ln>
        </p:spPr>
        <p:txBody>
          <a:bodyPr>
            <a:spAutoFit/>
          </a:bodyPr>
          <a:lstStyle/>
          <a:p>
            <a:pPr>
              <a:spcBef>
                <a:spcPct val="50000"/>
              </a:spcBef>
            </a:pPr>
            <a:r>
              <a:rPr lang="es-ES_tradnl">
                <a:solidFill>
                  <a:srgbClr val="336600"/>
                </a:solidFill>
              </a:rPr>
              <a:t>De manera que un centavo de dólar es aproximadamente igual a 6 pesos chilenos.</a:t>
            </a:r>
            <a:endParaRPr lang="es-ES">
              <a:solidFill>
                <a:srgbClr val="336600"/>
              </a:solidFill>
            </a:endParaRPr>
          </a:p>
        </p:txBody>
      </p:sp>
      <p:grpSp>
        <p:nvGrpSpPr>
          <p:cNvPr id="2" name="Group 14"/>
          <p:cNvGrpSpPr>
            <a:grpSpLocks/>
          </p:cNvGrpSpPr>
          <p:nvPr/>
        </p:nvGrpSpPr>
        <p:grpSpPr bwMode="auto">
          <a:xfrm>
            <a:off x="4038600" y="6096000"/>
            <a:ext cx="3886200" cy="381000"/>
            <a:chOff x="2544" y="3840"/>
            <a:chExt cx="2448" cy="240"/>
          </a:xfrm>
        </p:grpSpPr>
        <p:sp>
          <p:nvSpPr>
            <p:cNvPr id="11275" name="AutoShape 15">
              <a:hlinkClick r:id="" action="ppaction://hlinkshowjump?jump=previousslide" highlightClick="1"/>
            </p:cNvPr>
            <p:cNvSpPr>
              <a:spLocks noChangeArrowheads="1"/>
            </p:cNvSpPr>
            <p:nvPr/>
          </p:nvSpPr>
          <p:spPr bwMode="auto">
            <a:xfrm>
              <a:off x="2544" y="3840"/>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11276" name="AutoShape 16">
              <a:hlinkClick r:id="" action="ppaction://hlinkshowjump?jump=nextslide" highlightClick="1"/>
            </p:cNvPr>
            <p:cNvSpPr>
              <a:spLocks noChangeArrowheads="1"/>
            </p:cNvSpPr>
            <p:nvPr/>
          </p:nvSpPr>
          <p:spPr bwMode="auto">
            <a:xfrm>
              <a:off x="4656" y="3840"/>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p:cTn id="7" dur="500" fill="hold"/>
                                        <p:tgtEl>
                                          <p:spTgt spid="9221"/>
                                        </p:tgtEl>
                                        <p:attrNameLst>
                                          <p:attrName>ppt_w</p:attrName>
                                        </p:attrNameLst>
                                      </p:cBhvr>
                                      <p:tavLst>
                                        <p:tav tm="0">
                                          <p:val>
                                            <p:fltVal val="0"/>
                                          </p:val>
                                        </p:tav>
                                        <p:tav tm="100000">
                                          <p:val>
                                            <p:strVal val="#ppt_w"/>
                                          </p:val>
                                        </p:tav>
                                      </p:tavLst>
                                    </p:anim>
                                    <p:anim calcmode="lin" valueType="num">
                                      <p:cBhvr>
                                        <p:cTn id="8" dur="500" fill="hold"/>
                                        <p:tgtEl>
                                          <p:spTgt spid="92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1000"/>
                                  </p:stCondLst>
                                  <p:childTnLst>
                                    <p:set>
                                      <p:cBhvr>
                                        <p:cTn id="11" dur="1" fill="hold">
                                          <p:stCondLst>
                                            <p:cond delay="0"/>
                                          </p:stCondLst>
                                        </p:cTn>
                                        <p:tgtEl>
                                          <p:spTgt spid="9222"/>
                                        </p:tgtEl>
                                        <p:attrNameLst>
                                          <p:attrName>style.visibility</p:attrName>
                                        </p:attrNameLst>
                                      </p:cBhvr>
                                      <p:to>
                                        <p:strVal val="visible"/>
                                      </p:to>
                                    </p:set>
                                    <p:anim calcmode="lin" valueType="num">
                                      <p:cBhvr>
                                        <p:cTn id="12" dur="500" fill="hold"/>
                                        <p:tgtEl>
                                          <p:spTgt spid="9222"/>
                                        </p:tgtEl>
                                        <p:attrNameLst>
                                          <p:attrName>ppt_w</p:attrName>
                                        </p:attrNameLst>
                                      </p:cBhvr>
                                      <p:tavLst>
                                        <p:tav tm="0">
                                          <p:val>
                                            <p:fltVal val="0"/>
                                          </p:val>
                                        </p:tav>
                                        <p:tav tm="100000">
                                          <p:val>
                                            <p:strVal val="#ppt_w"/>
                                          </p:val>
                                        </p:tav>
                                      </p:tavLst>
                                    </p:anim>
                                    <p:anim calcmode="lin" valueType="num">
                                      <p:cBhvr>
                                        <p:cTn id="13" dur="500" fill="hold"/>
                                        <p:tgtEl>
                                          <p:spTgt spid="9222"/>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 presetClass="entr" presetSubtype="0" fill="hold" grpId="0" nodeType="afterEffect">
                                  <p:stCondLst>
                                    <p:cond delay="2000"/>
                                  </p:stCondLst>
                                  <p:iterate type="wd">
                                    <p:tmAbs val="300"/>
                                  </p:iterate>
                                  <p:childTnLst>
                                    <p:set>
                                      <p:cBhvr>
                                        <p:cTn id="16" dur="1" fill="hold">
                                          <p:stCondLst>
                                            <p:cond delay="299"/>
                                          </p:stCondLst>
                                        </p:cTn>
                                        <p:tgtEl>
                                          <p:spTgt spid="9223"/>
                                        </p:tgtEl>
                                        <p:attrNameLst>
                                          <p:attrName>style.visibility</p:attrName>
                                        </p:attrNameLst>
                                      </p:cBhvr>
                                      <p:to>
                                        <p:strVal val="visible"/>
                                      </p:to>
                                    </p:set>
                                  </p:childTnLst>
                                </p:cTn>
                              </p:par>
                            </p:childTnLst>
                          </p:cTn>
                        </p:par>
                        <p:par>
                          <p:cTn id="17" fill="hold">
                            <p:stCondLst>
                              <p:cond delay="7600"/>
                            </p:stCondLst>
                            <p:childTnLst>
                              <p:par>
                                <p:cTn id="18" presetID="1" presetClass="entr" presetSubtype="0" fill="hold" grpId="0" nodeType="afterEffect">
                                  <p:stCondLst>
                                    <p:cond delay="2000"/>
                                  </p:stCondLst>
                                  <p:iterate type="wd">
                                    <p:tmAbs val="300"/>
                                  </p:iterate>
                                  <p:childTnLst>
                                    <p:set>
                                      <p:cBhvr>
                                        <p:cTn id="19" dur="1" fill="hold">
                                          <p:stCondLst>
                                            <p:cond delay="299"/>
                                          </p:stCondLst>
                                        </p:cTn>
                                        <p:tgtEl>
                                          <p:spTgt spid="9224"/>
                                        </p:tgtEl>
                                        <p:attrNameLst>
                                          <p:attrName>style.visibility</p:attrName>
                                        </p:attrNameLst>
                                      </p:cBhvr>
                                      <p:to>
                                        <p:strVal val="visible"/>
                                      </p:to>
                                    </p:set>
                                  </p:childTnLst>
                                </p:cTn>
                              </p:par>
                            </p:childTnLst>
                          </p:cTn>
                        </p:par>
                        <p:par>
                          <p:cTn id="20" fill="hold">
                            <p:stCondLst>
                              <p:cond delay="12900"/>
                            </p:stCondLst>
                            <p:childTnLst>
                              <p:par>
                                <p:cTn id="21" presetID="23" presetClass="entr" presetSubtype="16" fill="hold" nodeType="afterEffect">
                                  <p:stCondLst>
                                    <p:cond delay="2000"/>
                                  </p:stCondLst>
                                  <p:childTnLst>
                                    <p:set>
                                      <p:cBhvr>
                                        <p:cTn id="22" dur="1" fill="hold">
                                          <p:stCondLst>
                                            <p:cond delay="0"/>
                                          </p:stCondLst>
                                        </p:cTn>
                                        <p:tgtEl>
                                          <p:spTgt spid="9219"/>
                                        </p:tgtEl>
                                        <p:attrNameLst>
                                          <p:attrName>style.visibility</p:attrName>
                                        </p:attrNameLst>
                                      </p:cBhvr>
                                      <p:to>
                                        <p:strVal val="visible"/>
                                      </p:to>
                                    </p:set>
                                    <p:anim calcmode="lin" valueType="num">
                                      <p:cBhvr>
                                        <p:cTn id="23" dur="500" fill="hold"/>
                                        <p:tgtEl>
                                          <p:spTgt spid="9219"/>
                                        </p:tgtEl>
                                        <p:attrNameLst>
                                          <p:attrName>ppt_w</p:attrName>
                                        </p:attrNameLst>
                                      </p:cBhvr>
                                      <p:tavLst>
                                        <p:tav tm="0">
                                          <p:val>
                                            <p:fltVal val="0"/>
                                          </p:val>
                                        </p:tav>
                                        <p:tav tm="100000">
                                          <p:val>
                                            <p:strVal val="#ppt_w"/>
                                          </p:val>
                                        </p:tav>
                                      </p:tavLst>
                                    </p:anim>
                                    <p:anim calcmode="lin" valueType="num">
                                      <p:cBhvr>
                                        <p:cTn id="24" dur="500" fill="hold"/>
                                        <p:tgtEl>
                                          <p:spTgt spid="9219"/>
                                        </p:tgtEl>
                                        <p:attrNameLst>
                                          <p:attrName>ppt_h</p:attrName>
                                        </p:attrNameLst>
                                      </p:cBhvr>
                                      <p:tavLst>
                                        <p:tav tm="0">
                                          <p:val>
                                            <p:fltVal val="0"/>
                                          </p:val>
                                        </p:tav>
                                        <p:tav tm="100000">
                                          <p:val>
                                            <p:strVal val="#ppt_h"/>
                                          </p:val>
                                        </p:tav>
                                      </p:tavLst>
                                    </p:anim>
                                  </p:childTnLst>
                                </p:cTn>
                              </p:par>
                            </p:childTnLst>
                          </p:cTn>
                        </p:par>
                        <p:par>
                          <p:cTn id="25" fill="hold">
                            <p:stCondLst>
                              <p:cond delay="15400"/>
                            </p:stCondLst>
                            <p:childTnLst>
                              <p:par>
                                <p:cTn id="26" presetID="1" presetClass="entr" presetSubtype="0" fill="hold" grpId="0" nodeType="afterEffect">
                                  <p:stCondLst>
                                    <p:cond delay="2000"/>
                                  </p:stCondLst>
                                  <p:iterate type="wd">
                                    <p:tmAbs val="300"/>
                                  </p:iterate>
                                  <p:childTnLst>
                                    <p:set>
                                      <p:cBhvr>
                                        <p:cTn id="27" dur="1" fill="hold">
                                          <p:stCondLst>
                                            <p:cond delay="299"/>
                                          </p:stCondLst>
                                        </p:cTn>
                                        <p:tgtEl>
                                          <p:spTgt spid="9225"/>
                                        </p:tgtEl>
                                        <p:attrNameLst>
                                          <p:attrName>style.visibility</p:attrName>
                                        </p:attrNameLst>
                                      </p:cBhvr>
                                      <p:to>
                                        <p:strVal val="visible"/>
                                      </p:to>
                                    </p:set>
                                  </p:childTnLst>
                                </p:cTn>
                              </p:par>
                            </p:childTnLst>
                          </p:cTn>
                        </p:par>
                        <p:par>
                          <p:cTn id="28" fill="hold">
                            <p:stCondLst>
                              <p:cond delay="20400"/>
                            </p:stCondLst>
                            <p:childTnLst>
                              <p:par>
                                <p:cTn id="29" presetID="1" presetClass="entr" presetSubtype="0" fill="hold" grpId="0" nodeType="afterEffect">
                                  <p:stCondLst>
                                    <p:cond delay="2000"/>
                                  </p:stCondLst>
                                  <p:iterate type="wd">
                                    <p:tmAbs val="300"/>
                                  </p:iterate>
                                  <p:childTnLst>
                                    <p:set>
                                      <p:cBhvr>
                                        <p:cTn id="30" dur="1" fill="hold">
                                          <p:stCondLst>
                                            <p:cond delay="299"/>
                                          </p:stCondLst>
                                        </p:cTn>
                                        <p:tgtEl>
                                          <p:spTgt spid="9226"/>
                                        </p:tgtEl>
                                        <p:attrNameLst>
                                          <p:attrName>style.visibility</p:attrName>
                                        </p:attrNameLst>
                                      </p:cBhvr>
                                      <p:to>
                                        <p:strVal val="visible"/>
                                      </p:to>
                                    </p:set>
                                  </p:childTnLst>
                                </p:cTn>
                              </p:par>
                            </p:childTnLst>
                          </p:cTn>
                        </p:par>
                        <p:par>
                          <p:cTn id="31" fill="hold">
                            <p:stCondLst>
                              <p:cond delay="26900"/>
                            </p:stCondLst>
                            <p:childTnLst>
                              <p:par>
                                <p:cTn id="32" presetID="23" presetClass="entr" presetSubtype="16" fill="hold" nodeType="afterEffect">
                                  <p:stCondLst>
                                    <p:cond delay="1000"/>
                                  </p:stCondLst>
                                  <p:childTnLst>
                                    <p:set>
                                      <p:cBhvr>
                                        <p:cTn id="33" dur="1" fill="hold">
                                          <p:stCondLst>
                                            <p:cond delay="0"/>
                                          </p:stCondLst>
                                        </p:cTn>
                                        <p:tgtEl>
                                          <p:spTgt spid="2"/>
                                        </p:tgtEl>
                                        <p:attrNameLst>
                                          <p:attrName>style.visibility</p:attrName>
                                        </p:attrNameLst>
                                      </p:cBhvr>
                                      <p:to>
                                        <p:strVal val="visible"/>
                                      </p:to>
                                    </p:set>
                                    <p:anim calcmode="lin" valueType="num">
                                      <p:cBhvr>
                                        <p:cTn id="34" dur="500" fill="hold"/>
                                        <p:tgtEl>
                                          <p:spTgt spid="2"/>
                                        </p:tgtEl>
                                        <p:attrNameLst>
                                          <p:attrName>ppt_w</p:attrName>
                                        </p:attrNameLst>
                                      </p:cBhvr>
                                      <p:tavLst>
                                        <p:tav tm="0">
                                          <p:val>
                                            <p:fltVal val="0"/>
                                          </p:val>
                                        </p:tav>
                                        <p:tav tm="100000">
                                          <p:val>
                                            <p:strVal val="#ppt_w"/>
                                          </p:val>
                                        </p:tav>
                                      </p:tavLst>
                                    </p:anim>
                                    <p:anim calcmode="lin" valueType="num">
                                      <p:cBhvr>
                                        <p:cTn id="35"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P spid="9222" grpId="0" autoUpdateAnimBg="0"/>
      <p:bldP spid="9223" grpId="0" autoUpdateAnimBg="0"/>
      <p:bldP spid="9224" grpId="0" autoUpdateAnimBg="0"/>
      <p:bldP spid="9225" grpId="0" autoUpdateAnimBg="0"/>
      <p:bldP spid="922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lanacion.cl/p4_lanacion/site/artic/20041006/imag/FOTO17120041006213351.jpg"/>
          <p:cNvPicPr>
            <a:picLocks noChangeAspect="1" noChangeArrowheads="1"/>
          </p:cNvPicPr>
          <p:nvPr/>
        </p:nvPicPr>
        <p:blipFill>
          <a:blip r:embed="rId2"/>
          <a:srcRect/>
          <a:stretch>
            <a:fillRect/>
          </a:stretch>
        </p:blipFill>
        <p:spPr bwMode="auto">
          <a:xfrm>
            <a:off x="533400" y="762000"/>
            <a:ext cx="3028950" cy="3028950"/>
          </a:xfrm>
          <a:prstGeom prst="rect">
            <a:avLst/>
          </a:prstGeom>
          <a:noFill/>
          <a:ln w="9525">
            <a:noFill/>
            <a:miter lim="800000"/>
            <a:headEnd/>
            <a:tailEnd/>
          </a:ln>
        </p:spPr>
      </p:pic>
      <p:sp>
        <p:nvSpPr>
          <p:cNvPr id="11267" name="Text Box 3"/>
          <p:cNvSpPr txBox="1">
            <a:spLocks noChangeArrowheads="1"/>
          </p:cNvSpPr>
          <p:nvPr/>
        </p:nvSpPr>
        <p:spPr bwMode="auto">
          <a:xfrm>
            <a:off x="838200" y="228600"/>
            <a:ext cx="7315200" cy="461665"/>
          </a:xfrm>
          <a:prstGeom prst="rect">
            <a:avLst/>
          </a:prstGeom>
          <a:noFill/>
          <a:ln w="9525">
            <a:noFill/>
            <a:miter lim="800000"/>
            <a:headEnd/>
            <a:tailEnd/>
          </a:ln>
        </p:spPr>
        <p:txBody>
          <a:bodyPr>
            <a:spAutoFit/>
          </a:bodyPr>
          <a:lstStyle/>
          <a:p>
            <a:pPr algn="ctr">
              <a:spcBef>
                <a:spcPct val="50000"/>
              </a:spcBef>
            </a:pPr>
            <a:r>
              <a:rPr lang="es-ES_tradnl" sz="2400" b="1" dirty="0" smtClean="0">
                <a:solidFill>
                  <a:srgbClr val="FF0000"/>
                </a:solidFill>
              </a:rPr>
              <a:t>El concepto </a:t>
            </a:r>
            <a:r>
              <a:rPr lang="es-ES_tradnl" sz="2400" b="1" dirty="0">
                <a:solidFill>
                  <a:srgbClr val="FF0000"/>
                </a:solidFill>
              </a:rPr>
              <a:t>de media aritmética o promedio</a:t>
            </a:r>
            <a:endParaRPr lang="es-ES" sz="2400" b="1" dirty="0">
              <a:solidFill>
                <a:srgbClr val="FF0000"/>
              </a:solidFill>
            </a:endParaRPr>
          </a:p>
        </p:txBody>
      </p:sp>
      <p:sp>
        <p:nvSpPr>
          <p:cNvPr id="11268" name="Text Box 4"/>
          <p:cNvSpPr txBox="1">
            <a:spLocks noChangeArrowheads="1"/>
          </p:cNvSpPr>
          <p:nvPr/>
        </p:nvSpPr>
        <p:spPr bwMode="auto">
          <a:xfrm>
            <a:off x="4429125" y="1000125"/>
            <a:ext cx="2514600" cy="457200"/>
          </a:xfrm>
          <a:prstGeom prst="rect">
            <a:avLst/>
          </a:prstGeom>
          <a:noFill/>
          <a:ln w="9525">
            <a:noFill/>
            <a:miter lim="800000"/>
            <a:headEnd/>
            <a:tailEnd/>
          </a:ln>
        </p:spPr>
        <p:txBody>
          <a:bodyPr>
            <a:spAutoFit/>
          </a:bodyPr>
          <a:lstStyle/>
          <a:p>
            <a:pPr>
              <a:spcBef>
                <a:spcPct val="50000"/>
              </a:spcBef>
            </a:pPr>
            <a:r>
              <a:rPr lang="es-ES_tradnl">
                <a:solidFill>
                  <a:srgbClr val="336600"/>
                </a:solidFill>
              </a:rPr>
              <a:t>El cobre de Chile</a:t>
            </a:r>
            <a:endParaRPr lang="es-ES">
              <a:solidFill>
                <a:srgbClr val="336600"/>
              </a:solidFill>
            </a:endParaRPr>
          </a:p>
        </p:txBody>
      </p:sp>
      <p:pic>
        <p:nvPicPr>
          <p:cNvPr id="11272" name="Picture 8" descr="http://www.puratos.cl/Images/marraqueta_tcm45-10102.jpg"/>
          <p:cNvPicPr>
            <a:picLocks noChangeAspect="1" noChangeArrowheads="1"/>
          </p:cNvPicPr>
          <p:nvPr/>
        </p:nvPicPr>
        <p:blipFill>
          <a:blip r:embed="rId3"/>
          <a:srcRect/>
          <a:stretch>
            <a:fillRect/>
          </a:stretch>
        </p:blipFill>
        <p:spPr bwMode="auto">
          <a:xfrm>
            <a:off x="796925" y="3962400"/>
            <a:ext cx="2479675" cy="2590800"/>
          </a:xfrm>
          <a:prstGeom prst="rect">
            <a:avLst/>
          </a:prstGeom>
          <a:noFill/>
          <a:ln w="9525">
            <a:noFill/>
            <a:miter lim="800000"/>
            <a:headEnd/>
            <a:tailEnd/>
          </a:ln>
        </p:spPr>
      </p:pic>
      <p:sp>
        <p:nvSpPr>
          <p:cNvPr id="11273" name="Text Box 9"/>
          <p:cNvSpPr txBox="1">
            <a:spLocks noChangeArrowheads="1"/>
          </p:cNvSpPr>
          <p:nvPr/>
        </p:nvSpPr>
        <p:spPr bwMode="auto">
          <a:xfrm>
            <a:off x="3786188" y="2000250"/>
            <a:ext cx="4800600" cy="822325"/>
          </a:xfrm>
          <a:prstGeom prst="rect">
            <a:avLst/>
          </a:prstGeom>
          <a:noFill/>
          <a:ln w="9525">
            <a:noFill/>
            <a:miter lim="800000"/>
            <a:headEnd/>
            <a:tailEnd/>
          </a:ln>
        </p:spPr>
        <p:txBody>
          <a:bodyPr>
            <a:spAutoFit/>
          </a:bodyPr>
          <a:lstStyle/>
          <a:p>
            <a:pPr>
              <a:spcBef>
                <a:spcPct val="50000"/>
              </a:spcBef>
            </a:pPr>
            <a:r>
              <a:rPr lang="es-ES_tradnl">
                <a:solidFill>
                  <a:srgbClr val="336600"/>
                </a:solidFill>
              </a:rPr>
              <a:t>Medio kilogramo de cobre vale aproximadamente 900 pesos</a:t>
            </a:r>
            <a:endParaRPr lang="es-ES">
              <a:solidFill>
                <a:srgbClr val="336600"/>
              </a:solidFill>
            </a:endParaRPr>
          </a:p>
        </p:txBody>
      </p:sp>
      <p:sp>
        <p:nvSpPr>
          <p:cNvPr id="11274" name="Text Box 10"/>
          <p:cNvSpPr txBox="1">
            <a:spLocks noChangeArrowheads="1"/>
          </p:cNvSpPr>
          <p:nvPr/>
        </p:nvSpPr>
        <p:spPr bwMode="auto">
          <a:xfrm>
            <a:off x="3786188" y="3143250"/>
            <a:ext cx="4648200" cy="457200"/>
          </a:xfrm>
          <a:prstGeom prst="rect">
            <a:avLst/>
          </a:prstGeom>
          <a:noFill/>
          <a:ln w="9525">
            <a:noFill/>
            <a:miter lim="800000"/>
            <a:headEnd/>
            <a:tailEnd/>
          </a:ln>
        </p:spPr>
        <p:txBody>
          <a:bodyPr>
            <a:spAutoFit/>
          </a:bodyPr>
          <a:lstStyle/>
          <a:p>
            <a:pPr>
              <a:spcBef>
                <a:spcPct val="50000"/>
              </a:spcBef>
            </a:pPr>
            <a:r>
              <a:rPr lang="es-ES_tradnl">
                <a:solidFill>
                  <a:srgbClr val="336600"/>
                </a:solidFill>
              </a:rPr>
              <a:t>Un kilogramo de pan vale 700 pesos</a:t>
            </a:r>
            <a:endParaRPr lang="es-ES">
              <a:solidFill>
                <a:srgbClr val="336600"/>
              </a:solidFill>
            </a:endParaRPr>
          </a:p>
        </p:txBody>
      </p:sp>
      <p:sp>
        <p:nvSpPr>
          <p:cNvPr id="11275" name="Text Box 11"/>
          <p:cNvSpPr txBox="1">
            <a:spLocks noChangeArrowheads="1"/>
          </p:cNvSpPr>
          <p:nvPr/>
        </p:nvSpPr>
        <p:spPr bwMode="auto">
          <a:xfrm>
            <a:off x="3857625" y="4071938"/>
            <a:ext cx="4876800" cy="1187450"/>
          </a:xfrm>
          <a:prstGeom prst="rect">
            <a:avLst/>
          </a:prstGeom>
          <a:noFill/>
          <a:ln w="9525">
            <a:noFill/>
            <a:miter lim="800000"/>
            <a:headEnd/>
            <a:tailEnd/>
          </a:ln>
        </p:spPr>
        <p:txBody>
          <a:bodyPr>
            <a:spAutoFit/>
          </a:bodyPr>
          <a:lstStyle/>
          <a:p>
            <a:pPr>
              <a:spcBef>
                <a:spcPct val="50000"/>
              </a:spcBef>
            </a:pPr>
            <a:r>
              <a:rPr lang="es-ES_tradnl">
                <a:solidFill>
                  <a:srgbClr val="336600"/>
                </a:solidFill>
              </a:rPr>
              <a:t>Aproximadamente medio kilogramo de cobre es 200 pesos más caro que un kilogramo de pan.</a:t>
            </a:r>
            <a:endParaRPr lang="es-ES">
              <a:solidFill>
                <a:srgbClr val="336600"/>
              </a:solidFill>
            </a:endParaRPr>
          </a:p>
        </p:txBody>
      </p:sp>
      <p:grpSp>
        <p:nvGrpSpPr>
          <p:cNvPr id="2" name="Group 13"/>
          <p:cNvGrpSpPr>
            <a:grpSpLocks/>
          </p:cNvGrpSpPr>
          <p:nvPr/>
        </p:nvGrpSpPr>
        <p:grpSpPr bwMode="auto">
          <a:xfrm>
            <a:off x="4267200" y="6096000"/>
            <a:ext cx="3886200" cy="381000"/>
            <a:chOff x="2544" y="3840"/>
            <a:chExt cx="2448" cy="240"/>
          </a:xfrm>
        </p:grpSpPr>
        <p:sp>
          <p:nvSpPr>
            <p:cNvPr id="12298" name="AutoShape 14">
              <a:hlinkClick r:id="" action="ppaction://hlinkshowjump?jump=previousslide" highlightClick="1"/>
            </p:cNvPr>
            <p:cNvSpPr>
              <a:spLocks noChangeArrowheads="1"/>
            </p:cNvSpPr>
            <p:nvPr/>
          </p:nvSpPr>
          <p:spPr bwMode="auto">
            <a:xfrm>
              <a:off x="2544" y="3840"/>
              <a:ext cx="384" cy="240"/>
            </a:xfrm>
            <a:prstGeom prst="actionButtonBackPrevious">
              <a:avLst/>
            </a:prstGeom>
            <a:solidFill>
              <a:schemeClr val="accent1"/>
            </a:solidFill>
            <a:ln w="9525">
              <a:solidFill>
                <a:schemeClr val="tx1"/>
              </a:solidFill>
              <a:miter lim="800000"/>
              <a:headEnd/>
              <a:tailEnd/>
            </a:ln>
          </p:spPr>
          <p:txBody>
            <a:bodyPr wrap="none" anchor="ctr"/>
            <a:lstStyle/>
            <a:p>
              <a:endParaRPr lang="es-ES"/>
            </a:p>
          </p:txBody>
        </p:sp>
        <p:sp>
          <p:nvSpPr>
            <p:cNvPr id="12299" name="AutoShape 15">
              <a:hlinkClick r:id="" action="ppaction://hlinkshowjump?jump=nextslide" highlightClick="1"/>
            </p:cNvPr>
            <p:cNvSpPr>
              <a:spLocks noChangeArrowheads="1"/>
            </p:cNvSpPr>
            <p:nvPr/>
          </p:nvSpPr>
          <p:spPr bwMode="auto">
            <a:xfrm>
              <a:off x="4656" y="3840"/>
              <a:ext cx="336" cy="240"/>
            </a:xfrm>
            <a:prstGeom prst="actionButtonForwardNext">
              <a:avLst/>
            </a:prstGeom>
            <a:solidFill>
              <a:schemeClr val="accent1"/>
            </a:solidFill>
            <a:ln w="9525">
              <a:solidFill>
                <a:schemeClr val="tx1"/>
              </a:solidFill>
              <a:miter lim="800000"/>
              <a:headEnd/>
              <a:tailEnd/>
            </a:ln>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1000"/>
                                  </p:stCondLst>
                                  <p:childTnLst>
                                    <p:set>
                                      <p:cBhvr>
                                        <p:cTn id="11" dur="1" fill="hold">
                                          <p:stCondLst>
                                            <p:cond delay="0"/>
                                          </p:stCondLst>
                                        </p:cTn>
                                        <p:tgtEl>
                                          <p:spTgt spid="11268"/>
                                        </p:tgtEl>
                                        <p:attrNameLst>
                                          <p:attrName>style.visibility</p:attrName>
                                        </p:attrNameLst>
                                      </p:cBhvr>
                                      <p:to>
                                        <p:strVal val="visible"/>
                                      </p:to>
                                    </p:set>
                                    <p:anim calcmode="lin" valueType="num">
                                      <p:cBhvr>
                                        <p:cTn id="12" dur="500" fill="hold"/>
                                        <p:tgtEl>
                                          <p:spTgt spid="11268"/>
                                        </p:tgtEl>
                                        <p:attrNameLst>
                                          <p:attrName>ppt_w</p:attrName>
                                        </p:attrNameLst>
                                      </p:cBhvr>
                                      <p:tavLst>
                                        <p:tav tm="0">
                                          <p:val>
                                            <p:fltVal val="0"/>
                                          </p:val>
                                        </p:tav>
                                        <p:tav tm="100000">
                                          <p:val>
                                            <p:strVal val="#ppt_w"/>
                                          </p:val>
                                        </p:tav>
                                      </p:tavLst>
                                    </p:anim>
                                    <p:anim calcmode="lin" valueType="num">
                                      <p:cBhvr>
                                        <p:cTn id="13" dur="500" fill="hold"/>
                                        <p:tgtEl>
                                          <p:spTgt spid="11268"/>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 presetClass="entr" presetSubtype="0" fill="hold" grpId="0" nodeType="afterEffect">
                                  <p:stCondLst>
                                    <p:cond delay="2000"/>
                                  </p:stCondLst>
                                  <p:iterate type="wd">
                                    <p:tmAbs val="300"/>
                                  </p:iterate>
                                  <p:childTnLst>
                                    <p:set>
                                      <p:cBhvr>
                                        <p:cTn id="16" dur="1" fill="hold">
                                          <p:stCondLst>
                                            <p:cond delay="299"/>
                                          </p:stCondLst>
                                        </p:cTn>
                                        <p:tgtEl>
                                          <p:spTgt spid="11273"/>
                                        </p:tgtEl>
                                        <p:attrNameLst>
                                          <p:attrName>style.visibility</p:attrName>
                                        </p:attrNameLst>
                                      </p:cBhvr>
                                      <p:to>
                                        <p:strVal val="visible"/>
                                      </p:to>
                                    </p:set>
                                  </p:childTnLst>
                                </p:cTn>
                              </p:par>
                            </p:childTnLst>
                          </p:cTn>
                        </p:par>
                        <p:par>
                          <p:cTn id="17" fill="hold">
                            <p:stCondLst>
                              <p:cond delay="6400"/>
                            </p:stCondLst>
                            <p:childTnLst>
                              <p:par>
                                <p:cTn id="18" presetID="1" presetClass="entr" presetSubtype="0" fill="hold" grpId="0" nodeType="afterEffect">
                                  <p:stCondLst>
                                    <p:cond delay="2000"/>
                                  </p:stCondLst>
                                  <p:iterate type="wd">
                                    <p:tmAbs val="300"/>
                                  </p:iterate>
                                  <p:childTnLst>
                                    <p:set>
                                      <p:cBhvr>
                                        <p:cTn id="19" dur="1" fill="hold">
                                          <p:stCondLst>
                                            <p:cond delay="299"/>
                                          </p:stCondLst>
                                        </p:cTn>
                                        <p:tgtEl>
                                          <p:spTgt spid="11274"/>
                                        </p:tgtEl>
                                        <p:attrNameLst>
                                          <p:attrName>style.visibility</p:attrName>
                                        </p:attrNameLst>
                                      </p:cBhvr>
                                      <p:to>
                                        <p:strVal val="visible"/>
                                      </p:to>
                                    </p:set>
                                  </p:childTnLst>
                                </p:cTn>
                              </p:par>
                            </p:childTnLst>
                          </p:cTn>
                        </p:par>
                        <p:par>
                          <p:cTn id="20" fill="hold">
                            <p:stCondLst>
                              <p:cond delay="10500"/>
                            </p:stCondLst>
                            <p:childTnLst>
                              <p:par>
                                <p:cTn id="21" presetID="23" presetClass="entr" presetSubtype="16" fill="hold" nodeType="afterEffect">
                                  <p:stCondLst>
                                    <p:cond delay="2000"/>
                                  </p:stCondLst>
                                  <p:childTnLst>
                                    <p:set>
                                      <p:cBhvr>
                                        <p:cTn id="22" dur="1" fill="hold">
                                          <p:stCondLst>
                                            <p:cond delay="0"/>
                                          </p:stCondLst>
                                        </p:cTn>
                                        <p:tgtEl>
                                          <p:spTgt spid="11272"/>
                                        </p:tgtEl>
                                        <p:attrNameLst>
                                          <p:attrName>style.visibility</p:attrName>
                                        </p:attrNameLst>
                                      </p:cBhvr>
                                      <p:to>
                                        <p:strVal val="visible"/>
                                      </p:to>
                                    </p:set>
                                    <p:anim calcmode="lin" valueType="num">
                                      <p:cBhvr>
                                        <p:cTn id="23" dur="500" fill="hold"/>
                                        <p:tgtEl>
                                          <p:spTgt spid="11272"/>
                                        </p:tgtEl>
                                        <p:attrNameLst>
                                          <p:attrName>ppt_w</p:attrName>
                                        </p:attrNameLst>
                                      </p:cBhvr>
                                      <p:tavLst>
                                        <p:tav tm="0">
                                          <p:val>
                                            <p:fltVal val="0"/>
                                          </p:val>
                                        </p:tav>
                                        <p:tav tm="100000">
                                          <p:val>
                                            <p:strVal val="#ppt_w"/>
                                          </p:val>
                                        </p:tav>
                                      </p:tavLst>
                                    </p:anim>
                                    <p:anim calcmode="lin" valueType="num">
                                      <p:cBhvr>
                                        <p:cTn id="24" dur="500" fill="hold"/>
                                        <p:tgtEl>
                                          <p:spTgt spid="11272"/>
                                        </p:tgtEl>
                                        <p:attrNameLst>
                                          <p:attrName>ppt_h</p:attrName>
                                        </p:attrNameLst>
                                      </p:cBhvr>
                                      <p:tavLst>
                                        <p:tav tm="0">
                                          <p:val>
                                            <p:fltVal val="0"/>
                                          </p:val>
                                        </p:tav>
                                        <p:tav tm="100000">
                                          <p:val>
                                            <p:strVal val="#ppt_h"/>
                                          </p:val>
                                        </p:tav>
                                      </p:tavLst>
                                    </p:anim>
                                  </p:childTnLst>
                                </p:cTn>
                              </p:par>
                            </p:childTnLst>
                          </p:cTn>
                        </p:par>
                        <p:par>
                          <p:cTn id="25" fill="hold">
                            <p:stCondLst>
                              <p:cond delay="13000"/>
                            </p:stCondLst>
                            <p:childTnLst>
                              <p:par>
                                <p:cTn id="26" presetID="1" presetClass="entr" presetSubtype="0" fill="hold" grpId="0" nodeType="afterEffect">
                                  <p:stCondLst>
                                    <p:cond delay="2000"/>
                                  </p:stCondLst>
                                  <p:iterate type="wd">
                                    <p:tmAbs val="300"/>
                                  </p:iterate>
                                  <p:childTnLst>
                                    <p:set>
                                      <p:cBhvr>
                                        <p:cTn id="27" dur="1" fill="hold">
                                          <p:stCondLst>
                                            <p:cond delay="299"/>
                                          </p:stCondLst>
                                        </p:cTn>
                                        <p:tgtEl>
                                          <p:spTgt spid="11275"/>
                                        </p:tgtEl>
                                        <p:attrNameLst>
                                          <p:attrName>style.visibility</p:attrName>
                                        </p:attrNameLst>
                                      </p:cBhvr>
                                      <p:to>
                                        <p:strVal val="visible"/>
                                      </p:to>
                                    </p:set>
                                  </p:childTnLst>
                                </p:cTn>
                              </p:par>
                            </p:childTnLst>
                          </p:cTn>
                        </p:par>
                        <p:par>
                          <p:cTn id="28" fill="hold">
                            <p:stCondLst>
                              <p:cond delay="19800"/>
                            </p:stCondLst>
                            <p:childTnLst>
                              <p:par>
                                <p:cTn id="29" presetID="23" presetClass="entr" presetSubtype="16" fill="hold" nodeType="afterEffect">
                                  <p:stCondLst>
                                    <p:cond delay="100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P spid="11273" grpId="0" autoUpdateAnimBg="0"/>
      <p:bldP spid="11274" grpId="0" autoUpdateAnimBg="0"/>
      <p:bldP spid="11275" grpId="0"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493</TotalTime>
  <Words>1011</Words>
  <Application>Microsoft Office PowerPoint</Application>
  <PresentationFormat>Presentación en pantalla (4:3)</PresentationFormat>
  <Paragraphs>230</Paragraphs>
  <Slides>18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0" baseType="lpstr">
      <vt:lpstr>Tema de Office</vt:lpstr>
      <vt:lpstr>Imagen de mapa de bits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Home</dc:creator>
  <cp:lastModifiedBy>SONIA</cp:lastModifiedBy>
  <cp:revision>69</cp:revision>
  <dcterms:created xsi:type="dcterms:W3CDTF">2007-10-27T22:41:00Z</dcterms:created>
  <dcterms:modified xsi:type="dcterms:W3CDTF">2012-04-23T08:32:12Z</dcterms:modified>
</cp:coreProperties>
</file>