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317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97" r:id="rId18"/>
    <p:sldId id="277" r:id="rId19"/>
    <p:sldId id="278" r:id="rId20"/>
    <p:sldId id="280" r:id="rId21"/>
    <p:sldId id="279" r:id="rId22"/>
    <p:sldId id="281" r:id="rId23"/>
    <p:sldId id="296" r:id="rId24"/>
    <p:sldId id="282" r:id="rId25"/>
    <p:sldId id="283" r:id="rId26"/>
    <p:sldId id="256" r:id="rId27"/>
    <p:sldId id="291" r:id="rId28"/>
    <p:sldId id="294" r:id="rId29"/>
    <p:sldId id="285" r:id="rId30"/>
    <p:sldId id="292" r:id="rId31"/>
    <p:sldId id="295" r:id="rId32"/>
    <p:sldId id="286" r:id="rId33"/>
    <p:sldId id="287" r:id="rId34"/>
    <p:sldId id="293" r:id="rId35"/>
    <p:sldId id="288" r:id="rId36"/>
    <p:sldId id="290" r:id="rId37"/>
    <p:sldId id="261" r:id="rId38"/>
    <p:sldId id="289" r:id="rId39"/>
    <p:sldId id="308" r:id="rId40"/>
    <p:sldId id="307" r:id="rId41"/>
    <p:sldId id="313" r:id="rId42"/>
    <p:sldId id="315" r:id="rId43"/>
    <p:sldId id="316" r:id="rId4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1505"/>
    <a:srgbClr val="66FF33"/>
    <a:srgbClr val="0000FF"/>
    <a:srgbClr val="EFF660"/>
    <a:srgbClr val="F2F876"/>
    <a:srgbClr val="F6FAA4"/>
    <a:srgbClr val="F6FAA2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970" autoAdjust="0"/>
    <p:restoredTop sz="94690" autoAdjust="0"/>
  </p:normalViewPr>
  <p:slideViewPr>
    <p:cSldViewPr>
      <p:cViewPr>
        <p:scale>
          <a:sx n="50" d="100"/>
          <a:sy n="50" d="100"/>
        </p:scale>
        <p:origin x="-960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20043-4A69-4A5C-AD86-7643FE8FC1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67D32-5503-457A-9FE9-8C2A357E4E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C330D-5CBB-488F-975B-5BE594B658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B8332-A5D8-47BC-ABF5-6B66F58EF9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69E12-56DF-4B07-B460-3062D88708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4A863-8338-4200-B97D-99BA48AF027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F51D2-D4CA-4A84-8B98-7E0FF5BA70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2C420-A02A-445E-9127-776C6CC5AA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F9A78-DCEA-4521-9C61-848D6CFB0A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9C68F-D321-4EE5-BD25-BA67C31DFC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18F17-1338-47CE-8F63-8CD0704469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AE21CE46-4C88-4E22-8969-6F7B0F466F0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13" Type="http://schemas.openxmlformats.org/officeDocument/2006/relationships/slide" Target="slide7.xml"/><Relationship Id="rId3" Type="http://schemas.openxmlformats.org/officeDocument/2006/relationships/slide" Target="slide8.xml"/><Relationship Id="rId7" Type="http://schemas.openxmlformats.org/officeDocument/2006/relationships/slide" Target="slide23.xml"/><Relationship Id="rId12" Type="http://schemas.openxmlformats.org/officeDocument/2006/relationships/slide" Target="slide3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35.xml"/><Relationship Id="rId5" Type="http://schemas.openxmlformats.org/officeDocument/2006/relationships/slide" Target="slide12.xml"/><Relationship Id="rId10" Type="http://schemas.openxmlformats.org/officeDocument/2006/relationships/slide" Target="slide32.xml"/><Relationship Id="rId4" Type="http://schemas.openxmlformats.org/officeDocument/2006/relationships/slide" Target="slide11.xml"/><Relationship Id="rId9" Type="http://schemas.openxmlformats.org/officeDocument/2006/relationships/slide" Target="slide29.xml"/><Relationship Id="rId14" Type="http://schemas.openxmlformats.org/officeDocument/2006/relationships/slide" Target="slide3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10" Type="http://schemas.openxmlformats.org/officeDocument/2006/relationships/slide" Target="slide2.xml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4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56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>
            <a:off x="2411413" y="296863"/>
            <a:ext cx="4295775" cy="1438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80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TEÓRIA</a:t>
            </a:r>
          </a:p>
        </p:txBody>
      </p:sp>
      <p:sp>
        <p:nvSpPr>
          <p:cNvPr id="31751" name="WordArt 7"/>
          <p:cNvSpPr>
            <a:spLocks noChangeArrowheads="1" noChangeShapeType="1" noTextEdit="1"/>
          </p:cNvSpPr>
          <p:nvPr/>
        </p:nvSpPr>
        <p:spPr bwMode="auto">
          <a:xfrm>
            <a:off x="3851275" y="1989138"/>
            <a:ext cx="1524000" cy="1438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80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DE</a:t>
            </a:r>
          </a:p>
        </p:txBody>
      </p:sp>
      <p:sp>
        <p:nvSpPr>
          <p:cNvPr id="31752" name="WordArt 8"/>
          <p:cNvSpPr>
            <a:spLocks noChangeArrowheads="1" noChangeShapeType="1" noTextEdit="1"/>
          </p:cNvSpPr>
          <p:nvPr/>
        </p:nvSpPr>
        <p:spPr bwMode="auto">
          <a:xfrm>
            <a:off x="1042988" y="3752850"/>
            <a:ext cx="7172325" cy="1438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80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CONJUNTOS</a:t>
            </a:r>
          </a:p>
        </p:txBody>
      </p:sp>
      <p:pic>
        <p:nvPicPr>
          <p:cNvPr id="31754" name="Picture 10" descr="ginters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260350"/>
            <a:ext cx="15113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5" name="Picture 11" descr="gunion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225425"/>
            <a:ext cx="17272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19113" y="5802313"/>
            <a:ext cx="8032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>
                <a:solidFill>
                  <a:srgbClr val="E71505"/>
                </a:solidFill>
              </a:rPr>
              <a:t>Docente: Jesús Huaynalaya García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/>
      <p:bldP spid="31751" grpId="0" animBg="1"/>
      <p:bldP spid="31752" grpId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44463" y="368300"/>
            <a:ext cx="80645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Otra forma de escribir es: </a:t>
            </a:r>
            <a:r>
              <a:rPr lang="es-ES" sz="2800" b="1">
                <a:solidFill>
                  <a:srgbClr val="3333FF"/>
                </a:solidFill>
              </a:rPr>
              <a:t>P = { x / x = dígito }</a:t>
            </a:r>
            <a:r>
              <a:rPr lang="es-ES" sz="2800" b="1"/>
              <a:t>  se lee “ P es el conjunto formado por los elementos x tal que x es un dígito “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07950" y="1844675"/>
            <a:ext cx="2124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E71505"/>
                </a:solidFill>
              </a:rPr>
              <a:t>Ejemplo: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323850" y="3141663"/>
            <a:ext cx="5832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42875" y="2492375"/>
            <a:ext cx="87487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Expresar por extensión y por comprensión el conjunto de días de la semana.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07950" y="3536950"/>
            <a:ext cx="91805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Por Extensión : D = { lunes; martes; miércoles; jueves; viernes; sábado; domingo }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71438" y="468947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Por Comprensión : D = { x / x = día de la semana }</a:t>
            </a:r>
          </a:p>
        </p:txBody>
      </p:sp>
      <p:sp>
        <p:nvSpPr>
          <p:cNvPr id="26632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454775"/>
            <a:ext cx="971550" cy="395288"/>
          </a:xfrm>
          <a:prstGeom prst="actionButtonBlank">
            <a:avLst/>
          </a:prstGeom>
          <a:solidFill>
            <a:srgbClr val="F2F87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6633" name="Text Box 14"/>
          <p:cNvSpPr txBox="1">
            <a:spLocks noChangeArrowheads="1"/>
          </p:cNvSpPr>
          <p:nvPr/>
        </p:nvSpPr>
        <p:spPr bwMode="auto">
          <a:xfrm>
            <a:off x="8208963" y="6491288"/>
            <a:ext cx="111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INDICE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16" grpId="0"/>
      <p:bldP spid="17417" grpId="0"/>
      <p:bldP spid="174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187450" y="152400"/>
            <a:ext cx="64801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DIAGRAMAS DE VENN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50825" y="657225"/>
            <a:ext cx="864235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Los diagramas de Venn que se deben al filósofo inglés John Venn (1834-1883) sirven para representar conjuntos de manera gráfica mediante dibujos ó diagramas que pueden ser círculos, rectángulos, triángulos o cualquier curva cerrada.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755650" y="4183063"/>
            <a:ext cx="2592388" cy="2449512"/>
          </a:xfrm>
          <a:prstGeom prst="rect">
            <a:avLst/>
          </a:prstGeom>
          <a:solidFill>
            <a:srgbClr val="F2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 rot="2545327">
            <a:off x="3492500" y="4652963"/>
            <a:ext cx="2519363" cy="1223962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8443" name="Freeform 11"/>
          <p:cNvSpPr>
            <a:spLocks/>
          </p:cNvSpPr>
          <p:nvPr/>
        </p:nvSpPr>
        <p:spPr bwMode="auto">
          <a:xfrm>
            <a:off x="5940425" y="3862388"/>
            <a:ext cx="2640013" cy="2590800"/>
          </a:xfrm>
          <a:custGeom>
            <a:avLst/>
            <a:gdLst>
              <a:gd name="T0" fmla="*/ 906463 w 1663"/>
              <a:gd name="T1" fmla="*/ 95250 h 1632"/>
              <a:gd name="T2" fmla="*/ 1431925 w 1663"/>
              <a:gd name="T3" fmla="*/ 328612 h 1632"/>
              <a:gd name="T4" fmla="*/ 1765301 w 1663"/>
              <a:gd name="T5" fmla="*/ 4763 h 1632"/>
              <a:gd name="T6" fmla="*/ 2528888 w 1663"/>
              <a:gd name="T7" fmla="*/ 360362 h 1632"/>
              <a:gd name="T8" fmla="*/ 2433638 w 1663"/>
              <a:gd name="T9" fmla="*/ 1597025 h 1632"/>
              <a:gd name="T10" fmla="*/ 1862138 w 1663"/>
              <a:gd name="T11" fmla="*/ 2481263 h 1632"/>
              <a:gd name="T12" fmla="*/ 1317625 w 1663"/>
              <a:gd name="T13" fmla="*/ 1909763 h 1632"/>
              <a:gd name="T14" fmla="*/ 525463 w 1663"/>
              <a:gd name="T15" fmla="*/ 2390775 h 1632"/>
              <a:gd name="T16" fmla="*/ 47625 w 1663"/>
              <a:gd name="T17" fmla="*/ 712787 h 1632"/>
              <a:gd name="T18" fmla="*/ 906463 w 1663"/>
              <a:gd name="T19" fmla="*/ 95250 h 16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63"/>
              <a:gd name="T31" fmla="*/ 0 h 1632"/>
              <a:gd name="T32" fmla="*/ 1663 w 1663"/>
              <a:gd name="T33" fmla="*/ 1632 h 163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63" h="1632">
                <a:moveTo>
                  <a:pt x="571" y="60"/>
                </a:moveTo>
                <a:cubicBezTo>
                  <a:pt x="716" y="20"/>
                  <a:pt x="812" y="216"/>
                  <a:pt x="902" y="207"/>
                </a:cubicBezTo>
                <a:cubicBezTo>
                  <a:pt x="992" y="198"/>
                  <a:pt x="997" y="0"/>
                  <a:pt x="1112" y="3"/>
                </a:cubicBezTo>
                <a:cubicBezTo>
                  <a:pt x="1227" y="6"/>
                  <a:pt x="1523" y="60"/>
                  <a:pt x="1593" y="227"/>
                </a:cubicBezTo>
                <a:cubicBezTo>
                  <a:pt x="1663" y="393"/>
                  <a:pt x="1603" y="782"/>
                  <a:pt x="1533" y="1006"/>
                </a:cubicBezTo>
                <a:cubicBezTo>
                  <a:pt x="1463" y="1229"/>
                  <a:pt x="1290" y="1530"/>
                  <a:pt x="1173" y="1563"/>
                </a:cubicBezTo>
                <a:cubicBezTo>
                  <a:pt x="1056" y="1596"/>
                  <a:pt x="970" y="1213"/>
                  <a:pt x="830" y="1203"/>
                </a:cubicBezTo>
                <a:cubicBezTo>
                  <a:pt x="690" y="1193"/>
                  <a:pt x="464" y="1632"/>
                  <a:pt x="331" y="1506"/>
                </a:cubicBezTo>
                <a:cubicBezTo>
                  <a:pt x="198" y="1380"/>
                  <a:pt x="0" y="689"/>
                  <a:pt x="30" y="449"/>
                </a:cubicBezTo>
                <a:cubicBezTo>
                  <a:pt x="61" y="208"/>
                  <a:pt x="421" y="68"/>
                  <a:pt x="571" y="60"/>
                </a:cubicBezTo>
                <a:close/>
              </a:path>
            </a:pathLst>
          </a:custGeom>
          <a:solidFill>
            <a:srgbClr val="E715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50825" y="42576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A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5543550" y="396875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M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600450" y="3897313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T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900113" y="4221163"/>
            <a:ext cx="35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latin typeface="Arial Black" pitchFamily="34" charset="0"/>
              </a:rPr>
              <a:t>7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700338" y="5984875"/>
            <a:ext cx="358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latin typeface="Arial Black" pitchFamily="34" charset="0"/>
              </a:rPr>
              <a:t>2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1835150" y="5624513"/>
            <a:ext cx="35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latin typeface="Arial Black" pitchFamily="34" charset="0"/>
              </a:rPr>
              <a:t>3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555875" y="4221163"/>
            <a:ext cx="35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latin typeface="Arial Black" pitchFamily="34" charset="0"/>
              </a:rPr>
              <a:t>6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116013" y="5984875"/>
            <a:ext cx="358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latin typeface="Arial Black" pitchFamily="34" charset="0"/>
              </a:rPr>
              <a:t>9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4787900" y="4833938"/>
            <a:ext cx="35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rgbClr val="FFFF00"/>
                </a:solidFill>
                <a:latin typeface="Arial Black" pitchFamily="34" charset="0"/>
              </a:rPr>
              <a:t>a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3959225" y="4797425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rgbClr val="FFFF00"/>
                </a:solidFill>
                <a:latin typeface="Arial Black" pitchFamily="34" charset="0"/>
              </a:rPr>
              <a:t>e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4464050" y="5192713"/>
            <a:ext cx="35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rgbClr val="FFFF00"/>
                </a:solidFill>
                <a:latin typeface="Arial Black" pitchFamily="34" charset="0"/>
              </a:rPr>
              <a:t>i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4248150" y="4473575"/>
            <a:ext cx="358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rgbClr val="FFFF00"/>
                </a:solidFill>
                <a:latin typeface="Arial Black" pitchFamily="34" charset="0"/>
              </a:rPr>
              <a:t>o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5040313" y="5553075"/>
            <a:ext cx="358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rgbClr val="FFFF00"/>
                </a:solidFill>
                <a:latin typeface="Arial Black" pitchFamily="34" charset="0"/>
              </a:rPr>
              <a:t>u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6372225" y="5229225"/>
            <a:ext cx="935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chemeClr val="bg1"/>
                </a:solidFill>
              </a:rPr>
              <a:t>(1;3)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7380288" y="5121275"/>
            <a:ext cx="935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chemeClr val="bg1"/>
                </a:solidFill>
              </a:rPr>
              <a:t>(7;6)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6300788" y="4257675"/>
            <a:ext cx="935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chemeClr val="bg1"/>
                </a:solidFill>
              </a:rPr>
              <a:t>(2;4)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7451725" y="4221163"/>
            <a:ext cx="935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chemeClr val="bg1"/>
                </a:solidFill>
              </a:rPr>
              <a:t>(5;8)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1908175" y="4508500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latin typeface="Arial Black" pitchFamily="34" charset="0"/>
              </a:rPr>
              <a:t>8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1403350" y="4652963"/>
            <a:ext cx="35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latin typeface="Arial Black" pitchFamily="34" charset="0"/>
              </a:rPr>
              <a:t>4</a:t>
            </a: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1116013" y="5300663"/>
            <a:ext cx="35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latin typeface="Arial Black" pitchFamily="34" charset="0"/>
              </a:rPr>
              <a:t>1</a:t>
            </a: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2627313" y="5229225"/>
            <a:ext cx="358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latin typeface="Arial Black" pitchFamily="34" charset="0"/>
              </a:rPr>
              <a:t>5</a:t>
            </a:r>
          </a:p>
        </p:txBody>
      </p:sp>
      <p:sp>
        <p:nvSpPr>
          <p:cNvPr id="27676" name="AutoShape 4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454775"/>
            <a:ext cx="971550" cy="395288"/>
          </a:xfrm>
          <a:prstGeom prst="actionButtonBlank">
            <a:avLst/>
          </a:prstGeom>
          <a:solidFill>
            <a:srgbClr val="F2F87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7677" name="Text Box 44"/>
          <p:cNvSpPr txBox="1">
            <a:spLocks noChangeArrowheads="1"/>
          </p:cNvSpPr>
          <p:nvPr/>
        </p:nvSpPr>
        <p:spPr bwMode="auto">
          <a:xfrm>
            <a:off x="8208963" y="6491288"/>
            <a:ext cx="111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INDICE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9" grpId="0"/>
      <p:bldP spid="18440" grpId="0" animBg="1"/>
      <p:bldP spid="18441" grpId="0" animBg="1"/>
      <p:bldP spid="18443" grpId="0" animBg="1"/>
      <p:bldP spid="18444" grpId="0"/>
      <p:bldP spid="18445" grpId="0"/>
      <p:bldP spid="18446" grpId="0"/>
      <p:bldP spid="18447" grpId="0"/>
      <p:bldP spid="18448" grpId="0"/>
      <p:bldP spid="18449" grpId="0"/>
      <p:bldP spid="18450" grpId="0"/>
      <p:bldP spid="18451" grpId="0"/>
      <p:bldP spid="18453" grpId="0"/>
      <p:bldP spid="18454" grpId="0"/>
      <p:bldP spid="18455" grpId="0"/>
      <p:bldP spid="18456" grpId="0"/>
      <p:bldP spid="18457" grpId="0"/>
      <p:bldP spid="18458" grpId="0"/>
      <p:bldP spid="18459" grpId="0"/>
      <p:bldP spid="18460" grpId="0"/>
      <p:bldP spid="18461" grpId="0"/>
      <p:bldP spid="18462" grpId="0"/>
      <p:bldP spid="18463" grpId="0"/>
      <p:bldP spid="18464" grpId="0"/>
      <p:bldP spid="184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15900" y="3465513"/>
            <a:ext cx="8353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A =      o A = </a:t>
            </a:r>
            <a:r>
              <a:rPr lang="es-ES" sz="3200" b="1">
                <a:solidFill>
                  <a:srgbClr val="E71505"/>
                </a:solidFill>
              </a:rPr>
              <a:t>{  }</a:t>
            </a:r>
            <a:r>
              <a:rPr lang="es-ES" sz="3200" b="1"/>
              <a:t>  se lee: “A es el conjunto vacío”  o “A es el conjunto nulo “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1187450" y="333375"/>
            <a:ext cx="6480175" cy="395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CONJUNTOS ESPECIALES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07950" y="800100"/>
            <a:ext cx="41767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3333FF"/>
                </a:solidFill>
              </a:rPr>
              <a:t>CONJUNTO VACÍO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44463" y="1376363"/>
            <a:ext cx="835183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Es un conjunto que no tiene elementos, también se le llama conjunto nulo. Generalmente se le representa por los símbolos:    o </a:t>
            </a:r>
            <a:r>
              <a:rPr lang="es-ES" sz="3200" b="1">
                <a:solidFill>
                  <a:srgbClr val="E71505"/>
                </a:solidFill>
              </a:rPr>
              <a:t>{  }</a:t>
            </a:r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1042988" y="3500438"/>
          <a:ext cx="360362" cy="576262"/>
        </p:xfrm>
        <a:graphic>
          <a:graphicData uri="http://schemas.openxmlformats.org/presentationml/2006/ole">
            <p:oleObj spid="_x0000_s2050" name="Equation" r:id="rId3" imgW="126720" imgH="203040" progId="">
              <p:embed/>
            </p:oleObj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2176463" y="2816225"/>
          <a:ext cx="379412" cy="606425"/>
        </p:xfrm>
        <a:graphic>
          <a:graphicData uri="http://schemas.openxmlformats.org/presentationml/2006/ole">
            <p:oleObj spid="_x0000_s2051" name="Equation" r:id="rId4" imgW="126720" imgH="203040" progId="">
              <p:embed/>
            </p:oleObj>
          </a:graphicData>
        </a:graphic>
      </p:graphicFrame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44463" y="4565650"/>
            <a:ext cx="24114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E71505"/>
                </a:solidFill>
              </a:rPr>
              <a:t>Ejemplos: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179388" y="5157788"/>
            <a:ext cx="8569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M = { números mayores que 9 y menores que 5 }</a:t>
            </a:r>
          </a:p>
        </p:txBody>
      </p:sp>
      <p:sp>
        <p:nvSpPr>
          <p:cNvPr id="2059" name="Text Box 12"/>
          <p:cNvSpPr txBox="1">
            <a:spLocks noChangeArrowheads="1"/>
          </p:cNvSpPr>
          <p:nvPr/>
        </p:nvSpPr>
        <p:spPr bwMode="auto">
          <a:xfrm>
            <a:off x="107950" y="5373688"/>
            <a:ext cx="8496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142875" y="6186488"/>
            <a:ext cx="3276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P = { x /          }</a:t>
            </a:r>
          </a:p>
        </p:txBody>
      </p:sp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1727200" y="6042025"/>
          <a:ext cx="971550" cy="815975"/>
        </p:xfrm>
        <a:graphic>
          <a:graphicData uri="http://schemas.openxmlformats.org/presentationml/2006/ole">
            <p:oleObj spid="_x0000_s2052" name="Equation" r:id="rId5" imgW="46980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4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/>
      <p:bldP spid="19460" grpId="0" animBg="1"/>
      <p:bldP spid="19461" grpId="0"/>
      <p:bldP spid="19462" grpId="0"/>
      <p:bldP spid="19466" grpId="0"/>
      <p:bldP spid="19467" grpId="0"/>
      <p:bldP spid="194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07950" y="296863"/>
            <a:ext cx="47513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3333FF"/>
                </a:solidFill>
              </a:rPr>
              <a:t>CONJUNTO UNITARIO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07950" y="873125"/>
            <a:ext cx="8640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Es el conjunto que tiene un solo elemento.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7950" y="1520825"/>
            <a:ext cx="22685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E71505"/>
                </a:solidFill>
              </a:rPr>
              <a:t>Ejemplos: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179388" y="2852738"/>
            <a:ext cx="424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07950" y="2097088"/>
            <a:ext cx="3959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F = { x / 2x + 6 = 0 }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067175" y="2133600"/>
            <a:ext cx="1009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G =</a:t>
            </a:r>
          </a:p>
        </p:txBody>
      </p:sp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4895850" y="2060575"/>
          <a:ext cx="3482975" cy="698500"/>
        </p:xfrm>
        <a:graphic>
          <a:graphicData uri="http://schemas.openxmlformats.org/presentationml/2006/ole">
            <p:oleObj spid="_x0000_s3074" name="Equation" r:id="rId3" imgW="1396800" imgH="279360" progId="">
              <p:embed/>
            </p:oleObj>
          </a:graphicData>
        </a:graphic>
      </p:graphicFrame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107950" y="2781300"/>
            <a:ext cx="41767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3333FF"/>
                </a:solidFill>
              </a:rPr>
              <a:t>CONJUNTO FINITO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42875" y="3249613"/>
            <a:ext cx="87852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Es el conjunto con limitado número de elementos.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107950" y="4257675"/>
            <a:ext cx="2484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E71505"/>
                </a:solidFill>
              </a:rPr>
              <a:t>Ejemplos: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107950" y="4883150"/>
            <a:ext cx="9001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E = { x / x es un número impar positivo menor que 10 }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42875" y="5984875"/>
            <a:ext cx="9001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N = { x / x</a:t>
            </a:r>
            <a:r>
              <a:rPr lang="es-ES" sz="3200" b="1" baseline="30000"/>
              <a:t>2 </a:t>
            </a:r>
            <a:r>
              <a:rPr lang="es-ES" sz="3200" b="1"/>
              <a:t>= 4 }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3816350" y="2168525"/>
            <a:ext cx="360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/>
      <p:bldP spid="20489" grpId="0"/>
      <p:bldP spid="20490" grpId="0"/>
      <p:bldP spid="20494" grpId="0"/>
      <p:bldP spid="20496" grpId="0"/>
      <p:bldP spid="20497" grpId="0"/>
      <p:bldP spid="20498" grpId="0"/>
      <p:bldP spid="20499" grpId="0"/>
      <p:bldP spid="205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42875" y="225425"/>
            <a:ext cx="4751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3333FF"/>
                </a:solidFill>
              </a:rPr>
              <a:t>CONJUNTO INFINITO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07950" y="706438"/>
            <a:ext cx="84963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Es el conjunto con ilimitado número de elementos.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07950" y="1700213"/>
            <a:ext cx="2339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E71505"/>
                </a:solidFill>
              </a:rPr>
              <a:t>Ejemplos: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07950" y="2241550"/>
            <a:ext cx="3132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R = { x / x &lt; 6 }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276600" y="2241550"/>
            <a:ext cx="586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S = { x / x es un número par }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44463" y="2960688"/>
            <a:ext cx="4932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3333FF"/>
                </a:solidFill>
              </a:rPr>
              <a:t>CONJUNTO UNIVERSAL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42875" y="3429000"/>
            <a:ext cx="8497888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Es un conjunto referencial que contiene a todos los elementos de una situación particular, generalmente se le representa por la letra </a:t>
            </a:r>
            <a:r>
              <a:rPr lang="es-ES" sz="3200" b="1">
                <a:solidFill>
                  <a:srgbClr val="E71505"/>
                </a:solidFill>
              </a:rPr>
              <a:t>U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107950" y="5405438"/>
            <a:ext cx="21605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E71505"/>
                </a:solidFill>
              </a:rPr>
              <a:t>Ejemplo: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2016125" y="5408613"/>
            <a:ext cx="7127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El universo o conjunto universal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3059113" y="2312988"/>
            <a:ext cx="360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;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107950" y="5842000"/>
            <a:ext cx="8856663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de todos los números es el conjunto de los NÚMEROS COMPLEJOS.</a:t>
            </a:r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8685" name="AutoShape 1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454775"/>
            <a:ext cx="971550" cy="395288"/>
          </a:xfrm>
          <a:prstGeom prst="actionButtonBlank">
            <a:avLst/>
          </a:prstGeom>
          <a:solidFill>
            <a:srgbClr val="F2F87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8686" name="Text Box 19"/>
          <p:cNvSpPr txBox="1">
            <a:spLocks noChangeArrowheads="1"/>
          </p:cNvSpPr>
          <p:nvPr/>
        </p:nvSpPr>
        <p:spPr bwMode="auto">
          <a:xfrm>
            <a:off x="8208963" y="6491288"/>
            <a:ext cx="111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INDICE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60"/>
                            </p:stCondLst>
                            <p:childTnLst>
                              <p:par>
                                <p:cTn id="6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  <p:bldP spid="21511" grpId="0"/>
      <p:bldP spid="21512" grpId="0"/>
      <p:bldP spid="21513" grpId="0"/>
      <p:bldP spid="21514" grpId="0"/>
      <p:bldP spid="21515" grpId="0"/>
      <p:bldP spid="21516" grpId="0"/>
      <p:bldP spid="21518" grpId="0"/>
      <p:bldP spid="21519" grpId="0"/>
      <p:bldP spid="21520" grpId="0"/>
      <p:bldP spid="215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1187450" y="333375"/>
            <a:ext cx="64801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RELACIONES ENTRE CONJUNTOS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79388" y="1123950"/>
            <a:ext cx="2771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3333FF"/>
                </a:solidFill>
              </a:rPr>
              <a:t>INCLUSIÓN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42875" y="1628775"/>
            <a:ext cx="88931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Un conjunto A esta incluido en otro conjunto B ,sí y sólo sí, todo elemento de A es también elemento de B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44463" y="2838450"/>
            <a:ext cx="2627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NOTACIÓN :</a:t>
            </a:r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2484438" y="2852738"/>
          <a:ext cx="1152525" cy="441325"/>
        </p:xfrm>
        <a:graphic>
          <a:graphicData uri="http://schemas.openxmlformats.org/presentationml/2006/ole">
            <p:oleObj spid="_x0000_s4098" name="Equation" r:id="rId3" imgW="431640" imgH="164880" progId="">
              <p:embed/>
            </p:oleObj>
          </a:graphicData>
        </a:graphic>
      </p:graphicFrame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79388" y="3284538"/>
            <a:ext cx="8642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Se lee : A esta incluido en B, A es subconjunto de B, A esta contenido en B , A es parte de B.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107950" y="4292600"/>
            <a:ext cx="5508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REPRESENTACIÓN GRÁFICA :</a:t>
            </a: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1042988" y="4868863"/>
            <a:ext cx="3960812" cy="1728787"/>
          </a:xfrm>
          <a:prstGeom prst="rect">
            <a:avLst/>
          </a:prstGeom>
          <a:solidFill>
            <a:srgbClr val="E7150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2543" name="Oval 15"/>
          <p:cNvSpPr>
            <a:spLocks noChangeArrowheads="1"/>
          </p:cNvSpPr>
          <p:nvPr/>
        </p:nvSpPr>
        <p:spPr bwMode="auto">
          <a:xfrm>
            <a:off x="1835150" y="5300663"/>
            <a:ext cx="2305050" cy="7207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07" name="Text Box 16"/>
          <p:cNvSpPr txBox="1">
            <a:spLocks noChangeArrowheads="1"/>
          </p:cNvSpPr>
          <p:nvPr/>
        </p:nvSpPr>
        <p:spPr bwMode="auto">
          <a:xfrm>
            <a:off x="250825" y="5229225"/>
            <a:ext cx="466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11188" y="4941888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E71505"/>
                </a:solidFill>
              </a:rPr>
              <a:t>B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3922713" y="50847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FFFF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7" dur="2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/>
      <p:bldP spid="22534" grpId="0"/>
      <p:bldP spid="22535" grpId="0"/>
      <p:bldP spid="22539" grpId="0"/>
      <p:bldP spid="22541" grpId="0"/>
      <p:bldP spid="22542" grpId="0" animBg="1"/>
      <p:bldP spid="22543" grpId="0" animBg="1"/>
      <p:bldP spid="22545" grpId="0"/>
      <p:bldP spid="225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42875" y="152400"/>
            <a:ext cx="30257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 dirty="0">
                <a:solidFill>
                  <a:srgbClr val="00B050"/>
                </a:solidFill>
              </a:rPr>
              <a:t>PROPIEDADES: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07950" y="728663"/>
            <a:ext cx="7667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I ) Todo conjunto está incluido en si mismo.   </a:t>
            </a:r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7667625" y="755650"/>
          <a:ext cx="1220788" cy="441325"/>
        </p:xfrm>
        <a:graphic>
          <a:graphicData uri="http://schemas.openxmlformats.org/presentationml/2006/ole">
            <p:oleObj spid="_x0000_s5122" name="Equation" r:id="rId3" imgW="457200" imgH="164880" progId="">
              <p:embed/>
            </p:oleObj>
          </a:graphicData>
        </a:graphic>
      </p:graphicFrame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07950" y="1304925"/>
            <a:ext cx="90360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II ) El conjunto vacío se considera incluido en cualquier conjunto.   </a:t>
            </a:r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3671888" y="1736725"/>
          <a:ext cx="1119187" cy="542925"/>
        </p:xfrm>
        <a:graphic>
          <a:graphicData uri="http://schemas.openxmlformats.org/presentationml/2006/ole">
            <p:oleObj spid="_x0000_s5123" name="Equation" r:id="rId4" imgW="419040" imgH="203040" progId="">
              <p:embed/>
            </p:oleObj>
          </a:graphicData>
        </a:graphic>
      </p:graphicFrame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42875" y="2349500"/>
            <a:ext cx="889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III ) A está incluido en B (           ) equivale a decir que B incluye a A (            )</a:t>
            </a:r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4427538" y="2420938"/>
          <a:ext cx="1152525" cy="441325"/>
        </p:xfrm>
        <a:graphic>
          <a:graphicData uri="http://schemas.openxmlformats.org/presentationml/2006/ole">
            <p:oleObj spid="_x0000_s5124" name="Equation" r:id="rId5" imgW="431640" imgH="164880" progId="">
              <p:embed/>
            </p:oleObj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3419475" y="2889250"/>
          <a:ext cx="1152525" cy="428625"/>
        </p:xfrm>
        <a:graphic>
          <a:graphicData uri="http://schemas.openxmlformats.org/presentationml/2006/ole">
            <p:oleObj spid="_x0000_s5125" name="Equation" r:id="rId6" imgW="444240" imgH="164880" progId="">
              <p:embed/>
            </p:oleObj>
          </a:graphicData>
        </a:graphic>
      </p:graphicFrame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107950" y="3392488"/>
            <a:ext cx="88931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IV ) Si A no está incluido en B o A no es subconjunto de B significa que por lo menos un elemento de A no pertenece a B. (            )</a:t>
            </a:r>
          </a:p>
        </p:txBody>
      </p:sp>
      <p:graphicFrame>
        <p:nvGraphicFramePr>
          <p:cNvPr id="23566" name="Object 14"/>
          <p:cNvGraphicFramePr>
            <a:graphicFrameLocks noChangeAspect="1"/>
          </p:cNvGraphicFramePr>
          <p:nvPr/>
        </p:nvGraphicFramePr>
        <p:xfrm>
          <a:off x="6011863" y="4365625"/>
          <a:ext cx="1008062" cy="414338"/>
        </p:xfrm>
        <a:graphic>
          <a:graphicData uri="http://schemas.openxmlformats.org/presentationml/2006/ole">
            <p:oleObj spid="_x0000_s5126" name="Equation" r:id="rId7" imgW="431640" imgH="177480" progId="">
              <p:embed/>
            </p:oleObj>
          </a:graphicData>
        </a:graphic>
      </p:graphicFrame>
      <p:sp>
        <p:nvSpPr>
          <p:cNvPr id="5133" name="Text Box 15"/>
          <p:cNvSpPr txBox="1">
            <a:spLocks noChangeArrowheads="1"/>
          </p:cNvSpPr>
          <p:nvPr/>
        </p:nvSpPr>
        <p:spPr bwMode="auto">
          <a:xfrm>
            <a:off x="250825" y="5589588"/>
            <a:ext cx="7705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106363" y="4905375"/>
            <a:ext cx="835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V ) Simbólicamente: </a:t>
            </a:r>
          </a:p>
        </p:txBody>
      </p:sp>
      <p:graphicFrame>
        <p:nvGraphicFramePr>
          <p:cNvPr id="23570" name="Object 18"/>
          <p:cNvGraphicFramePr>
            <a:graphicFrameLocks noChangeAspect="1"/>
          </p:cNvGraphicFramePr>
          <p:nvPr/>
        </p:nvGraphicFramePr>
        <p:xfrm>
          <a:off x="3743325" y="4976813"/>
          <a:ext cx="4032250" cy="425450"/>
        </p:xfrm>
        <a:graphic>
          <a:graphicData uri="http://schemas.openxmlformats.org/presentationml/2006/ole">
            <p:oleObj spid="_x0000_s5127" name="Equation" r:id="rId8" imgW="1688760" imgH="177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8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32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8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8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8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8" grpId="0"/>
      <p:bldP spid="23560" grpId="0"/>
      <p:bldP spid="23562" grpId="0"/>
      <p:bldP spid="23565" grpId="0"/>
      <p:bldP spid="235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4" name="Oval 18"/>
          <p:cNvSpPr>
            <a:spLocks noChangeArrowheads="1"/>
          </p:cNvSpPr>
          <p:nvPr/>
        </p:nvSpPr>
        <p:spPr bwMode="auto">
          <a:xfrm rot="3401676">
            <a:off x="1670050" y="4403726"/>
            <a:ext cx="1258887" cy="17129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576263" y="2168525"/>
            <a:ext cx="7488237" cy="612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07950" y="149225"/>
            <a:ext cx="6048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3333FF"/>
                </a:solidFill>
              </a:rPr>
              <a:t>CONJUNTOS COMPARABLES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79388" y="657225"/>
            <a:ext cx="860583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Un conjunto A es COMPARABLE con otro conjunto B si entre dichos conjuntos existe  una relación de inclusión.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684213" y="2189163"/>
            <a:ext cx="7596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A es comparable con B  </a:t>
            </a:r>
            <a:r>
              <a:rPr lang="es-ES" sz="2800" b="1">
                <a:sym typeface="MT Symbol"/>
              </a:rPr>
              <a:t> A  B   B  A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107950" y="2960688"/>
            <a:ext cx="2052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E71505"/>
                </a:solidFill>
              </a:rPr>
              <a:t>Ejemplo: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1908175" y="3105150"/>
            <a:ext cx="4500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A={1;2;3;4;5}  y  B={2;4}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1187450" y="3897313"/>
            <a:ext cx="2989263" cy="22320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1476375" y="4113213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1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763713" y="5300663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2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3419475" y="5084763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3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2447925" y="46894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4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3095625" y="407670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5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684213" y="3860800"/>
            <a:ext cx="39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A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2771775" y="5481638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B</a:t>
            </a: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4500563" y="4041775"/>
            <a:ext cx="37798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 i="1"/>
              <a:t>Observa que B está incluido en A ,por lo tanto Ay B son COMPARABLES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4" grpId="0" animBg="1"/>
      <p:bldP spid="45064" grpId="0" animBg="1"/>
      <p:bldP spid="45061" grpId="0"/>
      <p:bldP spid="45062" grpId="0"/>
      <p:bldP spid="45063" grpId="0"/>
      <p:bldP spid="45065" grpId="0"/>
      <p:bldP spid="45066" grpId="0"/>
      <p:bldP spid="45067" grpId="0" animBg="1"/>
      <p:bldP spid="45068" grpId="0"/>
      <p:bldP spid="45069" grpId="0"/>
      <p:bldP spid="45070" grpId="0"/>
      <p:bldP spid="45071" grpId="0"/>
      <p:bldP spid="45072" grpId="0"/>
      <p:bldP spid="45073" grpId="0"/>
      <p:bldP spid="45075" grpId="0"/>
      <p:bldP spid="4507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07950" y="149225"/>
            <a:ext cx="6048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3333FF"/>
                </a:solidFill>
              </a:rPr>
              <a:t>IGUALDAD DE CONJUNTOS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7950" y="728663"/>
            <a:ext cx="8569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Dos conjuntos son iguales si tienen los mismos elementos.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07950" y="1628775"/>
            <a:ext cx="1908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E71505"/>
                </a:solidFill>
              </a:rPr>
              <a:t>Ejemplo: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79388" y="2168525"/>
            <a:ext cx="849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A = { x / x</a:t>
            </a:r>
            <a:r>
              <a:rPr lang="es-ES" sz="2800" b="1" baseline="30000"/>
              <a:t>2 </a:t>
            </a:r>
            <a:r>
              <a:rPr lang="es-ES" sz="2800" b="1"/>
              <a:t>= 9 }    y  B = { x / (x – 3)(x + 3) =0 }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79388" y="2744788"/>
            <a:ext cx="85693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Resolviendo la ecuación de cada conjunto se obtiene en ambos casos que x es igual a 3 o -3, es decir : A = {-3;3}  y  B = {-3;3} ,por lo tanto A=B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79388" y="4365625"/>
            <a:ext cx="3205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Simbólicamente :</a:t>
            </a:r>
          </a:p>
        </p:txBody>
      </p:sp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3276600" y="4400550"/>
          <a:ext cx="4537075" cy="514350"/>
        </p:xfrm>
        <a:graphic>
          <a:graphicData uri="http://schemas.openxmlformats.org/presentationml/2006/ole">
            <p:oleObj spid="_x0000_s6146" name="Equation" r:id="rId3" imgW="179064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4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  <p:bldP spid="24583" grpId="0"/>
      <p:bldP spid="24584" grpId="0"/>
      <p:bldP spid="24585" grpId="0"/>
      <p:bldP spid="24586" grpId="0"/>
      <p:bldP spid="2458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07950" y="152400"/>
            <a:ext cx="5184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3333FF"/>
                </a:solidFill>
              </a:rPr>
              <a:t>CONJUNTOS DISJUNTOS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07950" y="657225"/>
            <a:ext cx="8424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Dos conjuntos son disjuntos cuando no tienen elementos comunes.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42875" y="1700213"/>
            <a:ext cx="5508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REPRESENTACIÓN GRÁFICA :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84213" y="2420938"/>
            <a:ext cx="2232025" cy="19446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3348038" y="2457450"/>
            <a:ext cx="1871662" cy="2016125"/>
          </a:xfrm>
          <a:prstGeom prst="ellipse">
            <a:avLst/>
          </a:prstGeom>
          <a:solidFill>
            <a:srgbClr val="35F34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50825" y="242093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A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203575" y="234950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B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1547813" y="3536950"/>
            <a:ext cx="287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1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1042988" y="2673350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7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900113" y="3357563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5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1979613" y="3357563"/>
            <a:ext cx="433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3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1763713" y="2708275"/>
            <a:ext cx="360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9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563938" y="3357563"/>
            <a:ext cx="35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2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995738" y="2673350"/>
            <a:ext cx="358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4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4103688" y="3752850"/>
            <a:ext cx="358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8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4572000" y="3176588"/>
            <a:ext cx="358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6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5364163" y="3033713"/>
            <a:ext cx="936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6000">
                <a:sym typeface="Symbol" pitchFamily="18" charset="2"/>
              </a:rPr>
              <a:t>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364163" y="2276475"/>
            <a:ext cx="863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6000">
                <a:sym typeface="Symbol" pitchFamily="18" charset="2"/>
              </a:rPr>
              <a:t>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5364163" y="3789363"/>
            <a:ext cx="7191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6000">
                <a:sym typeface="Symbol" pitchFamily="18" charset="2"/>
              </a:rPr>
              <a:t>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5976938" y="2097088"/>
            <a:ext cx="3059112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i="1"/>
              <a:t>Como puedes observar los conjuntos A y B no tienen elementos comunes, por lo tanto son CONJUNTOS DISJUNTOS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6" grpId="0"/>
      <p:bldP spid="25607" grpId="0"/>
      <p:bldP spid="25608" grpId="0" animBg="1"/>
      <p:bldP spid="25610" grpId="0" animBg="1"/>
      <p:bldP spid="25611" grpId="0"/>
      <p:bldP spid="25612" grpId="0"/>
      <p:bldP spid="25613" grpId="0"/>
      <p:bldP spid="25614" grpId="0"/>
      <p:bldP spid="25615" grpId="0"/>
      <p:bldP spid="25616" grpId="0"/>
      <p:bldP spid="25617" grpId="0"/>
      <p:bldP spid="25618" grpId="0"/>
      <p:bldP spid="25619" grpId="0"/>
      <p:bldP spid="25620" grpId="0"/>
      <p:bldP spid="25621" grpId="0"/>
      <p:bldP spid="25623" grpId="0"/>
      <p:bldP spid="25624" grpId="0"/>
      <p:bldP spid="25625" grpId="0"/>
      <p:bldP spid="256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419475" y="115888"/>
            <a:ext cx="1692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INDICE</a:t>
            </a:r>
          </a:p>
        </p:txBody>
      </p:sp>
      <p:graphicFrame>
        <p:nvGraphicFramePr>
          <p:cNvPr id="71065" name="Group 409"/>
          <p:cNvGraphicFramePr>
            <a:graphicFrameLocks noGrp="1"/>
          </p:cNvGraphicFramePr>
          <p:nvPr/>
        </p:nvGraphicFramePr>
        <p:xfrm>
          <a:off x="1225550" y="620713"/>
          <a:ext cx="6623050" cy="5943600"/>
        </p:xfrm>
        <a:graphic>
          <a:graphicData uri="http://schemas.openxmlformats.org/drawingml/2006/table">
            <a:tbl>
              <a:tblPr/>
              <a:tblGrid>
                <a:gridCol w="5688013"/>
                <a:gridCol w="935037"/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INTRODUCCIÓN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D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RELACION DE PERTENENCIA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D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DETERMINACION DE CONJUNTOS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D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DIAGRAMAS DE VENN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D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CONJUNTOS ESPECIALES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D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RELACIONES ENTRE CONJUNTOS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D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CONJUNTOS NUMÉRICOS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D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UNION DE CONJUNTOS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D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INTERSECCIÓN DE CONJUNTOS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D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DIFERENCIA DE CONJUNTOS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D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DIFERENCIA SIMÉTRICA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D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COMPLEMENTO DE UN CONJUNTO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D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PROBLEMAS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D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3" name="AutoShape 39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657225"/>
            <a:ext cx="755650" cy="358775"/>
          </a:xfrm>
          <a:prstGeom prst="actionButtonForwardNex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504" name="AutoShape 39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1592263"/>
            <a:ext cx="755650" cy="358775"/>
          </a:xfrm>
          <a:prstGeom prst="actionButtonForwardNex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505" name="AutoShape 39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2060575"/>
            <a:ext cx="755650" cy="358775"/>
          </a:xfrm>
          <a:prstGeom prst="actionButtonForwardNex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506" name="AutoShape 39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2492375"/>
            <a:ext cx="755650" cy="358775"/>
          </a:xfrm>
          <a:prstGeom prst="actionButtonForwardNex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507" name="AutoShape 39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2960688"/>
            <a:ext cx="755650" cy="358775"/>
          </a:xfrm>
          <a:prstGeom prst="actionButtonForwardNex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508" name="AutoShape 398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3392488"/>
            <a:ext cx="755650" cy="358775"/>
          </a:xfrm>
          <a:prstGeom prst="actionButtonForwardNex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509" name="AutoShape 399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3860800"/>
            <a:ext cx="755650" cy="358775"/>
          </a:xfrm>
          <a:prstGeom prst="actionButtonForwardNex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510" name="AutoShape 400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4292600"/>
            <a:ext cx="755650" cy="358775"/>
          </a:xfrm>
          <a:prstGeom prst="actionButtonForwardNex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511" name="AutoShape 401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4760913"/>
            <a:ext cx="755650" cy="358775"/>
          </a:xfrm>
          <a:prstGeom prst="actionButtonForwardNex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512" name="AutoShape 402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229225"/>
            <a:ext cx="755650" cy="358775"/>
          </a:xfrm>
          <a:prstGeom prst="actionButtonForwardNex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513" name="AutoShape 403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5661025"/>
            <a:ext cx="755650" cy="358775"/>
          </a:xfrm>
          <a:prstGeom prst="actionButtonForwardNex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514" name="AutoShape 404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1125538"/>
            <a:ext cx="755650" cy="358775"/>
          </a:xfrm>
          <a:prstGeom prst="actionButtonForwardNex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515" name="AutoShape 405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019925" y="6129338"/>
            <a:ext cx="755650" cy="358775"/>
          </a:xfrm>
          <a:prstGeom prst="actionButtonForwardNex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44463" y="149225"/>
            <a:ext cx="5940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3333FF"/>
                </a:solidFill>
              </a:rPr>
              <a:t>CONJUNTO DE CONJUNTOS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06363" y="65722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Es un conjunto cuyos elementos son conjuntos.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7950" y="1196975"/>
            <a:ext cx="2087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E71505"/>
                </a:solidFill>
              </a:rPr>
              <a:t>Ejemplo: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42875" y="1773238"/>
            <a:ext cx="4860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F = { {a};{b};{a; b};{a;b;c} }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44463" y="2312988"/>
            <a:ext cx="8820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Observa que los elementos del conjunto F también son conjuntos.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42875" y="3284538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{a} es un elemento del conjunto F entonces {a}    F  </a:t>
            </a:r>
          </a:p>
        </p:txBody>
      </p:sp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8172450" y="3392488"/>
          <a:ext cx="360363" cy="360362"/>
        </p:xfrm>
        <a:graphic>
          <a:graphicData uri="http://schemas.openxmlformats.org/presentationml/2006/ole">
            <p:oleObj spid="_x0000_s7170" name="Equation" r:id="rId3" imgW="126720" imgH="126720" progId="">
              <p:embed/>
            </p:oleObj>
          </a:graphicData>
        </a:graphic>
      </p:graphicFrame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03238" y="4005263"/>
            <a:ext cx="5905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¿ Es correcto decir que {b}      F ?</a:t>
            </a:r>
          </a:p>
        </p:txBody>
      </p:sp>
      <p:graphicFrame>
        <p:nvGraphicFramePr>
          <p:cNvPr id="27662" name="Object 14"/>
          <p:cNvGraphicFramePr>
            <a:graphicFrameLocks noChangeAspect="1"/>
          </p:cNvGraphicFramePr>
          <p:nvPr/>
        </p:nvGraphicFramePr>
        <p:xfrm>
          <a:off x="5219700" y="4113213"/>
          <a:ext cx="433388" cy="361950"/>
        </p:xfrm>
        <a:graphic>
          <a:graphicData uri="http://schemas.openxmlformats.org/presentationml/2006/ole">
            <p:oleObj spid="_x0000_s7171" name="Equation" r:id="rId4" imgW="152280" imgH="126720" progId="">
              <p:embed/>
            </p:oleObj>
          </a:graphicData>
        </a:graphic>
      </p:graphicFrame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6588125" y="4005263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/>
              <a:t>NO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142875" y="4689475"/>
            <a:ext cx="87137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Porque {b} es un elemento del conjunto F ,lo correcto es {b}    F  </a:t>
            </a:r>
          </a:p>
        </p:txBody>
      </p:sp>
      <p:graphicFrame>
        <p:nvGraphicFramePr>
          <p:cNvPr id="27665" name="Object 17"/>
          <p:cNvGraphicFramePr>
            <a:graphicFrameLocks noChangeAspect="1"/>
          </p:cNvGraphicFramePr>
          <p:nvPr/>
        </p:nvGraphicFramePr>
        <p:xfrm>
          <a:off x="2735263" y="5229225"/>
          <a:ext cx="360362" cy="360363"/>
        </p:xfrm>
        <a:graphic>
          <a:graphicData uri="http://schemas.openxmlformats.org/presentationml/2006/ole">
            <p:oleObj spid="_x0000_s7172" name="Equation" r:id="rId5" imgW="126720" imgH="1267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4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4" grpId="0"/>
      <p:bldP spid="27655" grpId="0"/>
      <p:bldP spid="27656" grpId="0"/>
      <p:bldP spid="27657" grpId="0"/>
      <p:bldP spid="27658" grpId="0"/>
      <p:bldP spid="27661" grpId="0"/>
      <p:bldP spid="27663" grpId="0"/>
      <p:bldP spid="27663" grpId="1"/>
      <p:bldP spid="2766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44463" y="149225"/>
            <a:ext cx="5040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3333FF"/>
                </a:solidFill>
              </a:rPr>
              <a:t>CONJUNTO POTENCIA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42875" y="728663"/>
            <a:ext cx="85693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El conjunto potencia de un conjunto A denotado por P(A) o Pot(A) es el conjunto formado por todos los subconjuntos de A.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07950" y="2205038"/>
            <a:ext cx="5508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E71505"/>
                </a:solidFill>
              </a:rPr>
              <a:t>Ejemplo:</a:t>
            </a:r>
            <a:r>
              <a:rPr lang="es-ES" sz="2800"/>
              <a:t> </a:t>
            </a:r>
            <a:r>
              <a:rPr lang="es-ES" sz="2800" b="1"/>
              <a:t>Sea A = { m;n;p }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114300" y="2816225"/>
            <a:ext cx="4852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Los subconjuntos de A son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179388" y="3284538"/>
            <a:ext cx="874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{m},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879475" y="3284538"/>
            <a:ext cx="776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{n},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1492250" y="3284538"/>
            <a:ext cx="776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{p},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2136775" y="3284538"/>
            <a:ext cx="1211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{m;n},</a:t>
            </a: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4322763" y="3270250"/>
            <a:ext cx="1112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{n;p},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3216275" y="3270250"/>
            <a:ext cx="1211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{m;p},</a:t>
            </a: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5292725" y="3270250"/>
            <a:ext cx="1547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{m;n;p},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6732588" y="3284538"/>
            <a:ext cx="476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 b="1">
                <a:cs typeface="Arial" pitchFamily="34" charset="0"/>
              </a:rPr>
              <a:t>Φ</a:t>
            </a:r>
            <a:endParaRPr lang="es-ES" sz="2800" b="1">
              <a:cs typeface="Arial" pitchFamily="34" charset="0"/>
            </a:endParaRP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106363" y="4005263"/>
            <a:ext cx="8353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Entonces el conjunto potencia de A es: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107950" y="4565650"/>
            <a:ext cx="882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P(A) = { {m};{n};{p};{m;n};{m;p};{n;p};{m:n;p};</a:t>
            </a:r>
            <a:r>
              <a:rPr lang="el-GR" sz="2800" b="1">
                <a:cs typeface="Arial" pitchFamily="34" charset="0"/>
              </a:rPr>
              <a:t>Φ</a:t>
            </a:r>
            <a:r>
              <a:rPr lang="es-ES" sz="2800" b="1">
                <a:cs typeface="Arial" pitchFamily="34" charset="0"/>
              </a:rPr>
              <a:t> }</a:t>
            </a:r>
            <a:endParaRPr lang="el-GR" sz="2800" b="1">
              <a:cs typeface="Arial" pitchFamily="34" charset="0"/>
            </a:endParaRP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0" y="5481638"/>
            <a:ext cx="889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¿ CUÁNTOS ELEMENTOS TIENE EL CONJUNTO POTENCIA DE A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2" grpId="0"/>
      <p:bldP spid="26634" grpId="0"/>
      <p:bldP spid="26638" grpId="0"/>
      <p:bldP spid="26639" grpId="0"/>
      <p:bldP spid="26640" grpId="0"/>
      <p:bldP spid="26642" grpId="0"/>
      <p:bldP spid="26643" grpId="0"/>
      <p:bldP spid="26644" grpId="0"/>
      <p:bldP spid="26646" grpId="0"/>
      <p:bldP spid="26648" grpId="0"/>
      <p:bldP spid="26649" grpId="0"/>
      <p:bldP spid="26650" grpId="0"/>
      <p:bldP spid="266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79388" y="152400"/>
            <a:ext cx="84264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Observa que el conjunto A tiene 3 elementos y su conjunto potencia osea P(A) tiene 8 elementos.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07950" y="1665288"/>
            <a:ext cx="3313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PROPIEDAD: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7950" y="2241550"/>
            <a:ext cx="87852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Dado un conjunto A cuyo número de elementos es n , entonces el número de elementos de su conjunto potencia es </a:t>
            </a:r>
            <a:r>
              <a:rPr lang="es-ES" sz="2800" b="1">
                <a:solidFill>
                  <a:srgbClr val="E71505"/>
                </a:solidFill>
              </a:rPr>
              <a:t>2</a:t>
            </a:r>
            <a:r>
              <a:rPr lang="es-ES" sz="2800" b="1" baseline="30000">
                <a:solidFill>
                  <a:srgbClr val="E71505"/>
                </a:solidFill>
              </a:rPr>
              <a:t>n</a:t>
            </a:r>
            <a:r>
              <a:rPr lang="es-ES" sz="2800" b="1">
                <a:solidFill>
                  <a:srgbClr val="E71505"/>
                </a:solidFill>
              </a:rPr>
              <a:t>.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42875" y="3702050"/>
            <a:ext cx="2447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E71505"/>
                </a:solidFill>
              </a:rPr>
              <a:t>Ejemplo: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42875" y="4257675"/>
            <a:ext cx="93614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Dado el conjunto B ={x / x es un número par y            5&lt; x &lt;15 }. Determinar el cardinal de P(B).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2987675" y="5408613"/>
            <a:ext cx="2592388" cy="5746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3059113" y="5445125"/>
            <a:ext cx="2449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 i="1"/>
              <a:t>RESPUESTA</a:t>
            </a:r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323850" y="441325"/>
            <a:ext cx="4427538" cy="3384550"/>
          </a:xfrm>
          <a:prstGeom prst="wedgeRoundRectCallout">
            <a:avLst>
              <a:gd name="adj1" fmla="val 50931"/>
              <a:gd name="adj2" fmla="val 107130"/>
              <a:gd name="adj3" fmla="val 16667"/>
            </a:avLst>
          </a:prstGeom>
          <a:solidFill>
            <a:srgbClr val="E7150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358775" y="584200"/>
            <a:ext cx="4140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solidFill>
                  <a:schemeClr val="bg1"/>
                </a:solidFill>
              </a:rPr>
              <a:t>Si 5&lt;x&lt;15 y es un número par entonces B= {6;8;10;12;14}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250825" y="1808163"/>
            <a:ext cx="4608513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solidFill>
                  <a:schemeClr val="bg1"/>
                </a:solidFill>
              </a:rPr>
              <a:t>Observa que el conjunto B tiene 5 elementos entonces: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58775" y="3089275"/>
            <a:ext cx="4248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chemeClr val="bg1"/>
                </a:solidFill>
              </a:rPr>
              <a:t>Card P(B)=n P(B)=2</a:t>
            </a:r>
            <a:r>
              <a:rPr lang="es-ES" sz="2800" b="1" baseline="30000">
                <a:solidFill>
                  <a:schemeClr val="bg1"/>
                </a:solidFill>
              </a:rPr>
              <a:t>5</a:t>
            </a:r>
            <a:r>
              <a:rPr lang="es-ES" sz="2800" b="1">
                <a:solidFill>
                  <a:schemeClr val="bg1"/>
                </a:solidFill>
              </a:rPr>
              <a:t>=32</a:t>
            </a:r>
          </a:p>
        </p:txBody>
      </p:sp>
      <p:sp>
        <p:nvSpPr>
          <p:cNvPr id="32781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454775"/>
            <a:ext cx="971550" cy="395288"/>
          </a:xfrm>
          <a:prstGeom prst="actionButtonBlank">
            <a:avLst/>
          </a:prstGeom>
          <a:solidFill>
            <a:srgbClr val="F2F87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2782" name="Text Box 18"/>
          <p:cNvSpPr txBox="1">
            <a:spLocks noChangeArrowheads="1"/>
          </p:cNvSpPr>
          <p:nvPr/>
        </p:nvSpPr>
        <p:spPr bwMode="auto">
          <a:xfrm>
            <a:off x="8208963" y="6491288"/>
            <a:ext cx="111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INDICE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8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300"/>
                            </p:stCondLst>
                            <p:childTnLst>
                              <p:par>
                                <p:cTn id="46" presetID="35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8" grpId="0"/>
      <p:bldP spid="28679" grpId="0"/>
      <p:bldP spid="28680" grpId="0"/>
      <p:bldP spid="28681" grpId="0"/>
      <p:bldP spid="28682" grpId="0" animBg="1"/>
      <p:bldP spid="28682" grpId="1" animBg="1"/>
      <p:bldP spid="28683" grpId="0"/>
      <p:bldP spid="28683" grpId="1"/>
      <p:bldP spid="28684" grpId="0" animBg="1"/>
      <p:bldP spid="28684" grpId="1" animBg="1"/>
      <p:bldP spid="28685" grpId="0"/>
      <p:bldP spid="28685" grpId="1"/>
      <p:bldP spid="28686" grpId="0"/>
      <p:bldP spid="28686" grpId="1"/>
      <p:bldP spid="28688" grpId="0"/>
      <p:bldP spid="28688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75" name="Group 43"/>
          <p:cNvGraphicFramePr>
            <a:graphicFrameLocks noGrp="1"/>
          </p:cNvGraphicFramePr>
          <p:nvPr/>
        </p:nvGraphicFramePr>
        <p:xfrm>
          <a:off x="395288" y="873125"/>
          <a:ext cx="8389937" cy="574675"/>
        </p:xfrm>
        <a:graphic>
          <a:graphicData uri="http://schemas.openxmlformats.org/drawingml/2006/table">
            <a:tbl>
              <a:tblPr/>
              <a:tblGrid>
                <a:gridCol w="8389937"/>
              </a:tblGrid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Números Naturales ( N )        N={1;2;3;4;5;....}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073" name="Group 41"/>
          <p:cNvGraphicFramePr>
            <a:graphicFrameLocks noGrp="1"/>
          </p:cNvGraphicFramePr>
          <p:nvPr/>
        </p:nvGraphicFramePr>
        <p:xfrm>
          <a:off x="395288" y="1592263"/>
          <a:ext cx="8389937" cy="576263"/>
        </p:xfrm>
        <a:graphic>
          <a:graphicData uri="http://schemas.openxmlformats.org/drawingml/2006/table">
            <a:tbl>
              <a:tblPr/>
              <a:tblGrid>
                <a:gridCol w="8389937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Números Enteros ( Z )           Z={...;-2;-1;0;1;2;....}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085" name="Group 53"/>
          <p:cNvGraphicFramePr>
            <a:graphicFrameLocks noGrp="1"/>
          </p:cNvGraphicFramePr>
          <p:nvPr/>
        </p:nvGraphicFramePr>
        <p:xfrm>
          <a:off x="395288" y="2312988"/>
          <a:ext cx="8389937" cy="1116013"/>
        </p:xfrm>
        <a:graphic>
          <a:graphicData uri="http://schemas.openxmlformats.org/drawingml/2006/table">
            <a:tbl>
              <a:tblPr/>
              <a:tblGrid>
                <a:gridCol w="8389937"/>
              </a:tblGrid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Números Racionales (Q)                                               Q={...;-2;-1;     ;0;   ;    ; 1;    ;2;....}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116" name="Group 84"/>
          <p:cNvGraphicFramePr>
            <a:graphicFrameLocks noGrp="1"/>
          </p:cNvGraphicFramePr>
          <p:nvPr/>
        </p:nvGraphicFramePr>
        <p:xfrm>
          <a:off x="395288" y="3571875"/>
          <a:ext cx="8389937" cy="518160"/>
        </p:xfrm>
        <a:graphic>
          <a:graphicData uri="http://schemas.openxmlformats.org/drawingml/2006/table">
            <a:tbl>
              <a:tblPr/>
              <a:tblGrid>
                <a:gridCol w="838993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Números Irracionales ( I )         I={...;               ;....}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098" name="Object 66"/>
          <p:cNvGraphicFramePr>
            <a:graphicFrameLocks noChangeAspect="1"/>
          </p:cNvGraphicFramePr>
          <p:nvPr/>
        </p:nvGraphicFramePr>
        <p:xfrm>
          <a:off x="6408738" y="3608388"/>
          <a:ext cx="1584325" cy="506412"/>
        </p:xfrm>
        <a:graphic>
          <a:graphicData uri="http://schemas.openxmlformats.org/presentationml/2006/ole">
            <p:oleObj spid="_x0000_s8194" name="Equation" r:id="rId3" imgW="698400" imgH="241200" progId="">
              <p:embed/>
            </p:oleObj>
          </a:graphicData>
        </a:graphic>
      </p:graphicFrame>
      <p:graphicFrame>
        <p:nvGraphicFramePr>
          <p:cNvPr id="44109" name="Group 77"/>
          <p:cNvGraphicFramePr>
            <a:graphicFrameLocks noGrp="1"/>
          </p:cNvGraphicFramePr>
          <p:nvPr/>
        </p:nvGraphicFramePr>
        <p:xfrm>
          <a:off x="395288" y="4256088"/>
          <a:ext cx="8389937" cy="1116013"/>
        </p:xfrm>
        <a:graphic>
          <a:graphicData uri="http://schemas.openxmlformats.org/drawingml/2006/table">
            <a:tbl>
              <a:tblPr/>
              <a:tblGrid>
                <a:gridCol w="8389937"/>
              </a:tblGrid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Números Reales ( R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R={...;-2;-1;0;1;             ;2;3;....}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107" name="Object 75"/>
          <p:cNvGraphicFramePr>
            <a:graphicFrameLocks noChangeAspect="1"/>
          </p:cNvGraphicFramePr>
          <p:nvPr/>
        </p:nvGraphicFramePr>
        <p:xfrm>
          <a:off x="3024188" y="4797425"/>
          <a:ext cx="1333500" cy="517525"/>
        </p:xfrm>
        <a:graphic>
          <a:graphicData uri="http://schemas.openxmlformats.org/presentationml/2006/ole">
            <p:oleObj spid="_x0000_s8195" name="Equation" r:id="rId4" imgW="545760" imgH="241200" progId="">
              <p:embed/>
            </p:oleObj>
          </a:graphicData>
        </a:graphic>
      </p:graphicFrame>
      <p:graphicFrame>
        <p:nvGraphicFramePr>
          <p:cNvPr id="44110" name="Object 78"/>
          <p:cNvGraphicFramePr>
            <a:graphicFrameLocks noChangeAspect="1"/>
          </p:cNvGraphicFramePr>
          <p:nvPr/>
        </p:nvGraphicFramePr>
        <p:xfrm>
          <a:off x="2339975" y="2708275"/>
          <a:ext cx="603250" cy="665163"/>
        </p:xfrm>
        <a:graphic>
          <a:graphicData uri="http://schemas.openxmlformats.org/presentationml/2006/ole">
            <p:oleObj spid="_x0000_s8196" name="Equation" r:id="rId5" imgW="279360" imgH="393480" progId="">
              <p:embed/>
            </p:oleObj>
          </a:graphicData>
        </a:graphic>
      </p:graphicFrame>
      <p:graphicFrame>
        <p:nvGraphicFramePr>
          <p:cNvPr id="44111" name="Object 79"/>
          <p:cNvGraphicFramePr>
            <a:graphicFrameLocks noChangeAspect="1"/>
          </p:cNvGraphicFramePr>
          <p:nvPr/>
        </p:nvGraphicFramePr>
        <p:xfrm>
          <a:off x="3311525" y="2708275"/>
          <a:ext cx="309563" cy="684213"/>
        </p:xfrm>
        <a:graphic>
          <a:graphicData uri="http://schemas.openxmlformats.org/presentationml/2006/ole">
            <p:oleObj spid="_x0000_s8197" name="Equation" r:id="rId6" imgW="177480" imgH="393480" progId="">
              <p:embed/>
            </p:oleObj>
          </a:graphicData>
        </a:graphic>
      </p:graphicFrame>
      <p:graphicFrame>
        <p:nvGraphicFramePr>
          <p:cNvPr id="44112" name="Object 80"/>
          <p:cNvGraphicFramePr>
            <a:graphicFrameLocks noChangeAspect="1"/>
          </p:cNvGraphicFramePr>
          <p:nvPr/>
        </p:nvGraphicFramePr>
        <p:xfrm>
          <a:off x="3756025" y="2708275"/>
          <a:ext cx="287338" cy="684213"/>
        </p:xfrm>
        <a:graphic>
          <a:graphicData uri="http://schemas.openxmlformats.org/presentationml/2006/ole">
            <p:oleObj spid="_x0000_s8198" name="Equation" r:id="rId7" imgW="164880" imgH="393480" progId="">
              <p:embed/>
            </p:oleObj>
          </a:graphicData>
        </a:graphic>
      </p:graphicFrame>
      <p:graphicFrame>
        <p:nvGraphicFramePr>
          <p:cNvPr id="44113" name="Object 81"/>
          <p:cNvGraphicFramePr>
            <a:graphicFrameLocks noChangeAspect="1"/>
          </p:cNvGraphicFramePr>
          <p:nvPr/>
        </p:nvGraphicFramePr>
        <p:xfrm>
          <a:off x="4716463" y="2708275"/>
          <a:ext cx="309562" cy="684213"/>
        </p:xfrm>
        <a:graphic>
          <a:graphicData uri="http://schemas.openxmlformats.org/presentationml/2006/ole">
            <p:oleObj spid="_x0000_s8199" name="Equation" r:id="rId8" imgW="177480" imgH="393480" progId="">
              <p:embed/>
            </p:oleObj>
          </a:graphicData>
        </a:graphic>
      </p:graphicFrame>
      <p:graphicFrame>
        <p:nvGraphicFramePr>
          <p:cNvPr id="44117" name="Group 85"/>
          <p:cNvGraphicFramePr>
            <a:graphicFrameLocks noGrp="1"/>
          </p:cNvGraphicFramePr>
          <p:nvPr/>
        </p:nvGraphicFramePr>
        <p:xfrm>
          <a:off x="395288" y="5516563"/>
          <a:ext cx="8389937" cy="1116013"/>
        </p:xfrm>
        <a:graphic>
          <a:graphicData uri="http://schemas.openxmlformats.org/drawingml/2006/table">
            <a:tbl>
              <a:tblPr/>
              <a:tblGrid>
                <a:gridCol w="8389937"/>
              </a:tblGrid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Números Complejos ( C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C={...;-2;    ;0;1;             ;2+3i;3;....}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123" name="Object 91"/>
          <p:cNvGraphicFramePr>
            <a:graphicFrameLocks noChangeAspect="1"/>
          </p:cNvGraphicFramePr>
          <p:nvPr/>
        </p:nvGraphicFramePr>
        <p:xfrm>
          <a:off x="3024188" y="6043613"/>
          <a:ext cx="1333500" cy="517525"/>
        </p:xfrm>
        <a:graphic>
          <a:graphicData uri="http://schemas.openxmlformats.org/presentationml/2006/ole">
            <p:oleObj spid="_x0000_s8200" name="Equation" r:id="rId9" imgW="545760" imgH="241200" progId="">
              <p:embed/>
            </p:oleObj>
          </a:graphicData>
        </a:graphic>
      </p:graphicFrame>
      <p:sp>
        <p:nvSpPr>
          <p:cNvPr id="44124" name="WordArt 92"/>
          <p:cNvSpPr>
            <a:spLocks noChangeArrowheads="1" noChangeShapeType="1" noTextEdit="1"/>
          </p:cNvSpPr>
          <p:nvPr/>
        </p:nvSpPr>
        <p:spPr bwMode="auto">
          <a:xfrm>
            <a:off x="1187450" y="152400"/>
            <a:ext cx="64801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CONJUNTOS NUMÉRICOS</a:t>
            </a:r>
          </a:p>
        </p:txBody>
      </p:sp>
      <p:graphicFrame>
        <p:nvGraphicFramePr>
          <p:cNvPr id="44125" name="Object 93"/>
          <p:cNvGraphicFramePr>
            <a:graphicFrameLocks noChangeAspect="1"/>
          </p:cNvGraphicFramePr>
          <p:nvPr/>
        </p:nvGraphicFramePr>
        <p:xfrm>
          <a:off x="1871663" y="5967413"/>
          <a:ext cx="603250" cy="665162"/>
        </p:xfrm>
        <a:graphic>
          <a:graphicData uri="http://schemas.openxmlformats.org/presentationml/2006/ole">
            <p:oleObj spid="_x0000_s8201" name="Equation" r:id="rId10" imgW="27936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44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2000"/>
                                        <p:tgtEl>
                                          <p:spTgt spid="4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2000"/>
                                        <p:tgtEl>
                                          <p:spTgt spid="4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576263" y="981075"/>
            <a:ext cx="8208962" cy="5435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729" name="Oval 33"/>
          <p:cNvSpPr>
            <a:spLocks noChangeArrowheads="1"/>
          </p:cNvSpPr>
          <p:nvPr/>
        </p:nvSpPr>
        <p:spPr bwMode="auto">
          <a:xfrm>
            <a:off x="1150938" y="1304925"/>
            <a:ext cx="7058025" cy="4716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728" name="Oval 32"/>
          <p:cNvSpPr>
            <a:spLocks noChangeArrowheads="1"/>
          </p:cNvSpPr>
          <p:nvPr/>
        </p:nvSpPr>
        <p:spPr bwMode="auto">
          <a:xfrm>
            <a:off x="5400675" y="2528888"/>
            <a:ext cx="2484438" cy="1871662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727" name="Oval 31"/>
          <p:cNvSpPr>
            <a:spLocks noChangeArrowheads="1"/>
          </p:cNvSpPr>
          <p:nvPr/>
        </p:nvSpPr>
        <p:spPr bwMode="auto">
          <a:xfrm>
            <a:off x="1331913" y="2168525"/>
            <a:ext cx="3924300" cy="3095625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726" name="Oval 30"/>
          <p:cNvSpPr>
            <a:spLocks noChangeArrowheads="1"/>
          </p:cNvSpPr>
          <p:nvPr/>
        </p:nvSpPr>
        <p:spPr bwMode="auto">
          <a:xfrm>
            <a:off x="1403350" y="2781300"/>
            <a:ext cx="2592388" cy="1800225"/>
          </a:xfrm>
          <a:prstGeom prst="ellipse">
            <a:avLst/>
          </a:prstGeom>
          <a:solidFill>
            <a:srgbClr val="E715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1187450" y="225425"/>
            <a:ext cx="64801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CONJUNTOS NUMÉRICOS</a:t>
            </a:r>
          </a:p>
        </p:txBody>
      </p:sp>
      <p:sp>
        <p:nvSpPr>
          <p:cNvPr id="29725" name="Oval 29"/>
          <p:cNvSpPr>
            <a:spLocks noChangeArrowheads="1"/>
          </p:cNvSpPr>
          <p:nvPr/>
        </p:nvSpPr>
        <p:spPr bwMode="auto">
          <a:xfrm>
            <a:off x="1511300" y="3141663"/>
            <a:ext cx="1547813" cy="11525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1979613" y="3644900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latin typeface="Arial Black" pitchFamily="34" charset="0"/>
              </a:rPr>
              <a:t>N</a:t>
            </a:r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3024188" y="2960688"/>
            <a:ext cx="50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chemeClr val="bg1"/>
                </a:solidFill>
                <a:latin typeface="Arial Black" pitchFamily="34" charset="0"/>
              </a:rPr>
              <a:t>Z</a:t>
            </a:r>
          </a:p>
        </p:txBody>
      </p:sp>
      <p:sp>
        <p:nvSpPr>
          <p:cNvPr id="29734" name="Text Box 38"/>
          <p:cNvSpPr txBox="1">
            <a:spLocks noChangeArrowheads="1"/>
          </p:cNvSpPr>
          <p:nvPr/>
        </p:nvSpPr>
        <p:spPr bwMode="auto">
          <a:xfrm>
            <a:off x="3816350" y="2420938"/>
            <a:ext cx="504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>
                <a:latin typeface="Arial Black" pitchFamily="34" charset="0"/>
              </a:rPr>
              <a:t>Q</a:t>
            </a:r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6048375" y="2781300"/>
            <a:ext cx="504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>
                <a:latin typeface="Arial Black" pitchFamily="34" charset="0"/>
              </a:rPr>
              <a:t>I</a:t>
            </a:r>
          </a:p>
        </p:txBody>
      </p:sp>
      <p:sp>
        <p:nvSpPr>
          <p:cNvPr id="29736" name="Text Box 40"/>
          <p:cNvSpPr txBox="1">
            <a:spLocks noChangeArrowheads="1"/>
          </p:cNvSpPr>
          <p:nvPr/>
        </p:nvSpPr>
        <p:spPr bwMode="auto">
          <a:xfrm>
            <a:off x="4932363" y="1700213"/>
            <a:ext cx="504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>
                <a:solidFill>
                  <a:schemeClr val="bg1"/>
                </a:solidFill>
                <a:latin typeface="Arial Black" pitchFamily="34" charset="0"/>
              </a:rPr>
              <a:t>R</a:t>
            </a:r>
          </a:p>
        </p:txBody>
      </p:sp>
      <p:sp>
        <p:nvSpPr>
          <p:cNvPr id="29737" name="Text Box 41"/>
          <p:cNvSpPr txBox="1">
            <a:spLocks noChangeArrowheads="1"/>
          </p:cNvSpPr>
          <p:nvPr/>
        </p:nvSpPr>
        <p:spPr bwMode="auto">
          <a:xfrm>
            <a:off x="684213" y="1052513"/>
            <a:ext cx="611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>
                <a:latin typeface="Arial Black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30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20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10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2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0" grpId="0" animBg="1"/>
      <p:bldP spid="29729" grpId="0" animBg="1"/>
      <p:bldP spid="29728" grpId="0" animBg="1"/>
      <p:bldP spid="29727" grpId="0" animBg="1"/>
      <p:bldP spid="29726" grpId="0" animBg="1"/>
      <p:bldP spid="29701" grpId="0" animBg="1"/>
      <p:bldP spid="29725" grpId="0" animBg="1"/>
      <p:bldP spid="29732" grpId="0"/>
      <p:bldP spid="29733" grpId="0"/>
      <p:bldP spid="29734" grpId="0"/>
      <p:bldP spid="29735" grpId="0"/>
      <p:bldP spid="29736" grpId="0"/>
      <p:bldP spid="2973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1116013" y="152400"/>
            <a:ext cx="64801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CONJUNTOS NUMÉRICOS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79388" y="765175"/>
            <a:ext cx="5472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EJEMPLOS: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79388" y="1304925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Expresar por extensión los siguientes conjuntos: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0" y="2060575"/>
            <a:ext cx="7380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A ) </a:t>
            </a:r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685800" y="2074863"/>
          <a:ext cx="4030663" cy="584200"/>
        </p:xfrm>
        <a:graphic>
          <a:graphicData uri="http://schemas.openxmlformats.org/presentationml/2006/ole">
            <p:oleObj spid="_x0000_s9218" name="Equation" r:id="rId3" imgW="1663560" imgH="241200" progId="">
              <p:embed/>
            </p:oleObj>
          </a:graphicData>
        </a:graphic>
      </p:graphicFrame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0" y="2708275"/>
            <a:ext cx="4427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B )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0" y="3270250"/>
            <a:ext cx="4427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C )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0" y="3917950"/>
            <a:ext cx="4427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D )</a:t>
            </a:r>
          </a:p>
        </p:txBody>
      </p:sp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671513" y="3897313"/>
          <a:ext cx="5845175" cy="736600"/>
        </p:xfrm>
        <a:graphic>
          <a:graphicData uri="http://schemas.openxmlformats.org/presentationml/2006/ole">
            <p:oleObj spid="_x0000_s9219" name="Equation" r:id="rId4" imgW="2412720" imgH="304560" progId="">
              <p:embed/>
            </p:oleObj>
          </a:graphicData>
        </a:graphic>
      </p:graphicFrame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0" y="4565650"/>
            <a:ext cx="4427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E )</a:t>
            </a:r>
          </a:p>
        </p:txBody>
      </p:sp>
      <p:graphicFrame>
        <p:nvGraphicFramePr>
          <p:cNvPr id="30737" name="Object 17"/>
          <p:cNvGraphicFramePr>
            <a:graphicFrameLocks noChangeAspect="1"/>
          </p:cNvGraphicFramePr>
          <p:nvPr/>
        </p:nvGraphicFramePr>
        <p:xfrm>
          <a:off x="674688" y="4581525"/>
          <a:ext cx="5661025" cy="736600"/>
        </p:xfrm>
        <a:graphic>
          <a:graphicData uri="http://schemas.openxmlformats.org/presentationml/2006/ole">
            <p:oleObj spid="_x0000_s9220" name="Equation" r:id="rId5" imgW="2336760" imgH="304560" progId="">
              <p:embed/>
            </p:oleObj>
          </a:graphicData>
        </a:graphic>
      </p:graphicFrame>
      <p:graphicFrame>
        <p:nvGraphicFramePr>
          <p:cNvPr id="30738" name="Object 18"/>
          <p:cNvGraphicFramePr>
            <a:graphicFrameLocks noChangeAspect="1"/>
          </p:cNvGraphicFramePr>
          <p:nvPr/>
        </p:nvGraphicFramePr>
        <p:xfrm>
          <a:off x="623888" y="2759075"/>
          <a:ext cx="4092575" cy="582613"/>
        </p:xfrm>
        <a:graphic>
          <a:graphicData uri="http://schemas.openxmlformats.org/presentationml/2006/ole">
            <p:oleObj spid="_x0000_s9221" name="Equation" r:id="rId6" imgW="1688760" imgH="241200" progId="">
              <p:embed/>
            </p:oleObj>
          </a:graphicData>
        </a:graphic>
      </p:graphicFrame>
      <p:graphicFrame>
        <p:nvGraphicFramePr>
          <p:cNvPr id="30739" name="Object 19"/>
          <p:cNvGraphicFramePr>
            <a:graphicFrameLocks noChangeAspect="1"/>
          </p:cNvGraphicFramePr>
          <p:nvPr/>
        </p:nvGraphicFramePr>
        <p:xfrm>
          <a:off x="685800" y="3300413"/>
          <a:ext cx="4030663" cy="582612"/>
        </p:xfrm>
        <a:graphic>
          <a:graphicData uri="http://schemas.openxmlformats.org/presentationml/2006/ole">
            <p:oleObj spid="_x0000_s9222" name="Equation" r:id="rId7" imgW="1663560" imgH="241200" progId="">
              <p:embed/>
            </p:oleObj>
          </a:graphicData>
        </a:graphic>
      </p:graphicFrame>
      <p:sp>
        <p:nvSpPr>
          <p:cNvPr id="30740" name="AutoShape 20"/>
          <p:cNvSpPr>
            <a:spLocks noChangeArrowheads="1"/>
          </p:cNvSpPr>
          <p:nvPr/>
        </p:nvSpPr>
        <p:spPr bwMode="auto">
          <a:xfrm>
            <a:off x="6443663" y="296863"/>
            <a:ext cx="1260475" cy="647700"/>
          </a:xfrm>
          <a:prstGeom prst="wedgeRectCallout">
            <a:avLst>
              <a:gd name="adj1" fmla="val -183625"/>
              <a:gd name="adj2" fmla="val 268630"/>
            </a:avLst>
          </a:prstGeom>
          <a:solidFill>
            <a:srgbClr val="FFFF00"/>
          </a:solidFill>
          <a:ln w="38100">
            <a:solidFill>
              <a:srgbClr val="E7150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6480175" y="333375"/>
            <a:ext cx="12588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P={3}</a:t>
            </a:r>
          </a:p>
        </p:txBody>
      </p:sp>
      <p:sp>
        <p:nvSpPr>
          <p:cNvPr id="30742" name="AutoShape 22"/>
          <p:cNvSpPr>
            <a:spLocks noChangeArrowheads="1"/>
          </p:cNvSpPr>
          <p:nvPr/>
        </p:nvSpPr>
        <p:spPr bwMode="auto">
          <a:xfrm>
            <a:off x="6659563" y="1304925"/>
            <a:ext cx="1908175" cy="647700"/>
          </a:xfrm>
          <a:prstGeom prst="wedgeRectCallout">
            <a:avLst>
              <a:gd name="adj1" fmla="val -150833"/>
              <a:gd name="adj2" fmla="val 222060"/>
            </a:avLst>
          </a:prstGeom>
          <a:solidFill>
            <a:srgbClr val="FFFF00"/>
          </a:solidFill>
          <a:ln w="38100">
            <a:solidFill>
              <a:srgbClr val="E7150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/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6659563" y="1341438"/>
            <a:ext cx="1908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Q={-3;3}</a:t>
            </a:r>
          </a:p>
        </p:txBody>
      </p:sp>
      <p:sp>
        <p:nvSpPr>
          <p:cNvPr id="30744" name="AutoShape 24"/>
          <p:cNvSpPr>
            <a:spLocks noChangeArrowheads="1"/>
          </p:cNvSpPr>
          <p:nvPr/>
        </p:nvSpPr>
        <p:spPr bwMode="auto">
          <a:xfrm>
            <a:off x="6300788" y="2420938"/>
            <a:ext cx="1366837" cy="612775"/>
          </a:xfrm>
          <a:prstGeom prst="wedgeRectCallout">
            <a:avLst>
              <a:gd name="adj1" fmla="val -164171"/>
              <a:gd name="adj2" fmla="val 144560"/>
            </a:avLst>
          </a:prstGeom>
          <a:solidFill>
            <a:srgbClr val="66FF33"/>
          </a:solidFill>
          <a:ln w="38100">
            <a:solidFill>
              <a:srgbClr val="E7150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/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6300788" y="2420938"/>
            <a:ext cx="14398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F = { }</a:t>
            </a:r>
          </a:p>
        </p:txBody>
      </p:sp>
      <p:sp>
        <p:nvSpPr>
          <p:cNvPr id="30747" name="AutoShape 27"/>
          <p:cNvSpPr>
            <a:spLocks noChangeArrowheads="1"/>
          </p:cNvSpPr>
          <p:nvPr/>
        </p:nvSpPr>
        <p:spPr bwMode="auto">
          <a:xfrm>
            <a:off x="6877050" y="3176588"/>
            <a:ext cx="2016125" cy="1152525"/>
          </a:xfrm>
          <a:prstGeom prst="wedgeRectCallout">
            <a:avLst>
              <a:gd name="adj1" fmla="val -72440"/>
              <a:gd name="adj2" fmla="val 38704"/>
            </a:avLst>
          </a:prstGeom>
          <a:solidFill>
            <a:srgbClr val="FFFF00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/>
          </a:p>
        </p:txBody>
      </p:sp>
      <p:graphicFrame>
        <p:nvGraphicFramePr>
          <p:cNvPr id="30749" name="Object 29"/>
          <p:cNvGraphicFramePr>
            <a:graphicFrameLocks noChangeAspect="1"/>
          </p:cNvGraphicFramePr>
          <p:nvPr/>
        </p:nvGraphicFramePr>
        <p:xfrm>
          <a:off x="6921500" y="3249613"/>
          <a:ext cx="1898650" cy="969962"/>
        </p:xfrm>
        <a:graphic>
          <a:graphicData uri="http://schemas.openxmlformats.org/presentationml/2006/ole">
            <p:oleObj spid="_x0000_s9223" name="Equation" r:id="rId8" imgW="761760" imgH="393480" progId="">
              <p:embed/>
            </p:oleObj>
          </a:graphicData>
        </a:graphic>
      </p:graphicFrame>
      <p:sp>
        <p:nvSpPr>
          <p:cNvPr id="30750" name="AutoShape 30"/>
          <p:cNvSpPr>
            <a:spLocks noChangeArrowheads="1"/>
          </p:cNvSpPr>
          <p:nvPr/>
        </p:nvSpPr>
        <p:spPr bwMode="auto">
          <a:xfrm>
            <a:off x="6804025" y="4581525"/>
            <a:ext cx="2160588" cy="649288"/>
          </a:xfrm>
          <a:prstGeom prst="wedgeRectCallout">
            <a:avLst>
              <a:gd name="adj1" fmla="val -74759"/>
              <a:gd name="adj2" fmla="val 3301"/>
            </a:avLst>
          </a:prstGeom>
          <a:solidFill>
            <a:srgbClr val="FFFF00"/>
          </a:solidFill>
          <a:ln w="38100">
            <a:solidFill>
              <a:srgbClr val="E7150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"/>
          </a:p>
        </p:txBody>
      </p:sp>
      <p:graphicFrame>
        <p:nvGraphicFramePr>
          <p:cNvPr id="30752" name="Object 32"/>
          <p:cNvGraphicFramePr>
            <a:graphicFrameLocks noChangeAspect="1"/>
          </p:cNvGraphicFramePr>
          <p:nvPr/>
        </p:nvGraphicFramePr>
        <p:xfrm>
          <a:off x="6845300" y="4616450"/>
          <a:ext cx="2119313" cy="625475"/>
        </p:xfrm>
        <a:graphic>
          <a:graphicData uri="http://schemas.openxmlformats.org/presentationml/2006/ole">
            <p:oleObj spid="_x0000_s9224" name="Equation" r:id="rId9" imgW="850680" imgH="253800" progId="">
              <p:embed/>
            </p:oleObj>
          </a:graphicData>
        </a:graphic>
      </p:graphicFrame>
      <p:sp>
        <p:nvSpPr>
          <p:cNvPr id="30760" name="Rectangle 40"/>
          <p:cNvSpPr>
            <a:spLocks noChangeArrowheads="1"/>
          </p:cNvSpPr>
          <p:nvPr/>
        </p:nvSpPr>
        <p:spPr bwMode="auto">
          <a:xfrm>
            <a:off x="2951163" y="5734050"/>
            <a:ext cx="3095625" cy="576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761" name="Text Box 41"/>
          <p:cNvSpPr txBox="1">
            <a:spLocks noChangeArrowheads="1"/>
          </p:cNvSpPr>
          <p:nvPr/>
        </p:nvSpPr>
        <p:spPr bwMode="auto">
          <a:xfrm>
            <a:off x="2986088" y="5729288"/>
            <a:ext cx="3025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RESPUESTAS</a:t>
            </a:r>
          </a:p>
        </p:txBody>
      </p:sp>
      <p:sp>
        <p:nvSpPr>
          <p:cNvPr id="9243" name="AutoShape 43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454775"/>
            <a:ext cx="971550" cy="395288"/>
          </a:xfrm>
          <a:prstGeom prst="actionButtonBlank">
            <a:avLst/>
          </a:prstGeom>
          <a:solidFill>
            <a:srgbClr val="F2F87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244" name="Text Box 44"/>
          <p:cNvSpPr txBox="1">
            <a:spLocks noChangeArrowheads="1"/>
          </p:cNvSpPr>
          <p:nvPr/>
        </p:nvSpPr>
        <p:spPr bwMode="auto">
          <a:xfrm>
            <a:off x="8208963" y="6491288"/>
            <a:ext cx="111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INDICE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35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0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/>
      <p:bldP spid="30726" grpId="0"/>
      <p:bldP spid="30727" grpId="0"/>
      <p:bldP spid="30731" grpId="0"/>
      <p:bldP spid="30732" grpId="0"/>
      <p:bldP spid="30734" grpId="0"/>
      <p:bldP spid="30736" grpId="0"/>
      <p:bldP spid="30740" grpId="0" animBg="1"/>
      <p:bldP spid="30741" grpId="0"/>
      <p:bldP spid="30742" grpId="0" animBg="1"/>
      <p:bldP spid="30743" grpId="0"/>
      <p:bldP spid="30744" grpId="0" animBg="1"/>
      <p:bldP spid="30746" grpId="0"/>
      <p:bldP spid="30747" grpId="0" animBg="1"/>
      <p:bldP spid="30750" grpId="0" animBg="1"/>
      <p:bldP spid="30760" grpId="0" animBg="1"/>
      <p:bldP spid="30760" grpId="1" animBg="1"/>
      <p:bldP spid="30761" grpId="0"/>
      <p:bldP spid="30761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3" name="Oval 65"/>
          <p:cNvSpPr>
            <a:spLocks noChangeArrowheads="1"/>
          </p:cNvSpPr>
          <p:nvPr/>
        </p:nvSpPr>
        <p:spPr bwMode="auto">
          <a:xfrm>
            <a:off x="2627313" y="3141663"/>
            <a:ext cx="3168650" cy="2016125"/>
          </a:xfrm>
          <a:prstGeom prst="ellipse">
            <a:avLst/>
          </a:prstGeom>
          <a:solidFill>
            <a:srgbClr val="F2F6A8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114" name="Oval 66"/>
          <p:cNvSpPr>
            <a:spLocks noChangeArrowheads="1"/>
          </p:cNvSpPr>
          <p:nvPr/>
        </p:nvSpPr>
        <p:spPr bwMode="auto">
          <a:xfrm>
            <a:off x="4356100" y="3284538"/>
            <a:ext cx="2160588" cy="1800225"/>
          </a:xfrm>
          <a:prstGeom prst="ellipse">
            <a:avLst/>
          </a:prstGeom>
          <a:solidFill>
            <a:srgbClr val="F2F6A8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2268538" y="357028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7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7343775" y="38608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6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6948488" y="42926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5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2339975" y="42926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5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2808288" y="38608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6</a:t>
            </a:r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323850" y="3141663"/>
            <a:ext cx="3168650" cy="2016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6659563" y="3284538"/>
            <a:ext cx="2160587" cy="18002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65" name="WordArt 17"/>
          <p:cNvSpPr>
            <a:spLocks noChangeArrowheads="1" noChangeShapeType="1" noTextEdit="1"/>
          </p:cNvSpPr>
          <p:nvPr/>
        </p:nvSpPr>
        <p:spPr bwMode="auto">
          <a:xfrm>
            <a:off x="1619250" y="260350"/>
            <a:ext cx="604837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UNION DE CONJUNTOS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4925" y="32131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>
                <a:latin typeface="Arial Black" pitchFamily="34" charset="0"/>
              </a:rPr>
              <a:t>A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8677275" y="32131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>
                <a:latin typeface="Arial Black" pitchFamily="34" charset="0"/>
              </a:rPr>
              <a:t>B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23850" y="836613"/>
            <a:ext cx="84978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El conjunto “A  unión B” que se representa asi               es el conjunto formado por todos los elementos que pertenecen a A,a B o a ambos conjuntos.</a:t>
            </a:r>
          </a:p>
        </p:txBody>
      </p:sp>
      <p:graphicFrame>
        <p:nvGraphicFramePr>
          <p:cNvPr id="2081" name="Object 33"/>
          <p:cNvGraphicFramePr>
            <a:graphicFrameLocks noChangeAspect="1"/>
          </p:cNvGraphicFramePr>
          <p:nvPr/>
        </p:nvGraphicFramePr>
        <p:xfrm>
          <a:off x="7308850" y="836613"/>
          <a:ext cx="1063625" cy="373062"/>
        </p:xfrm>
        <a:graphic>
          <a:graphicData uri="http://schemas.openxmlformats.org/presentationml/2006/ole">
            <p:oleObj spid="_x0000_s10242" name="Equation" r:id="rId3" imgW="469800" imgH="164880" progId="">
              <p:embed/>
            </p:oleObj>
          </a:graphicData>
        </a:graphic>
      </p:graphicFrame>
      <p:graphicFrame>
        <p:nvGraphicFramePr>
          <p:cNvPr id="2082" name="Object 34"/>
          <p:cNvGraphicFramePr>
            <a:graphicFrameLocks noChangeAspect="1"/>
          </p:cNvGraphicFramePr>
          <p:nvPr/>
        </p:nvGraphicFramePr>
        <p:xfrm>
          <a:off x="1403350" y="6103938"/>
          <a:ext cx="5173663" cy="638175"/>
        </p:xfrm>
        <a:graphic>
          <a:graphicData uri="http://schemas.openxmlformats.org/presentationml/2006/ole">
            <p:oleObj spid="_x0000_s10243" name="Equation" r:id="rId4" imgW="1955520" imgH="253800" progId="">
              <p:embed/>
            </p:oleObj>
          </a:graphicData>
        </a:graphic>
      </p:graphicFrame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23850" y="2060575"/>
            <a:ext cx="1835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E71505"/>
                </a:solidFill>
              </a:rPr>
              <a:t>Ejemplo:</a:t>
            </a:r>
          </a:p>
        </p:txBody>
      </p:sp>
      <p:graphicFrame>
        <p:nvGraphicFramePr>
          <p:cNvPr id="2084" name="Object 36"/>
          <p:cNvGraphicFramePr>
            <a:graphicFrameLocks noChangeAspect="1"/>
          </p:cNvGraphicFramePr>
          <p:nvPr/>
        </p:nvGraphicFramePr>
        <p:xfrm>
          <a:off x="827088" y="2492375"/>
          <a:ext cx="7850187" cy="625475"/>
        </p:xfrm>
        <a:graphic>
          <a:graphicData uri="http://schemas.openxmlformats.org/presentationml/2006/ole">
            <p:oleObj spid="_x0000_s10244" name="Equation" r:id="rId5" imgW="2857320" imgH="253800" progId="">
              <p:embed/>
            </p:oleObj>
          </a:graphicData>
        </a:graphic>
      </p:graphicFrame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8101013" y="436562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9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8027988" y="34290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8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6877050" y="35734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7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684213" y="414972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3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684213" y="34290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1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1331913" y="44370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4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1331913" y="33575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2</a:t>
            </a:r>
          </a:p>
        </p:txBody>
      </p:sp>
      <p:graphicFrame>
        <p:nvGraphicFramePr>
          <p:cNvPr id="2095" name="Object 47"/>
          <p:cNvGraphicFramePr>
            <a:graphicFrameLocks noChangeAspect="1"/>
          </p:cNvGraphicFramePr>
          <p:nvPr/>
        </p:nvGraphicFramePr>
        <p:xfrm>
          <a:off x="1331913" y="5445125"/>
          <a:ext cx="5778500" cy="638175"/>
        </p:xfrm>
        <a:graphic>
          <a:graphicData uri="http://schemas.openxmlformats.org/presentationml/2006/ole">
            <p:oleObj spid="_x0000_s10245" name="Equation" r:id="rId6" imgW="2184120" imgH="253800" progId="">
              <p:embed/>
            </p:oleObj>
          </a:graphicData>
        </a:graphic>
      </p:graphicFrame>
      <p:sp>
        <p:nvSpPr>
          <p:cNvPr id="2112" name="Oval 64"/>
          <p:cNvSpPr>
            <a:spLocks noChangeArrowheads="1"/>
          </p:cNvSpPr>
          <p:nvPr/>
        </p:nvSpPr>
        <p:spPr bwMode="auto">
          <a:xfrm>
            <a:off x="2627313" y="3141663"/>
            <a:ext cx="3168650" cy="20161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105" name="Oval 57"/>
          <p:cNvSpPr>
            <a:spLocks noChangeArrowheads="1"/>
          </p:cNvSpPr>
          <p:nvPr/>
        </p:nvSpPr>
        <p:spPr bwMode="auto">
          <a:xfrm>
            <a:off x="4356100" y="3284538"/>
            <a:ext cx="2160588" cy="180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80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1.48148E-6 L 3.61111E-6 -1.48148E-6 " pathEditMode="relative" rAng="0" ptsTypes="AA">
                                      <p:cBhvr>
                                        <p:cTn id="82" dur="2000" spd="-1000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2.96296E-6 L -3.33333E-6 -2.96296E-6 " pathEditMode="relative" rAng="0" ptsTypes="AA">
                                      <p:cBhvr>
                                        <p:cTn id="84" dur="2000" spd="-1000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4.07407E-6 L 3.61111E-6 -4.07407E-6 " pathEditMode="relative" rAng="0" ptsTypes="AA">
                                      <p:cBhvr>
                                        <p:cTn id="86" dur="2000" spd="-1000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1.11111E-6 L 4.16667E-6 1.11111E-6 " pathEditMode="relative" rAng="0" ptsTypes="AA">
                                      <p:cBhvr>
                                        <p:cTn id="88" dur="2000" spd="-1000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208 -4.44444E-6 L 0.00208 -4.44444E-6 " pathEditMode="relative" rAng="0" ptsTypes="AA">
                                      <p:cBhvr>
                                        <p:cTn id="90" dur="2000" spd="-1000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028 1.85185E-6 L -0.00972 1.85185E-6 " pathEditMode="relative" rAng="0" ptsTypes="AA">
                                      <p:cBhvr>
                                        <p:cTn id="92" dur="2000" spd="-100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94" dur="20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209 4.44444E-6 L 0.00209 4.44444E-6 " pathEditMode="relative" rAng="0" ptsTypes="AA">
                                      <p:cBhvr>
                                        <p:cTn id="96" dur="2000" spd="-1000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191 4.81481E-6 L -0.00191 4.81481E-6 " pathEditMode="relative" rAng="0" ptsTypes="AA">
                                      <p:cBhvr>
                                        <p:cTn id="98" dur="2000" spd="-100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371 1.85185E-6 L -0.01371 1.85185E-6 " pathEditMode="relative" rAng="0" ptsTypes="AA">
                                      <p:cBhvr>
                                        <p:cTn id="100" dur="2000" spd="-100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08 -4.44444E-6 L -0.00208 -4.44444E-6 " pathEditMode="relative" rAng="0" ptsTypes="AA">
                                      <p:cBhvr>
                                        <p:cTn id="102" dur="2000" spd="-100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2.59259E-6 L -0.24601 -2.59259E-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08 4.44444E-6 L -0.00208 4.44444E-6 " pathEditMode="relative" rAng="0" ptsTypes="AA">
                                      <p:cBhvr>
                                        <p:cTn id="106" dur="2000" spd="-1000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08 3.7037E-7 L -0.00208 3.7037E-7 " pathEditMode="relative" rAng="0" ptsTypes="AA">
                                      <p:cBhvr>
                                        <p:cTn id="108" dur="2000" spd="-1000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427 0.00024 L -3.88889E-6 -0.00023 " pathEditMode="relative" rAng="0" ptsTypes="AA">
                                      <p:cBhvr>
                                        <p:cTn id="110" dur="2000" spd="-100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20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3" grpId="0" animBg="1"/>
      <p:bldP spid="2114" grpId="0" animBg="1"/>
      <p:bldP spid="2096" grpId="0"/>
      <p:bldP spid="2096" grpId="1"/>
      <p:bldP spid="2088" grpId="0"/>
      <p:bldP spid="2088" grpId="1"/>
      <p:bldP spid="2090" grpId="0"/>
      <p:bldP spid="2090" grpId="1"/>
      <p:bldP spid="2098" grpId="0"/>
      <p:bldP spid="2098" grpId="1"/>
      <p:bldP spid="2097" grpId="0"/>
      <p:bldP spid="2097" grpId="1"/>
      <p:bldP spid="2061" grpId="0" animBg="1"/>
      <p:bldP spid="2061" grpId="1" animBg="1"/>
      <p:bldP spid="2062" grpId="0" animBg="1"/>
      <p:bldP spid="2062" grpId="1" animBg="1"/>
      <p:bldP spid="2065" grpId="0" animBg="1"/>
      <p:bldP spid="2066" grpId="0"/>
      <p:bldP spid="2066" grpId="1"/>
      <p:bldP spid="2067" grpId="0"/>
      <p:bldP spid="2067" grpId="1"/>
      <p:bldP spid="2080" grpId="0"/>
      <p:bldP spid="2083" grpId="0"/>
      <p:bldP spid="2086" grpId="0"/>
      <p:bldP spid="2086" grpId="1"/>
      <p:bldP spid="2087" grpId="0"/>
      <p:bldP spid="2087" grpId="1"/>
      <p:bldP spid="2089" grpId="0"/>
      <p:bldP spid="2089" grpId="1"/>
      <p:bldP spid="2091" grpId="0"/>
      <p:bldP spid="2091" grpId="1"/>
      <p:bldP spid="2092" grpId="0"/>
      <p:bldP spid="2092" grpId="1"/>
      <p:bldP spid="2093" grpId="0"/>
      <p:bldP spid="2093" grpId="1"/>
      <p:bldP spid="2094" grpId="0"/>
      <p:bldP spid="2094" grpId="1"/>
      <p:bldP spid="2112" grpId="0" animBg="1"/>
      <p:bldP spid="210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1" name="AutoShape 19"/>
          <p:cNvSpPr>
            <a:spLocks noChangeArrowheads="1"/>
          </p:cNvSpPr>
          <p:nvPr/>
        </p:nvSpPr>
        <p:spPr bwMode="auto">
          <a:xfrm>
            <a:off x="5219700" y="1916113"/>
            <a:ext cx="2916238" cy="1944687"/>
          </a:xfrm>
          <a:prstGeom prst="diamond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19" name="Oval 7" descr="Confeti pequeño"/>
          <p:cNvSpPr>
            <a:spLocks noChangeArrowheads="1"/>
          </p:cNvSpPr>
          <p:nvPr/>
        </p:nvSpPr>
        <p:spPr bwMode="auto">
          <a:xfrm>
            <a:off x="755650" y="2133600"/>
            <a:ext cx="2087563" cy="1295400"/>
          </a:xfrm>
          <a:prstGeom prst="ellipse">
            <a:avLst/>
          </a:prstGeom>
          <a:pattFill prst="smConfetti">
            <a:fgClr>
              <a:schemeClr val="bg2"/>
            </a:fgClr>
            <a:bgClr>
              <a:srgbClr val="FFFF00"/>
            </a:bgClr>
          </a:patt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23" name="AutoShape 11" descr="Confeti pequeño"/>
          <p:cNvSpPr>
            <a:spLocks noChangeArrowheads="1"/>
          </p:cNvSpPr>
          <p:nvPr/>
        </p:nvSpPr>
        <p:spPr bwMode="auto">
          <a:xfrm>
            <a:off x="1906588" y="2133600"/>
            <a:ext cx="2052637" cy="1333500"/>
          </a:xfrm>
          <a:prstGeom prst="hexagon">
            <a:avLst>
              <a:gd name="adj" fmla="val 38482"/>
              <a:gd name="vf" fmla="val 115470"/>
            </a:avLst>
          </a:prstGeom>
          <a:pattFill prst="smConfetti">
            <a:fgClr>
              <a:schemeClr val="bg2"/>
            </a:fgClr>
            <a:bgClr>
              <a:srgbClr val="FFFF00"/>
            </a:bgClr>
          </a:patt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79388" y="152400"/>
            <a:ext cx="7775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/>
              <a:t>REPRESENTACIONES GRÁFICAS DE LA UNIÓN DE CONJUNTOS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07950" y="1135063"/>
            <a:ext cx="446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Si A y B son no comparables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58775" y="1736725"/>
            <a:ext cx="3925888" cy="22669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1906588" y="2133600"/>
            <a:ext cx="2052637" cy="1333500"/>
          </a:xfrm>
          <a:prstGeom prst="hexagon">
            <a:avLst>
              <a:gd name="adj" fmla="val 38482"/>
              <a:gd name="vf" fmla="val 11547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5040313" y="1736725"/>
            <a:ext cx="3348037" cy="22669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26" name="Oval 14"/>
          <p:cNvSpPr>
            <a:spLocks noChangeArrowheads="1"/>
          </p:cNvSpPr>
          <p:nvPr/>
        </p:nvSpPr>
        <p:spPr bwMode="auto">
          <a:xfrm>
            <a:off x="755650" y="2133600"/>
            <a:ext cx="2087563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29" name="Oval 17"/>
          <p:cNvSpPr>
            <a:spLocks noChangeArrowheads="1"/>
          </p:cNvSpPr>
          <p:nvPr/>
        </p:nvSpPr>
        <p:spPr bwMode="auto">
          <a:xfrm>
            <a:off x="6264275" y="2420938"/>
            <a:ext cx="1044575" cy="865187"/>
          </a:xfrm>
          <a:prstGeom prst="ellipse">
            <a:avLst/>
          </a:prstGeom>
          <a:solidFill>
            <a:srgbClr val="FAFCA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4752975" y="1089025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Si A y B son comparables</a:t>
            </a:r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4067175" y="4327525"/>
            <a:ext cx="4249738" cy="2197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34" name="AutoShape 22"/>
          <p:cNvSpPr>
            <a:spLocks noChangeArrowheads="1"/>
          </p:cNvSpPr>
          <p:nvPr/>
        </p:nvSpPr>
        <p:spPr bwMode="auto">
          <a:xfrm>
            <a:off x="4500563" y="4797425"/>
            <a:ext cx="1655762" cy="1295400"/>
          </a:xfrm>
          <a:prstGeom prst="plus">
            <a:avLst>
              <a:gd name="adj" fmla="val 25000"/>
            </a:avLst>
          </a:prstGeom>
          <a:solidFill>
            <a:srgbClr val="E7150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35" name="AutoShape 23"/>
          <p:cNvSpPr>
            <a:spLocks noChangeArrowheads="1"/>
          </p:cNvSpPr>
          <p:nvPr/>
        </p:nvSpPr>
        <p:spPr bwMode="auto">
          <a:xfrm>
            <a:off x="6551613" y="4545013"/>
            <a:ext cx="1260475" cy="1728787"/>
          </a:xfrm>
          <a:prstGeom prst="diamond">
            <a:avLst/>
          </a:prstGeom>
          <a:solidFill>
            <a:srgbClr val="35F3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36" name="AutoShape 24" descr="Confeti grande"/>
          <p:cNvSpPr>
            <a:spLocks noChangeArrowheads="1"/>
          </p:cNvSpPr>
          <p:nvPr/>
        </p:nvSpPr>
        <p:spPr bwMode="auto">
          <a:xfrm>
            <a:off x="4500563" y="4797425"/>
            <a:ext cx="1655762" cy="1295400"/>
          </a:xfrm>
          <a:prstGeom prst="plus">
            <a:avLst>
              <a:gd name="adj" fmla="val 25000"/>
            </a:avLst>
          </a:prstGeom>
          <a:pattFill prst="lgConfetti">
            <a:fgClr>
              <a:srgbClr val="FFFF00"/>
            </a:fgClr>
            <a:bgClr>
              <a:srgbClr val="35F343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37" name="AutoShape 25" descr="Confeti grande"/>
          <p:cNvSpPr>
            <a:spLocks noChangeArrowheads="1"/>
          </p:cNvSpPr>
          <p:nvPr/>
        </p:nvSpPr>
        <p:spPr bwMode="auto">
          <a:xfrm>
            <a:off x="6551613" y="4545013"/>
            <a:ext cx="1260475" cy="1728787"/>
          </a:xfrm>
          <a:prstGeom prst="diamond">
            <a:avLst/>
          </a:prstGeom>
          <a:pattFill prst="lgConfetti">
            <a:fgClr>
              <a:srgbClr val="FFFF00"/>
            </a:fgClr>
            <a:bgClr>
              <a:srgbClr val="35F343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250825" y="4868863"/>
            <a:ext cx="36369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Si A y B son conjuntos disjuntos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358775" y="1736725"/>
            <a:ext cx="539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U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4067175" y="4329113"/>
            <a:ext cx="539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U</a:t>
            </a: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5040313" y="1736725"/>
            <a:ext cx="539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U</a:t>
            </a: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684213" y="3105150"/>
            <a:ext cx="900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A</a:t>
            </a: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7235825" y="1916113"/>
            <a:ext cx="900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A</a:t>
            </a: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5003800" y="4329113"/>
            <a:ext cx="900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A</a:t>
            </a:r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7451725" y="4508500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B</a:t>
            </a:r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3563938" y="1952625"/>
            <a:ext cx="900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B</a:t>
            </a:r>
          </a:p>
        </p:txBody>
      </p:sp>
      <p:sp>
        <p:nvSpPr>
          <p:cNvPr id="38948" name="AutoShape 36" descr="Confeti pequeño"/>
          <p:cNvSpPr>
            <a:spLocks noChangeArrowheads="1"/>
          </p:cNvSpPr>
          <p:nvPr/>
        </p:nvSpPr>
        <p:spPr bwMode="auto">
          <a:xfrm>
            <a:off x="5219700" y="1916113"/>
            <a:ext cx="2916238" cy="1944687"/>
          </a:xfrm>
          <a:prstGeom prst="diamond">
            <a:avLst/>
          </a:prstGeom>
          <a:pattFill prst="smConfetti">
            <a:fgClr>
              <a:srgbClr val="E71505"/>
            </a:fgClr>
            <a:bgClr>
              <a:srgbClr val="FFFF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5832475" y="2673350"/>
            <a:ext cx="900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B</a:t>
            </a:r>
          </a:p>
        </p:txBody>
      </p:sp>
      <p:sp>
        <p:nvSpPr>
          <p:cNvPr id="38949" name="Oval 37"/>
          <p:cNvSpPr>
            <a:spLocks noChangeArrowheads="1"/>
          </p:cNvSpPr>
          <p:nvPr/>
        </p:nvSpPr>
        <p:spPr bwMode="auto">
          <a:xfrm>
            <a:off x="6264275" y="2420938"/>
            <a:ext cx="1044575" cy="8651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50" name="Text Box 38"/>
          <p:cNvSpPr txBox="1">
            <a:spLocks noChangeArrowheads="1"/>
          </p:cNvSpPr>
          <p:nvPr/>
        </p:nvSpPr>
        <p:spPr bwMode="auto">
          <a:xfrm>
            <a:off x="1692275" y="396875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0000FF"/>
                </a:solidFill>
              </a:rPr>
              <a:t>AUB</a:t>
            </a:r>
          </a:p>
        </p:txBody>
      </p:sp>
      <p:sp>
        <p:nvSpPr>
          <p:cNvPr id="38951" name="Text Box 39"/>
          <p:cNvSpPr txBox="1">
            <a:spLocks noChangeArrowheads="1"/>
          </p:cNvSpPr>
          <p:nvPr/>
        </p:nvSpPr>
        <p:spPr bwMode="auto">
          <a:xfrm>
            <a:off x="6156325" y="3933825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0000FF"/>
                </a:solidFill>
              </a:rPr>
              <a:t>AUB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8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8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3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1" grpId="0" animBg="1"/>
      <p:bldP spid="38919" grpId="0" animBg="1"/>
      <p:bldP spid="38923" grpId="0" animBg="1"/>
      <p:bldP spid="38916" grpId="0"/>
      <p:bldP spid="38917" grpId="0"/>
      <p:bldP spid="38918" grpId="0" animBg="1"/>
      <p:bldP spid="38921" grpId="0" animBg="1"/>
      <p:bldP spid="38924" grpId="0" animBg="1"/>
      <p:bldP spid="38926" grpId="0" animBg="1"/>
      <p:bldP spid="38929" grpId="0" animBg="1"/>
      <p:bldP spid="38930" grpId="0"/>
      <p:bldP spid="38933" grpId="0" animBg="1"/>
      <p:bldP spid="38934" grpId="0" animBg="1"/>
      <p:bldP spid="38935" grpId="0" animBg="1"/>
      <p:bldP spid="38936" grpId="0" animBg="1"/>
      <p:bldP spid="38937" grpId="0" animBg="1"/>
      <p:bldP spid="38938" grpId="0"/>
      <p:bldP spid="38939" grpId="0"/>
      <p:bldP spid="38940" grpId="0"/>
      <p:bldP spid="38941" grpId="0"/>
      <p:bldP spid="38942" grpId="0"/>
      <p:bldP spid="38943" grpId="0"/>
      <p:bldP spid="38944" grpId="0"/>
      <p:bldP spid="38946" grpId="0"/>
      <p:bldP spid="38947" grpId="0"/>
      <p:bldP spid="38948" grpId="0" animBg="1"/>
      <p:bldP spid="38945" grpId="0"/>
      <p:bldP spid="38949" grpId="0" animBg="1"/>
      <p:bldP spid="38950" grpId="0"/>
      <p:bldP spid="3895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68313" y="188913"/>
            <a:ext cx="80279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>
                <a:solidFill>
                  <a:srgbClr val="0000FF"/>
                </a:solidFill>
              </a:rPr>
              <a:t>PROPIEDADES DE LA UNIÓN DE CONJUNTOS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07950" y="1592263"/>
            <a:ext cx="3132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1.  A </a:t>
            </a:r>
            <a:r>
              <a:rPr lang="es-ES" sz="3200" b="1">
                <a:solidFill>
                  <a:srgbClr val="3333FF"/>
                </a:solidFill>
              </a:rPr>
              <a:t> U</a:t>
            </a:r>
            <a:r>
              <a:rPr lang="es-ES" sz="3200" b="1">
                <a:sym typeface="simbolo"/>
              </a:rPr>
              <a:t> A = A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07950" y="2201863"/>
            <a:ext cx="3879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2.  A </a:t>
            </a:r>
            <a:r>
              <a:rPr lang="es-ES" sz="3200" b="1">
                <a:solidFill>
                  <a:srgbClr val="3333FF"/>
                </a:solidFill>
              </a:rPr>
              <a:t>U </a:t>
            </a:r>
            <a:r>
              <a:rPr lang="es-ES" sz="3200" b="1">
                <a:sym typeface="simbolo"/>
              </a:rPr>
              <a:t>B = B </a:t>
            </a:r>
            <a:r>
              <a:rPr lang="es-ES" sz="3200" b="1">
                <a:solidFill>
                  <a:srgbClr val="3333FF"/>
                </a:solidFill>
              </a:rPr>
              <a:t>U </a:t>
            </a:r>
            <a:r>
              <a:rPr lang="es-ES" sz="3200" b="1">
                <a:sym typeface="simbolo"/>
              </a:rPr>
              <a:t>A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07950" y="2781300"/>
            <a:ext cx="2916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3.  A </a:t>
            </a:r>
            <a:r>
              <a:rPr lang="es-ES" sz="3200" b="1">
                <a:solidFill>
                  <a:srgbClr val="3333FF"/>
                </a:solidFill>
              </a:rPr>
              <a:t>U</a:t>
            </a:r>
            <a:r>
              <a:rPr lang="es-ES" sz="3200" b="1">
                <a:sym typeface="simbolo"/>
              </a:rPr>
              <a:t> </a:t>
            </a:r>
            <a:r>
              <a:rPr lang="el-GR" sz="3200" b="1">
                <a:cs typeface="Arial" pitchFamily="34" charset="0"/>
                <a:sym typeface="simbolo"/>
              </a:rPr>
              <a:t>Φ</a:t>
            </a:r>
            <a:r>
              <a:rPr lang="es-ES" sz="3200" b="1">
                <a:cs typeface="Arial" pitchFamily="34" charset="0"/>
                <a:sym typeface="simbolo"/>
              </a:rPr>
              <a:t> </a:t>
            </a:r>
            <a:r>
              <a:rPr lang="es-ES" sz="3200" b="1">
                <a:sym typeface="simbolo"/>
              </a:rPr>
              <a:t>= A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106363" y="3392488"/>
            <a:ext cx="295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4.  A </a:t>
            </a:r>
            <a:r>
              <a:rPr lang="es-ES" sz="3200" b="1">
                <a:solidFill>
                  <a:srgbClr val="3333FF"/>
                </a:solidFill>
              </a:rPr>
              <a:t>U </a:t>
            </a:r>
            <a:r>
              <a:rPr lang="es-ES" sz="3200" b="1">
                <a:sym typeface="simbolo"/>
              </a:rPr>
              <a:t> U = U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06363" y="4002088"/>
            <a:ext cx="556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5.  (A</a:t>
            </a:r>
            <a:r>
              <a:rPr lang="es-ES" sz="3200" b="1">
                <a:solidFill>
                  <a:srgbClr val="3333FF"/>
                </a:solidFill>
              </a:rPr>
              <a:t> U </a:t>
            </a:r>
            <a:r>
              <a:rPr lang="es-ES" sz="3200" b="1">
                <a:sym typeface="simbolo"/>
              </a:rPr>
              <a:t>B)</a:t>
            </a:r>
            <a:r>
              <a:rPr lang="es-ES" sz="3200" b="1">
                <a:solidFill>
                  <a:srgbClr val="3333FF"/>
                </a:solidFill>
              </a:rPr>
              <a:t> U </a:t>
            </a:r>
            <a:r>
              <a:rPr lang="es-ES" sz="3200" b="1">
                <a:sym typeface="simbolo"/>
              </a:rPr>
              <a:t>C =A</a:t>
            </a:r>
            <a:r>
              <a:rPr lang="es-ES" sz="3200" b="1">
                <a:solidFill>
                  <a:srgbClr val="3333FF"/>
                </a:solidFill>
              </a:rPr>
              <a:t> U </a:t>
            </a:r>
            <a:r>
              <a:rPr lang="es-ES" sz="3200" b="1">
                <a:sym typeface="simbolo"/>
              </a:rPr>
              <a:t>(B</a:t>
            </a:r>
            <a:r>
              <a:rPr lang="es-ES" sz="3200" b="1">
                <a:solidFill>
                  <a:srgbClr val="3333FF"/>
                </a:solidFill>
              </a:rPr>
              <a:t> U </a:t>
            </a:r>
            <a:r>
              <a:rPr lang="es-ES" sz="3200" b="1">
                <a:sym typeface="simbolo"/>
              </a:rPr>
              <a:t>C)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106363" y="4652963"/>
            <a:ext cx="568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6.  Si A</a:t>
            </a:r>
            <a:r>
              <a:rPr lang="es-ES" sz="3200" b="1">
                <a:solidFill>
                  <a:srgbClr val="E71505"/>
                </a:solidFill>
                <a:sym typeface="simbolo"/>
              </a:rPr>
              <a:t></a:t>
            </a:r>
            <a:r>
              <a:rPr lang="es-ES" sz="3200" b="1">
                <a:sym typeface="simbolo"/>
              </a:rPr>
              <a:t>B=</a:t>
            </a:r>
            <a:r>
              <a:rPr lang="el-GR" sz="3200" b="1">
                <a:cs typeface="Arial" pitchFamily="34" charset="0"/>
                <a:sym typeface="simbolo"/>
              </a:rPr>
              <a:t>Φ</a:t>
            </a:r>
            <a:r>
              <a:rPr lang="es-ES" sz="3200" b="1">
                <a:cs typeface="Arial" pitchFamily="34" charset="0"/>
                <a:sym typeface="simbolo"/>
              </a:rPr>
              <a:t> </a:t>
            </a:r>
            <a:r>
              <a:rPr lang="es-ES" sz="3200" b="1">
                <a:cs typeface="Arial" pitchFamily="34" charset="0"/>
                <a:sym typeface="MT Symbol"/>
              </a:rPr>
              <a:t> A=</a:t>
            </a:r>
            <a:r>
              <a:rPr lang="el-GR" sz="3200" b="1">
                <a:cs typeface="Arial" pitchFamily="34" charset="0"/>
                <a:sym typeface="MT Symbol"/>
              </a:rPr>
              <a:t>Φ</a:t>
            </a:r>
            <a:r>
              <a:rPr lang="es-ES" sz="3200" b="1">
                <a:cs typeface="Arial" pitchFamily="34" charset="0"/>
                <a:sym typeface="MT Symbol"/>
              </a:rPr>
              <a:t>  B=</a:t>
            </a:r>
            <a:r>
              <a:rPr lang="el-GR" sz="3200" b="1">
                <a:cs typeface="Arial" pitchFamily="34" charset="0"/>
                <a:sym typeface="MT Symbol"/>
              </a:rPr>
              <a:t>Φ</a:t>
            </a:r>
          </a:p>
        </p:txBody>
      </p:sp>
      <p:pic>
        <p:nvPicPr>
          <p:cNvPr id="41996" name="Picture 12" descr="Imagen2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665288"/>
            <a:ext cx="1533525" cy="372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0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454775"/>
            <a:ext cx="971550" cy="395288"/>
          </a:xfrm>
          <a:prstGeom prst="actionButtonBlank">
            <a:avLst/>
          </a:prstGeom>
          <a:solidFill>
            <a:srgbClr val="F2F87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51" name="Text Box 14"/>
          <p:cNvSpPr txBox="1">
            <a:spLocks noChangeArrowheads="1"/>
          </p:cNvSpPr>
          <p:nvPr/>
        </p:nvSpPr>
        <p:spPr bwMode="auto">
          <a:xfrm>
            <a:off x="8208963" y="6491288"/>
            <a:ext cx="111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INDICE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  <p:bldP spid="41990" grpId="0"/>
      <p:bldP spid="41991" grpId="0"/>
      <p:bldP spid="41992" grpId="0"/>
      <p:bldP spid="41993" grpId="0"/>
      <p:bldP spid="4199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01" name="Freeform 33"/>
          <p:cNvSpPr>
            <a:spLocks/>
          </p:cNvSpPr>
          <p:nvPr/>
        </p:nvSpPr>
        <p:spPr bwMode="auto">
          <a:xfrm>
            <a:off x="4357688" y="3324225"/>
            <a:ext cx="1443037" cy="1700213"/>
          </a:xfrm>
          <a:custGeom>
            <a:avLst/>
            <a:gdLst>
              <a:gd name="T0" fmla="*/ 762000 w 909"/>
              <a:gd name="T1" fmla="*/ 0 h 1071"/>
              <a:gd name="T2" fmla="*/ 646112 w 909"/>
              <a:gd name="T3" fmla="*/ 33338 h 1071"/>
              <a:gd name="T4" fmla="*/ 501650 w 909"/>
              <a:gd name="T5" fmla="*/ 104775 h 1071"/>
              <a:gd name="T6" fmla="*/ 366712 w 909"/>
              <a:gd name="T7" fmla="*/ 185738 h 1071"/>
              <a:gd name="T8" fmla="*/ 285750 w 909"/>
              <a:gd name="T9" fmla="*/ 249238 h 1071"/>
              <a:gd name="T10" fmla="*/ 214312 w 909"/>
              <a:gd name="T11" fmla="*/ 320675 h 1071"/>
              <a:gd name="T12" fmla="*/ 157162 w 909"/>
              <a:gd name="T13" fmla="*/ 390525 h 1071"/>
              <a:gd name="T14" fmla="*/ 69850 w 909"/>
              <a:gd name="T15" fmla="*/ 536575 h 1071"/>
              <a:gd name="T16" fmla="*/ 19050 w 909"/>
              <a:gd name="T17" fmla="*/ 685800 h 1071"/>
              <a:gd name="T18" fmla="*/ 9525 w 909"/>
              <a:gd name="T19" fmla="*/ 895350 h 1071"/>
              <a:gd name="T20" fmla="*/ 9525 w 909"/>
              <a:gd name="T21" fmla="*/ 971550 h 1071"/>
              <a:gd name="T22" fmla="*/ 69850 w 909"/>
              <a:gd name="T23" fmla="*/ 1184275 h 1071"/>
              <a:gd name="T24" fmla="*/ 161925 w 909"/>
              <a:gd name="T25" fmla="*/ 1333500 h 1071"/>
              <a:gd name="T26" fmla="*/ 214312 w 909"/>
              <a:gd name="T27" fmla="*/ 1400175 h 1071"/>
              <a:gd name="T28" fmla="*/ 285750 w 909"/>
              <a:gd name="T29" fmla="*/ 1473200 h 1071"/>
              <a:gd name="T30" fmla="*/ 376237 w 909"/>
              <a:gd name="T31" fmla="*/ 1528763 h 1071"/>
              <a:gd name="T32" fmla="*/ 501650 w 909"/>
              <a:gd name="T33" fmla="*/ 1617663 h 1071"/>
              <a:gd name="T34" fmla="*/ 646112 w 909"/>
              <a:gd name="T35" fmla="*/ 1689101 h 1071"/>
              <a:gd name="T36" fmla="*/ 704850 w 909"/>
              <a:gd name="T37" fmla="*/ 1681163 h 1071"/>
              <a:gd name="T38" fmla="*/ 847725 w 909"/>
              <a:gd name="T39" fmla="*/ 1614488 h 1071"/>
              <a:gd name="T40" fmla="*/ 1077912 w 909"/>
              <a:gd name="T41" fmla="*/ 1473200 h 1071"/>
              <a:gd name="T42" fmla="*/ 1150937 w 909"/>
              <a:gd name="T43" fmla="*/ 1400175 h 1071"/>
              <a:gd name="T44" fmla="*/ 1222375 w 909"/>
              <a:gd name="T45" fmla="*/ 1328738 h 1071"/>
              <a:gd name="T46" fmla="*/ 1293812 w 909"/>
              <a:gd name="T47" fmla="*/ 1257300 h 1071"/>
              <a:gd name="T48" fmla="*/ 1366837 w 909"/>
              <a:gd name="T49" fmla="*/ 1112838 h 1071"/>
              <a:gd name="T50" fmla="*/ 1433512 w 909"/>
              <a:gd name="T51" fmla="*/ 900113 h 1071"/>
              <a:gd name="T52" fmla="*/ 1419225 w 909"/>
              <a:gd name="T53" fmla="*/ 681038 h 1071"/>
              <a:gd name="T54" fmla="*/ 1366837 w 909"/>
              <a:gd name="T55" fmla="*/ 536575 h 1071"/>
              <a:gd name="T56" fmla="*/ 1293812 w 909"/>
              <a:gd name="T57" fmla="*/ 392113 h 1071"/>
              <a:gd name="T58" fmla="*/ 1222375 w 909"/>
              <a:gd name="T59" fmla="*/ 320675 h 1071"/>
              <a:gd name="T60" fmla="*/ 1150937 w 909"/>
              <a:gd name="T61" fmla="*/ 249238 h 1071"/>
              <a:gd name="T62" fmla="*/ 1077912 w 909"/>
              <a:gd name="T63" fmla="*/ 176213 h 1071"/>
              <a:gd name="T64" fmla="*/ 938212 w 909"/>
              <a:gd name="T65" fmla="*/ 90488 h 1071"/>
              <a:gd name="T66" fmla="*/ 862012 w 909"/>
              <a:gd name="T67" fmla="*/ 33338 h 1071"/>
              <a:gd name="T68" fmla="*/ 790575 w 909"/>
              <a:gd name="T69" fmla="*/ 9525 h 1071"/>
              <a:gd name="T70" fmla="*/ 762000 w 909"/>
              <a:gd name="T71" fmla="*/ 0 h 107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909"/>
              <a:gd name="T109" fmla="*/ 0 h 1071"/>
              <a:gd name="T110" fmla="*/ 909 w 909"/>
              <a:gd name="T111" fmla="*/ 1071 h 107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909" h="1071">
                <a:moveTo>
                  <a:pt x="480" y="0"/>
                </a:moveTo>
                <a:cubicBezTo>
                  <a:pt x="465" y="0"/>
                  <a:pt x="434" y="10"/>
                  <a:pt x="407" y="21"/>
                </a:cubicBezTo>
                <a:cubicBezTo>
                  <a:pt x="380" y="32"/>
                  <a:pt x="345" y="50"/>
                  <a:pt x="316" y="66"/>
                </a:cubicBezTo>
                <a:cubicBezTo>
                  <a:pt x="287" y="82"/>
                  <a:pt x="254" y="102"/>
                  <a:pt x="231" y="117"/>
                </a:cubicBezTo>
                <a:cubicBezTo>
                  <a:pt x="208" y="132"/>
                  <a:pt x="196" y="143"/>
                  <a:pt x="180" y="157"/>
                </a:cubicBezTo>
                <a:cubicBezTo>
                  <a:pt x="164" y="171"/>
                  <a:pt x="148" y="187"/>
                  <a:pt x="135" y="202"/>
                </a:cubicBezTo>
                <a:cubicBezTo>
                  <a:pt x="122" y="217"/>
                  <a:pt x="114" y="223"/>
                  <a:pt x="99" y="246"/>
                </a:cubicBezTo>
                <a:cubicBezTo>
                  <a:pt x="84" y="269"/>
                  <a:pt x="59" y="307"/>
                  <a:pt x="44" y="338"/>
                </a:cubicBezTo>
                <a:cubicBezTo>
                  <a:pt x="29" y="369"/>
                  <a:pt x="18" y="394"/>
                  <a:pt x="12" y="432"/>
                </a:cubicBezTo>
                <a:cubicBezTo>
                  <a:pt x="6" y="470"/>
                  <a:pt x="7" y="534"/>
                  <a:pt x="6" y="564"/>
                </a:cubicBezTo>
                <a:cubicBezTo>
                  <a:pt x="5" y="594"/>
                  <a:pt x="0" y="582"/>
                  <a:pt x="6" y="612"/>
                </a:cubicBezTo>
                <a:cubicBezTo>
                  <a:pt x="12" y="642"/>
                  <a:pt x="28" y="708"/>
                  <a:pt x="44" y="746"/>
                </a:cubicBezTo>
                <a:cubicBezTo>
                  <a:pt x="60" y="784"/>
                  <a:pt x="87" y="817"/>
                  <a:pt x="102" y="840"/>
                </a:cubicBezTo>
                <a:cubicBezTo>
                  <a:pt x="117" y="863"/>
                  <a:pt x="122" y="867"/>
                  <a:pt x="135" y="882"/>
                </a:cubicBezTo>
                <a:cubicBezTo>
                  <a:pt x="148" y="897"/>
                  <a:pt x="163" y="914"/>
                  <a:pt x="180" y="928"/>
                </a:cubicBezTo>
                <a:cubicBezTo>
                  <a:pt x="197" y="942"/>
                  <a:pt x="214" y="948"/>
                  <a:pt x="237" y="963"/>
                </a:cubicBezTo>
                <a:cubicBezTo>
                  <a:pt x="260" y="978"/>
                  <a:pt x="288" y="1002"/>
                  <a:pt x="316" y="1019"/>
                </a:cubicBezTo>
                <a:cubicBezTo>
                  <a:pt x="344" y="1036"/>
                  <a:pt x="386" y="1057"/>
                  <a:pt x="407" y="1064"/>
                </a:cubicBezTo>
                <a:cubicBezTo>
                  <a:pt x="428" y="1071"/>
                  <a:pt x="423" y="1067"/>
                  <a:pt x="444" y="1059"/>
                </a:cubicBezTo>
                <a:cubicBezTo>
                  <a:pt x="465" y="1051"/>
                  <a:pt x="495" y="1039"/>
                  <a:pt x="534" y="1017"/>
                </a:cubicBezTo>
                <a:cubicBezTo>
                  <a:pt x="573" y="995"/>
                  <a:pt x="647" y="950"/>
                  <a:pt x="679" y="928"/>
                </a:cubicBezTo>
                <a:cubicBezTo>
                  <a:pt x="711" y="906"/>
                  <a:pt x="710" y="897"/>
                  <a:pt x="725" y="882"/>
                </a:cubicBezTo>
                <a:cubicBezTo>
                  <a:pt x="740" y="867"/>
                  <a:pt x="755" y="852"/>
                  <a:pt x="770" y="837"/>
                </a:cubicBezTo>
                <a:cubicBezTo>
                  <a:pt x="785" y="822"/>
                  <a:pt x="800" y="815"/>
                  <a:pt x="815" y="792"/>
                </a:cubicBezTo>
                <a:cubicBezTo>
                  <a:pt x="830" y="769"/>
                  <a:pt x="846" y="738"/>
                  <a:pt x="861" y="701"/>
                </a:cubicBezTo>
                <a:cubicBezTo>
                  <a:pt x="876" y="664"/>
                  <a:pt x="897" y="612"/>
                  <a:pt x="903" y="567"/>
                </a:cubicBezTo>
                <a:cubicBezTo>
                  <a:pt x="909" y="522"/>
                  <a:pt x="901" y="467"/>
                  <a:pt x="894" y="429"/>
                </a:cubicBezTo>
                <a:cubicBezTo>
                  <a:pt x="887" y="391"/>
                  <a:pt x="874" y="368"/>
                  <a:pt x="861" y="338"/>
                </a:cubicBezTo>
                <a:cubicBezTo>
                  <a:pt x="848" y="308"/>
                  <a:pt x="830" y="270"/>
                  <a:pt x="815" y="247"/>
                </a:cubicBezTo>
                <a:cubicBezTo>
                  <a:pt x="800" y="224"/>
                  <a:pt x="785" y="217"/>
                  <a:pt x="770" y="202"/>
                </a:cubicBezTo>
                <a:cubicBezTo>
                  <a:pt x="755" y="187"/>
                  <a:pt x="740" y="172"/>
                  <a:pt x="725" y="157"/>
                </a:cubicBezTo>
                <a:cubicBezTo>
                  <a:pt x="710" y="142"/>
                  <a:pt x="701" y="128"/>
                  <a:pt x="679" y="111"/>
                </a:cubicBezTo>
                <a:cubicBezTo>
                  <a:pt x="657" y="94"/>
                  <a:pt x="614" y="72"/>
                  <a:pt x="591" y="57"/>
                </a:cubicBezTo>
                <a:cubicBezTo>
                  <a:pt x="568" y="42"/>
                  <a:pt x="559" y="30"/>
                  <a:pt x="543" y="21"/>
                </a:cubicBezTo>
                <a:cubicBezTo>
                  <a:pt x="527" y="12"/>
                  <a:pt x="508" y="9"/>
                  <a:pt x="498" y="6"/>
                </a:cubicBezTo>
                <a:cubicBezTo>
                  <a:pt x="488" y="3"/>
                  <a:pt x="484" y="1"/>
                  <a:pt x="480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268538" y="357028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7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7453313" y="38608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6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948488" y="42926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5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339975" y="42926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5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916238" y="38608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6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323850" y="3141663"/>
            <a:ext cx="3168650" cy="2016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6659563" y="3284538"/>
            <a:ext cx="2160587" cy="18002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34925" y="32131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>
                <a:latin typeface="Arial Black" pitchFamily="34" charset="0"/>
              </a:rPr>
              <a:t>A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8677275" y="32131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>
                <a:latin typeface="Arial Black" pitchFamily="34" charset="0"/>
              </a:rPr>
              <a:t>B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23850" y="836613"/>
            <a:ext cx="84978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El conjunto “A  intersección  B” que se representa         es el conjunto formado por todos los elementos que pertenecen a A  y pertenecen a B.</a:t>
            </a:r>
          </a:p>
        </p:txBody>
      </p:sp>
      <p:graphicFrame>
        <p:nvGraphicFramePr>
          <p:cNvPr id="32783" name="Object 15"/>
          <p:cNvGraphicFramePr>
            <a:graphicFrameLocks noChangeAspect="1"/>
          </p:cNvGraphicFramePr>
          <p:nvPr/>
        </p:nvGraphicFramePr>
        <p:xfrm>
          <a:off x="7748588" y="909638"/>
          <a:ext cx="1063625" cy="373062"/>
        </p:xfrm>
        <a:graphic>
          <a:graphicData uri="http://schemas.openxmlformats.org/presentationml/2006/ole">
            <p:oleObj spid="_x0000_s11266" name="Equation" r:id="rId3" imgW="469800" imgH="164880" progId="">
              <p:embed/>
            </p:oleObj>
          </a:graphicData>
        </a:graphic>
      </p:graphicFrame>
      <p:graphicFrame>
        <p:nvGraphicFramePr>
          <p:cNvPr id="32784" name="Object 16"/>
          <p:cNvGraphicFramePr>
            <a:graphicFrameLocks noChangeAspect="1"/>
          </p:cNvGraphicFramePr>
          <p:nvPr/>
        </p:nvGraphicFramePr>
        <p:xfrm>
          <a:off x="1403350" y="6103938"/>
          <a:ext cx="5173663" cy="638175"/>
        </p:xfrm>
        <a:graphic>
          <a:graphicData uri="http://schemas.openxmlformats.org/presentationml/2006/ole">
            <p:oleObj spid="_x0000_s11267" name="Equation" r:id="rId4" imgW="1955520" imgH="253800" progId="">
              <p:embed/>
            </p:oleObj>
          </a:graphicData>
        </a:graphic>
      </p:graphicFrame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323850" y="2060575"/>
            <a:ext cx="165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Ejemplo:</a:t>
            </a:r>
          </a:p>
        </p:txBody>
      </p:sp>
      <p:graphicFrame>
        <p:nvGraphicFramePr>
          <p:cNvPr id="32786" name="Object 18"/>
          <p:cNvGraphicFramePr>
            <a:graphicFrameLocks noChangeAspect="1"/>
          </p:cNvGraphicFramePr>
          <p:nvPr/>
        </p:nvGraphicFramePr>
        <p:xfrm>
          <a:off x="628650" y="2479675"/>
          <a:ext cx="7850188" cy="625475"/>
        </p:xfrm>
        <a:graphic>
          <a:graphicData uri="http://schemas.openxmlformats.org/presentationml/2006/ole">
            <p:oleObj spid="_x0000_s11268" name="Equation" r:id="rId5" imgW="2857320" imgH="253800" progId="">
              <p:embed/>
            </p:oleObj>
          </a:graphicData>
        </a:graphic>
      </p:graphicFrame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8101013" y="436562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9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8027988" y="34290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8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6877050" y="35734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7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684213" y="414972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3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863600" y="34623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1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1331913" y="44370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4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1511300" y="32845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2</a:t>
            </a:r>
          </a:p>
        </p:txBody>
      </p:sp>
      <p:graphicFrame>
        <p:nvGraphicFramePr>
          <p:cNvPr id="32794" name="Object 26"/>
          <p:cNvGraphicFramePr>
            <a:graphicFrameLocks noChangeAspect="1"/>
          </p:cNvGraphicFramePr>
          <p:nvPr/>
        </p:nvGraphicFramePr>
        <p:xfrm>
          <a:off x="2624138" y="5445125"/>
          <a:ext cx="3192462" cy="638175"/>
        </p:xfrm>
        <a:graphic>
          <a:graphicData uri="http://schemas.openxmlformats.org/presentationml/2006/ole">
            <p:oleObj spid="_x0000_s11269" name="Equation" r:id="rId6" imgW="1206360" imgH="253800" progId="">
              <p:embed/>
            </p:oleObj>
          </a:graphicData>
        </a:graphic>
      </p:graphicFrame>
      <p:sp>
        <p:nvSpPr>
          <p:cNvPr id="32795" name="Oval 27"/>
          <p:cNvSpPr>
            <a:spLocks noChangeArrowheads="1"/>
          </p:cNvSpPr>
          <p:nvPr/>
        </p:nvSpPr>
        <p:spPr bwMode="auto">
          <a:xfrm>
            <a:off x="4356100" y="3284538"/>
            <a:ext cx="2160588" cy="180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2796" name="Oval 28"/>
          <p:cNvSpPr>
            <a:spLocks noChangeArrowheads="1"/>
          </p:cNvSpPr>
          <p:nvPr/>
        </p:nvSpPr>
        <p:spPr bwMode="auto">
          <a:xfrm>
            <a:off x="2627313" y="3141663"/>
            <a:ext cx="3168650" cy="20161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2797" name="WordArt 29"/>
          <p:cNvSpPr>
            <a:spLocks noChangeArrowheads="1" noChangeShapeType="1" noTextEdit="1"/>
          </p:cNvSpPr>
          <p:nvPr/>
        </p:nvSpPr>
        <p:spPr bwMode="auto">
          <a:xfrm>
            <a:off x="1547813" y="188913"/>
            <a:ext cx="611981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INTERSECCION DE CONJUNTOS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82" dur="2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1.48148E-6 L 3.61111E-6 -1.48148E-6 " pathEditMode="relative" rAng="0" ptsTypes="AA">
                                      <p:cBhvr>
                                        <p:cTn id="84" dur="2000" spd="-100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2.96296E-6 L -3.33333E-6 -2.96296E-6 " pathEditMode="relative" rAng="0" ptsTypes="AA">
                                      <p:cBhvr>
                                        <p:cTn id="86" dur="2000" spd="-1000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4.07407E-6 L 3.61111E-6 -4.07407E-6 " pathEditMode="relative" rAng="0" ptsTypes="AA">
                                      <p:cBhvr>
                                        <p:cTn id="88" dur="2000" spd="-1000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1.11111E-6 L 4.16667E-6 1.11111E-6 " pathEditMode="relative" rAng="0" ptsTypes="AA">
                                      <p:cBhvr>
                                        <p:cTn id="90" dur="2000" spd="-1000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208 -4.44444E-6 L 0.00208 -4.44444E-6 " pathEditMode="relative" rAng="0" ptsTypes="AA">
                                      <p:cBhvr>
                                        <p:cTn id="92" dur="2000" spd="-100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028 1.85185E-6 L -0.00972 1.85185E-6 " pathEditMode="relative" rAng="0" ptsTypes="AA">
                                      <p:cBhvr>
                                        <p:cTn id="94" dur="2000" spd="-100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96" dur="2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209 4.44444E-6 L 0.00209 4.44444E-6 " pathEditMode="relative" rAng="0" ptsTypes="AA">
                                      <p:cBhvr>
                                        <p:cTn id="98" dur="2000" spd="-100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191 4.81481E-6 L -0.00191 4.81481E-6 " pathEditMode="relative" rAng="0" ptsTypes="AA">
                                      <p:cBhvr>
                                        <p:cTn id="100" dur="2000" spd="-100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371 1.85185E-6 L -0.01371 1.85185E-6 " pathEditMode="relative" rAng="0" ptsTypes="AA">
                                      <p:cBhvr>
                                        <p:cTn id="102" dur="2000" spd="-100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08 -4.44444E-6 L -0.00208 -4.44444E-6 " pathEditMode="relative" rAng="0" ptsTypes="AA">
                                      <p:cBhvr>
                                        <p:cTn id="104" dur="2000" spd="-1000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2.59259E-6 L -0.24601 -2.59259E-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08 4.44444E-6 L -0.00208 4.44444E-6 " pathEditMode="relative" rAng="0" ptsTypes="AA">
                                      <p:cBhvr>
                                        <p:cTn id="108" dur="2000" spd="-100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08 3.7037E-7 L -0.00208 3.7037E-7 " pathEditMode="relative" rAng="0" ptsTypes="AA">
                                      <p:cBhvr>
                                        <p:cTn id="110" dur="2000" spd="-100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427 0.00024 L -3.88889E-6 -0.00023 " pathEditMode="relative" rAng="0" ptsTypes="AA">
                                      <p:cBhvr>
                                        <p:cTn id="112" dur="2000" spd="-100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1" grpId="0" animBg="1"/>
      <p:bldP spid="32772" grpId="0"/>
      <p:bldP spid="32772" grpId="1"/>
      <p:bldP spid="32773" grpId="0"/>
      <p:bldP spid="32773" grpId="1"/>
      <p:bldP spid="32774" grpId="0"/>
      <p:bldP spid="32774" grpId="1"/>
      <p:bldP spid="32775" grpId="0"/>
      <p:bldP spid="32775" grpId="1"/>
      <p:bldP spid="32776" grpId="0"/>
      <p:bldP spid="32776" grpId="1"/>
      <p:bldP spid="32777" grpId="0" animBg="1"/>
      <p:bldP spid="32777" grpId="1" animBg="1"/>
      <p:bldP spid="32778" grpId="0" animBg="1"/>
      <p:bldP spid="32778" grpId="1" animBg="1"/>
      <p:bldP spid="32780" grpId="0"/>
      <p:bldP spid="32780" grpId="1"/>
      <p:bldP spid="32781" grpId="0"/>
      <p:bldP spid="32781" grpId="1"/>
      <p:bldP spid="32782" grpId="0"/>
      <p:bldP spid="32785" grpId="0"/>
      <p:bldP spid="32787" grpId="0"/>
      <p:bldP spid="32787" grpId="1"/>
      <p:bldP spid="32788" grpId="0"/>
      <p:bldP spid="32788" grpId="1"/>
      <p:bldP spid="32789" grpId="0"/>
      <p:bldP spid="32789" grpId="1"/>
      <p:bldP spid="32790" grpId="0"/>
      <p:bldP spid="32790" grpId="1"/>
      <p:bldP spid="32791" grpId="0"/>
      <p:bldP spid="32791" grpId="1"/>
      <p:bldP spid="32792" grpId="0"/>
      <p:bldP spid="32792" grpId="1"/>
      <p:bldP spid="32793" grpId="0"/>
      <p:bldP spid="32793" grpId="1"/>
      <p:bldP spid="32795" grpId="0" animBg="1"/>
      <p:bldP spid="32796" grpId="0" animBg="1"/>
      <p:bldP spid="3279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1547813" y="333375"/>
            <a:ext cx="60483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CONJUNTOS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39750" y="1323975"/>
            <a:ext cx="8208963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4000" b="1"/>
              <a:t>En matemáticas el concepto de conjunto es considerado primitivo y no se da una definición de este, por lo tanto la palabra CONJUNTO debe aceptarse lógicamente como un término no definido.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68" name="Freeform 32"/>
          <p:cNvSpPr>
            <a:spLocks/>
          </p:cNvSpPr>
          <p:nvPr/>
        </p:nvSpPr>
        <p:spPr bwMode="auto">
          <a:xfrm>
            <a:off x="1889125" y="2241550"/>
            <a:ext cx="966788" cy="1098550"/>
          </a:xfrm>
          <a:custGeom>
            <a:avLst/>
            <a:gdLst>
              <a:gd name="T0" fmla="*/ 450850 w 609"/>
              <a:gd name="T1" fmla="*/ 0 h 692"/>
              <a:gd name="T2" fmla="*/ 558800 w 609"/>
              <a:gd name="T3" fmla="*/ 34925 h 692"/>
              <a:gd name="T4" fmla="*/ 666750 w 609"/>
              <a:gd name="T5" fmla="*/ 107950 h 692"/>
              <a:gd name="T6" fmla="*/ 811213 w 609"/>
              <a:gd name="T7" fmla="*/ 215900 h 692"/>
              <a:gd name="T8" fmla="*/ 846138 w 609"/>
              <a:gd name="T9" fmla="*/ 250825 h 692"/>
              <a:gd name="T10" fmla="*/ 954088 w 609"/>
              <a:gd name="T11" fmla="*/ 431800 h 692"/>
              <a:gd name="T12" fmla="*/ 919163 w 609"/>
              <a:gd name="T13" fmla="*/ 682625 h 692"/>
              <a:gd name="T14" fmla="*/ 846138 w 609"/>
              <a:gd name="T15" fmla="*/ 827088 h 692"/>
              <a:gd name="T16" fmla="*/ 666750 w 609"/>
              <a:gd name="T17" fmla="*/ 971550 h 692"/>
              <a:gd name="T18" fmla="*/ 558800 w 609"/>
              <a:gd name="T19" fmla="*/ 1042988 h 692"/>
              <a:gd name="T20" fmla="*/ 487363 w 609"/>
              <a:gd name="T21" fmla="*/ 1079500 h 692"/>
              <a:gd name="T22" fmla="*/ 430213 w 609"/>
              <a:gd name="T23" fmla="*/ 1092200 h 692"/>
              <a:gd name="T24" fmla="*/ 379413 w 609"/>
              <a:gd name="T25" fmla="*/ 1042988 h 692"/>
              <a:gd name="T26" fmla="*/ 306388 w 609"/>
              <a:gd name="T27" fmla="*/ 935038 h 692"/>
              <a:gd name="T28" fmla="*/ 263525 w 609"/>
              <a:gd name="T29" fmla="*/ 868363 h 692"/>
              <a:gd name="T30" fmla="*/ 198438 w 609"/>
              <a:gd name="T31" fmla="*/ 792162 h 692"/>
              <a:gd name="T32" fmla="*/ 111125 w 609"/>
              <a:gd name="T33" fmla="*/ 682625 h 692"/>
              <a:gd name="T34" fmla="*/ 53975 w 609"/>
              <a:gd name="T35" fmla="*/ 611187 h 692"/>
              <a:gd name="T36" fmla="*/ 19050 w 609"/>
              <a:gd name="T37" fmla="*/ 574675 h 692"/>
              <a:gd name="T38" fmla="*/ 19050 w 609"/>
              <a:gd name="T39" fmla="*/ 539750 h 692"/>
              <a:gd name="T40" fmla="*/ 130175 w 609"/>
              <a:gd name="T41" fmla="*/ 401637 h 692"/>
              <a:gd name="T42" fmla="*/ 244475 w 609"/>
              <a:gd name="T43" fmla="*/ 254000 h 692"/>
              <a:gd name="T44" fmla="*/ 368300 w 609"/>
              <a:gd name="T45" fmla="*/ 101600 h 692"/>
              <a:gd name="T46" fmla="*/ 414338 w 609"/>
              <a:gd name="T47" fmla="*/ 34925 h 692"/>
              <a:gd name="T48" fmla="*/ 450850 w 609"/>
              <a:gd name="T49" fmla="*/ 0 h 69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609"/>
              <a:gd name="T76" fmla="*/ 0 h 692"/>
              <a:gd name="T77" fmla="*/ 609 w 609"/>
              <a:gd name="T78" fmla="*/ 692 h 69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609" h="692">
                <a:moveTo>
                  <a:pt x="284" y="0"/>
                </a:moveTo>
                <a:cubicBezTo>
                  <a:pt x="299" y="0"/>
                  <a:pt x="329" y="11"/>
                  <a:pt x="352" y="22"/>
                </a:cubicBezTo>
                <a:cubicBezTo>
                  <a:pt x="375" y="33"/>
                  <a:pt x="394" y="49"/>
                  <a:pt x="420" y="68"/>
                </a:cubicBezTo>
                <a:cubicBezTo>
                  <a:pt x="446" y="87"/>
                  <a:pt x="492" y="121"/>
                  <a:pt x="511" y="136"/>
                </a:cubicBezTo>
                <a:cubicBezTo>
                  <a:pt x="530" y="151"/>
                  <a:pt x="518" y="135"/>
                  <a:pt x="533" y="158"/>
                </a:cubicBezTo>
                <a:cubicBezTo>
                  <a:pt x="548" y="181"/>
                  <a:pt x="593" y="227"/>
                  <a:pt x="601" y="272"/>
                </a:cubicBezTo>
                <a:cubicBezTo>
                  <a:pt x="609" y="317"/>
                  <a:pt x="590" y="389"/>
                  <a:pt x="579" y="430"/>
                </a:cubicBezTo>
                <a:cubicBezTo>
                  <a:pt x="568" y="471"/>
                  <a:pt x="560" y="491"/>
                  <a:pt x="533" y="521"/>
                </a:cubicBezTo>
                <a:cubicBezTo>
                  <a:pt x="506" y="551"/>
                  <a:pt x="450" y="589"/>
                  <a:pt x="420" y="612"/>
                </a:cubicBezTo>
                <a:cubicBezTo>
                  <a:pt x="390" y="635"/>
                  <a:pt x="371" y="646"/>
                  <a:pt x="352" y="657"/>
                </a:cubicBezTo>
                <a:cubicBezTo>
                  <a:pt x="333" y="668"/>
                  <a:pt x="320" y="675"/>
                  <a:pt x="307" y="680"/>
                </a:cubicBezTo>
                <a:cubicBezTo>
                  <a:pt x="294" y="685"/>
                  <a:pt x="282" y="692"/>
                  <a:pt x="271" y="688"/>
                </a:cubicBezTo>
                <a:cubicBezTo>
                  <a:pt x="260" y="684"/>
                  <a:pt x="252" y="674"/>
                  <a:pt x="239" y="657"/>
                </a:cubicBezTo>
                <a:cubicBezTo>
                  <a:pt x="226" y="640"/>
                  <a:pt x="205" y="607"/>
                  <a:pt x="193" y="589"/>
                </a:cubicBezTo>
                <a:cubicBezTo>
                  <a:pt x="181" y="571"/>
                  <a:pt x="177" y="562"/>
                  <a:pt x="166" y="547"/>
                </a:cubicBezTo>
                <a:cubicBezTo>
                  <a:pt x="155" y="532"/>
                  <a:pt x="141" y="518"/>
                  <a:pt x="125" y="499"/>
                </a:cubicBezTo>
                <a:cubicBezTo>
                  <a:pt x="109" y="480"/>
                  <a:pt x="85" y="449"/>
                  <a:pt x="70" y="430"/>
                </a:cubicBezTo>
                <a:cubicBezTo>
                  <a:pt x="55" y="411"/>
                  <a:pt x="44" y="396"/>
                  <a:pt x="34" y="385"/>
                </a:cubicBezTo>
                <a:cubicBezTo>
                  <a:pt x="24" y="374"/>
                  <a:pt x="16" y="369"/>
                  <a:pt x="12" y="362"/>
                </a:cubicBezTo>
                <a:cubicBezTo>
                  <a:pt x="8" y="355"/>
                  <a:pt x="0" y="358"/>
                  <a:pt x="12" y="340"/>
                </a:cubicBezTo>
                <a:cubicBezTo>
                  <a:pt x="24" y="322"/>
                  <a:pt x="58" y="283"/>
                  <a:pt x="82" y="253"/>
                </a:cubicBezTo>
                <a:cubicBezTo>
                  <a:pt x="106" y="223"/>
                  <a:pt x="129" y="191"/>
                  <a:pt x="154" y="160"/>
                </a:cubicBezTo>
                <a:cubicBezTo>
                  <a:pt x="179" y="129"/>
                  <a:pt x="214" y="87"/>
                  <a:pt x="232" y="64"/>
                </a:cubicBezTo>
                <a:cubicBezTo>
                  <a:pt x="250" y="41"/>
                  <a:pt x="252" y="33"/>
                  <a:pt x="261" y="22"/>
                </a:cubicBezTo>
                <a:cubicBezTo>
                  <a:pt x="270" y="11"/>
                  <a:pt x="269" y="0"/>
                  <a:pt x="284" y="0"/>
                </a:cubicBezTo>
                <a:close/>
              </a:path>
            </a:pathLst>
          </a:custGeom>
          <a:gradFill rotWithShape="1">
            <a:gsLst>
              <a:gs pos="0">
                <a:srgbClr val="3333FF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5219700" y="1916113"/>
            <a:ext cx="2916238" cy="1944687"/>
          </a:xfrm>
          <a:prstGeom prst="diamond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65163" y="252413"/>
            <a:ext cx="7775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solidFill>
                  <a:srgbClr val="FF0000"/>
                </a:solidFill>
              </a:rPr>
              <a:t>REPRESENTACIONES GRÁFICAS DE LA INTERSECCIÓN DE CONJUNTOS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07950" y="1135063"/>
            <a:ext cx="446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Si A y B son no comparables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358775" y="1736725"/>
            <a:ext cx="3925888" cy="22669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1906588" y="2133600"/>
            <a:ext cx="2052637" cy="1333500"/>
          </a:xfrm>
          <a:prstGeom prst="hexagon">
            <a:avLst>
              <a:gd name="adj" fmla="val 38482"/>
              <a:gd name="vf" fmla="val 11547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5040313" y="1736725"/>
            <a:ext cx="3348037" cy="22669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755650" y="2133600"/>
            <a:ext cx="2087563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4752975" y="1089025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Si A y B son comparables</a:t>
            </a: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4067175" y="4327525"/>
            <a:ext cx="4249738" cy="2197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9950" name="AutoShape 14"/>
          <p:cNvSpPr>
            <a:spLocks noChangeArrowheads="1"/>
          </p:cNvSpPr>
          <p:nvPr/>
        </p:nvSpPr>
        <p:spPr bwMode="auto">
          <a:xfrm>
            <a:off x="4500563" y="4797425"/>
            <a:ext cx="1655762" cy="1295400"/>
          </a:xfrm>
          <a:prstGeom prst="plus">
            <a:avLst>
              <a:gd name="adj" fmla="val 25000"/>
            </a:avLst>
          </a:prstGeom>
          <a:solidFill>
            <a:srgbClr val="E7150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9951" name="AutoShape 15"/>
          <p:cNvSpPr>
            <a:spLocks noChangeArrowheads="1"/>
          </p:cNvSpPr>
          <p:nvPr/>
        </p:nvSpPr>
        <p:spPr bwMode="auto">
          <a:xfrm>
            <a:off x="6551613" y="4545013"/>
            <a:ext cx="1260475" cy="1728787"/>
          </a:xfrm>
          <a:prstGeom prst="diamond">
            <a:avLst/>
          </a:prstGeom>
          <a:solidFill>
            <a:srgbClr val="35F3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250825" y="4868863"/>
            <a:ext cx="36369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Si A y B son conjuntos disjuntos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358775" y="1736725"/>
            <a:ext cx="539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U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4067175" y="4329113"/>
            <a:ext cx="539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U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5040313" y="1736725"/>
            <a:ext cx="539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U</a:t>
            </a: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684213" y="3105150"/>
            <a:ext cx="900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A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7235825" y="1916113"/>
            <a:ext cx="900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A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5003800" y="4329113"/>
            <a:ext cx="900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A</a:t>
            </a: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7451725" y="4508500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B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3563938" y="1952625"/>
            <a:ext cx="900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B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1692275" y="396875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0000FF"/>
                </a:solidFill>
              </a:rPr>
              <a:t>A</a:t>
            </a:r>
            <a:r>
              <a:rPr lang="es-ES" sz="2400" b="1">
                <a:solidFill>
                  <a:srgbClr val="0000FF"/>
                </a:solidFill>
                <a:sym typeface="simbolo"/>
              </a:rPr>
              <a:t></a:t>
            </a:r>
            <a:r>
              <a:rPr lang="es-ES" sz="2400" b="1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6156325" y="3933825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0000FF"/>
                </a:solidFill>
              </a:rPr>
              <a:t>A</a:t>
            </a:r>
            <a:r>
              <a:rPr lang="es-ES" sz="2400" b="1">
                <a:solidFill>
                  <a:srgbClr val="0000FF"/>
                </a:solidFill>
                <a:sym typeface="simbolo"/>
              </a:rPr>
              <a:t></a:t>
            </a:r>
            <a:r>
              <a:rPr lang="es-ES" sz="2400" b="1">
                <a:solidFill>
                  <a:srgbClr val="0000FF"/>
                </a:solidFill>
              </a:rPr>
              <a:t>B=B</a:t>
            </a:r>
          </a:p>
        </p:txBody>
      </p:sp>
      <p:sp>
        <p:nvSpPr>
          <p:cNvPr id="39969" name="AutoShape 33"/>
          <p:cNvSpPr>
            <a:spLocks noChangeArrowheads="1"/>
          </p:cNvSpPr>
          <p:nvPr/>
        </p:nvSpPr>
        <p:spPr bwMode="auto">
          <a:xfrm>
            <a:off x="5219700" y="1916113"/>
            <a:ext cx="2916238" cy="1944687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9947" name="Oval 11"/>
          <p:cNvSpPr>
            <a:spLocks noChangeArrowheads="1"/>
          </p:cNvSpPr>
          <p:nvPr/>
        </p:nvSpPr>
        <p:spPr bwMode="auto">
          <a:xfrm>
            <a:off x="6264275" y="2420938"/>
            <a:ext cx="1044575" cy="865187"/>
          </a:xfrm>
          <a:prstGeom prst="ellipse">
            <a:avLst/>
          </a:prstGeom>
          <a:solidFill>
            <a:srgbClr val="FAFCA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5832475" y="2673350"/>
            <a:ext cx="900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B</a:t>
            </a:r>
          </a:p>
        </p:txBody>
      </p:sp>
      <p:sp>
        <p:nvSpPr>
          <p:cNvPr id="39970" name="Oval 34"/>
          <p:cNvSpPr>
            <a:spLocks noChangeArrowheads="1"/>
          </p:cNvSpPr>
          <p:nvPr/>
        </p:nvSpPr>
        <p:spPr bwMode="auto">
          <a:xfrm>
            <a:off x="6264275" y="2420938"/>
            <a:ext cx="1044575" cy="865187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50000">
                <a:srgbClr val="FFFF00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latin typeface="Arial" charset="0"/>
            </a:endParaRP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1258888" y="5768975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0000FF"/>
                </a:solidFill>
              </a:rPr>
              <a:t>A</a:t>
            </a:r>
            <a:r>
              <a:rPr lang="es-ES" sz="2400" b="1">
                <a:solidFill>
                  <a:srgbClr val="0000FF"/>
                </a:solidFill>
                <a:sym typeface="simbolo"/>
              </a:rPr>
              <a:t></a:t>
            </a:r>
            <a:r>
              <a:rPr lang="es-ES" sz="2400" b="1">
                <a:solidFill>
                  <a:srgbClr val="0000FF"/>
                </a:solidFill>
              </a:rPr>
              <a:t>B=</a:t>
            </a:r>
            <a:r>
              <a:rPr lang="el-GR" sz="2400" b="1">
                <a:solidFill>
                  <a:srgbClr val="0000FF"/>
                </a:solidFill>
                <a:cs typeface="Arial" pitchFamily="34" charset="0"/>
              </a:rPr>
              <a:t>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9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8" grpId="0" animBg="1"/>
      <p:bldP spid="39938" grpId="0" animBg="1"/>
      <p:bldP spid="39941" grpId="0"/>
      <p:bldP spid="39942" grpId="0"/>
      <p:bldP spid="39943" grpId="0" animBg="1"/>
      <p:bldP spid="39944" grpId="0" animBg="1"/>
      <p:bldP spid="39945" grpId="0" animBg="1"/>
      <p:bldP spid="39946" grpId="0" animBg="1"/>
      <p:bldP spid="39948" grpId="0"/>
      <p:bldP spid="39949" grpId="0" animBg="1"/>
      <p:bldP spid="39950" grpId="0" animBg="1"/>
      <p:bldP spid="39951" grpId="0" animBg="1"/>
      <p:bldP spid="39954" grpId="0"/>
      <p:bldP spid="39955" grpId="0"/>
      <p:bldP spid="39956" grpId="0"/>
      <p:bldP spid="39957" grpId="0"/>
      <p:bldP spid="39958" grpId="0"/>
      <p:bldP spid="39959" grpId="0"/>
      <p:bldP spid="39960" grpId="0"/>
      <p:bldP spid="39961" grpId="0"/>
      <p:bldP spid="39962" grpId="0"/>
      <p:bldP spid="39966" grpId="0"/>
      <p:bldP spid="39967" grpId="0"/>
      <p:bldP spid="39969" grpId="0" animBg="1"/>
      <p:bldP spid="39947" grpId="0" animBg="1"/>
      <p:bldP spid="39964" grpId="0"/>
      <p:bldP spid="39970" grpId="0" animBg="1"/>
      <p:bldP spid="3997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468313" y="188913"/>
            <a:ext cx="80279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200" b="1">
                <a:solidFill>
                  <a:srgbClr val="0000FF"/>
                </a:solidFill>
              </a:rPr>
              <a:t>PROPIEDADES DE LA INTERSECCIÓN DE CONJUNTOS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07950" y="1592263"/>
            <a:ext cx="3132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1.  A </a:t>
            </a:r>
            <a:r>
              <a:rPr lang="es-ES" sz="3200" b="1">
                <a:solidFill>
                  <a:srgbClr val="E71505"/>
                </a:solidFill>
                <a:sym typeface="simbolo"/>
              </a:rPr>
              <a:t></a:t>
            </a:r>
            <a:r>
              <a:rPr lang="es-ES" sz="3200" b="1">
                <a:sym typeface="simbolo"/>
              </a:rPr>
              <a:t> A = A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07950" y="2201863"/>
            <a:ext cx="3348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2.  A </a:t>
            </a:r>
            <a:r>
              <a:rPr lang="es-ES" sz="3200" b="1">
                <a:solidFill>
                  <a:srgbClr val="E71505"/>
                </a:solidFill>
                <a:sym typeface="simbolo"/>
              </a:rPr>
              <a:t></a:t>
            </a:r>
            <a:r>
              <a:rPr lang="es-ES" sz="3200" b="1">
                <a:sym typeface="simbolo"/>
              </a:rPr>
              <a:t> B = B </a:t>
            </a:r>
            <a:r>
              <a:rPr lang="es-ES" sz="3200" b="1">
                <a:solidFill>
                  <a:srgbClr val="E71505"/>
                </a:solidFill>
                <a:sym typeface="simbolo"/>
              </a:rPr>
              <a:t></a:t>
            </a:r>
            <a:r>
              <a:rPr lang="es-ES" sz="3200" b="1">
                <a:sym typeface="simbolo"/>
              </a:rPr>
              <a:t> A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07950" y="2781300"/>
            <a:ext cx="2916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3.  A </a:t>
            </a:r>
            <a:r>
              <a:rPr lang="es-ES" sz="3200" b="1">
                <a:solidFill>
                  <a:srgbClr val="E71505"/>
                </a:solidFill>
                <a:sym typeface="simbolo"/>
              </a:rPr>
              <a:t></a:t>
            </a:r>
            <a:r>
              <a:rPr lang="es-ES" sz="3200" b="1">
                <a:sym typeface="simbolo"/>
              </a:rPr>
              <a:t> </a:t>
            </a:r>
            <a:r>
              <a:rPr lang="el-GR" sz="3200" b="1">
                <a:cs typeface="Arial" pitchFamily="34" charset="0"/>
                <a:sym typeface="simbolo"/>
              </a:rPr>
              <a:t>Φ</a:t>
            </a:r>
            <a:r>
              <a:rPr lang="es-ES" sz="3200" b="1">
                <a:cs typeface="Arial" pitchFamily="34" charset="0"/>
                <a:sym typeface="simbolo"/>
              </a:rPr>
              <a:t> </a:t>
            </a:r>
            <a:r>
              <a:rPr lang="es-ES" sz="3200" b="1">
                <a:sym typeface="simbolo"/>
              </a:rPr>
              <a:t>= </a:t>
            </a:r>
            <a:r>
              <a:rPr lang="el-GR" sz="3200" b="1">
                <a:cs typeface="Arial" pitchFamily="34" charset="0"/>
                <a:sym typeface="simbolo"/>
              </a:rPr>
              <a:t>Φ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06363" y="3392488"/>
            <a:ext cx="2952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4.  A </a:t>
            </a:r>
            <a:r>
              <a:rPr lang="es-ES" sz="3200" b="1">
                <a:solidFill>
                  <a:srgbClr val="E71505"/>
                </a:solidFill>
                <a:sym typeface="simbolo"/>
              </a:rPr>
              <a:t></a:t>
            </a:r>
            <a:r>
              <a:rPr lang="es-ES" sz="3200" b="1">
                <a:sym typeface="simbolo"/>
              </a:rPr>
              <a:t> U = A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06363" y="4002088"/>
            <a:ext cx="52212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5.  (A</a:t>
            </a:r>
            <a:r>
              <a:rPr lang="es-ES" sz="3200" b="1">
                <a:solidFill>
                  <a:srgbClr val="E71505"/>
                </a:solidFill>
                <a:sym typeface="simbolo"/>
              </a:rPr>
              <a:t></a:t>
            </a:r>
            <a:r>
              <a:rPr lang="es-ES" sz="3200" b="1">
                <a:sym typeface="simbolo"/>
              </a:rPr>
              <a:t>B)</a:t>
            </a:r>
            <a:r>
              <a:rPr lang="es-ES" sz="3200" b="1">
                <a:solidFill>
                  <a:srgbClr val="E71505"/>
                </a:solidFill>
                <a:sym typeface="simbolo"/>
              </a:rPr>
              <a:t></a:t>
            </a:r>
            <a:r>
              <a:rPr lang="es-ES" sz="3200" b="1">
                <a:sym typeface="simbolo"/>
              </a:rPr>
              <a:t>C =A</a:t>
            </a:r>
            <a:r>
              <a:rPr lang="es-ES" sz="3200" b="1">
                <a:solidFill>
                  <a:srgbClr val="E71505"/>
                </a:solidFill>
                <a:sym typeface="simbolo"/>
              </a:rPr>
              <a:t></a:t>
            </a:r>
            <a:r>
              <a:rPr lang="es-ES" sz="3200" b="1">
                <a:sym typeface="simbolo"/>
              </a:rPr>
              <a:t>(B</a:t>
            </a:r>
            <a:r>
              <a:rPr lang="es-ES" sz="3200" b="1">
                <a:solidFill>
                  <a:srgbClr val="E71505"/>
                </a:solidFill>
                <a:sym typeface="simbolo"/>
              </a:rPr>
              <a:t></a:t>
            </a:r>
            <a:r>
              <a:rPr lang="es-ES" sz="3200" b="1">
                <a:sym typeface="simbolo"/>
              </a:rPr>
              <a:t>C)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106363" y="4616450"/>
            <a:ext cx="6229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6.  A</a:t>
            </a:r>
            <a:r>
              <a:rPr lang="es-ES" sz="3200" b="1">
                <a:solidFill>
                  <a:srgbClr val="E71505"/>
                </a:solidFill>
                <a:sym typeface="simbolo"/>
              </a:rPr>
              <a:t></a:t>
            </a:r>
            <a:r>
              <a:rPr lang="es-ES" sz="3200" b="1">
                <a:sym typeface="simbolo"/>
              </a:rPr>
              <a:t>(B</a:t>
            </a:r>
            <a:r>
              <a:rPr lang="es-ES" sz="3200" b="1">
                <a:solidFill>
                  <a:srgbClr val="E71505"/>
                </a:solidFill>
                <a:sym typeface="simbolo"/>
              </a:rPr>
              <a:t></a:t>
            </a:r>
            <a:r>
              <a:rPr lang="es-ES" sz="3200" b="1">
                <a:sym typeface="simbolo"/>
              </a:rPr>
              <a:t>C) =(A</a:t>
            </a:r>
            <a:r>
              <a:rPr lang="es-ES" sz="3200" b="1">
                <a:solidFill>
                  <a:srgbClr val="E71505"/>
                </a:solidFill>
                <a:sym typeface="simbolo"/>
              </a:rPr>
              <a:t></a:t>
            </a:r>
            <a:r>
              <a:rPr lang="es-ES" sz="3200" b="1">
                <a:sym typeface="simbolo"/>
              </a:rPr>
              <a:t>B)</a:t>
            </a:r>
            <a:r>
              <a:rPr lang="es-ES" sz="3200" b="1">
                <a:solidFill>
                  <a:srgbClr val="E71505"/>
                </a:solidFill>
                <a:sym typeface="simbolo"/>
              </a:rPr>
              <a:t></a:t>
            </a:r>
            <a:r>
              <a:rPr lang="es-ES" sz="3200" b="1">
                <a:sym typeface="simbolo"/>
              </a:rPr>
              <a:t>(A</a:t>
            </a:r>
            <a:r>
              <a:rPr lang="es-ES" sz="3200" b="1">
                <a:solidFill>
                  <a:srgbClr val="E71505"/>
                </a:solidFill>
                <a:sym typeface="simbolo"/>
              </a:rPr>
              <a:t></a:t>
            </a:r>
            <a:r>
              <a:rPr lang="es-ES" sz="3200" b="1">
                <a:sym typeface="simbolo"/>
              </a:rPr>
              <a:t>C)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285750" y="5154613"/>
            <a:ext cx="6229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   A</a:t>
            </a:r>
            <a:r>
              <a:rPr lang="es-ES" sz="3200" b="1">
                <a:solidFill>
                  <a:srgbClr val="E71505"/>
                </a:solidFill>
                <a:sym typeface="simbolo"/>
              </a:rPr>
              <a:t></a:t>
            </a:r>
            <a:r>
              <a:rPr lang="es-ES" sz="3200" b="1">
                <a:sym typeface="simbolo"/>
              </a:rPr>
              <a:t>(B</a:t>
            </a:r>
            <a:r>
              <a:rPr lang="es-ES" sz="3200" b="1">
                <a:solidFill>
                  <a:srgbClr val="E71505"/>
                </a:solidFill>
                <a:sym typeface="simbolo"/>
              </a:rPr>
              <a:t></a:t>
            </a:r>
            <a:r>
              <a:rPr lang="es-ES" sz="3200" b="1">
                <a:sym typeface="simbolo"/>
              </a:rPr>
              <a:t>C) =(A</a:t>
            </a:r>
            <a:r>
              <a:rPr lang="es-ES" sz="3200" b="1">
                <a:solidFill>
                  <a:srgbClr val="E71505"/>
                </a:solidFill>
                <a:sym typeface="simbolo"/>
              </a:rPr>
              <a:t></a:t>
            </a:r>
            <a:r>
              <a:rPr lang="es-ES" sz="3200" b="1">
                <a:sym typeface="simbolo"/>
              </a:rPr>
              <a:t>B)</a:t>
            </a:r>
            <a:r>
              <a:rPr lang="es-ES" sz="3200" b="1">
                <a:solidFill>
                  <a:srgbClr val="E71505"/>
                </a:solidFill>
                <a:sym typeface="simbolo"/>
              </a:rPr>
              <a:t></a:t>
            </a:r>
            <a:r>
              <a:rPr lang="es-ES" sz="3200" b="1">
                <a:sym typeface="simbolo"/>
              </a:rPr>
              <a:t>(A</a:t>
            </a:r>
            <a:r>
              <a:rPr lang="es-ES" sz="3200" b="1">
                <a:solidFill>
                  <a:srgbClr val="E71505"/>
                </a:solidFill>
                <a:sym typeface="simbolo"/>
              </a:rPr>
              <a:t></a:t>
            </a:r>
            <a:r>
              <a:rPr lang="es-ES" sz="3200" b="1">
                <a:sym typeface="simbolo"/>
              </a:rPr>
              <a:t>C)</a:t>
            </a:r>
          </a:p>
        </p:txBody>
      </p:sp>
      <p:pic>
        <p:nvPicPr>
          <p:cNvPr id="43019" name="Picture 11" descr="bluema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881188"/>
            <a:ext cx="2573338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9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454775"/>
            <a:ext cx="971550" cy="395288"/>
          </a:xfrm>
          <a:prstGeom prst="actionButtonBlank">
            <a:avLst/>
          </a:prstGeom>
          <a:solidFill>
            <a:srgbClr val="F2F87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900" name="Text Box 13"/>
          <p:cNvSpPr txBox="1">
            <a:spLocks noChangeArrowheads="1"/>
          </p:cNvSpPr>
          <p:nvPr/>
        </p:nvSpPr>
        <p:spPr bwMode="auto">
          <a:xfrm>
            <a:off x="8208963" y="6491288"/>
            <a:ext cx="111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INDICE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/>
      <p:bldP spid="43012" grpId="0"/>
      <p:bldP spid="43013" grpId="0"/>
      <p:bldP spid="43014" grpId="0"/>
      <p:bldP spid="43015" grpId="0"/>
      <p:bldP spid="43017" grpId="0"/>
      <p:bldP spid="430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21" name="Freeform 29"/>
          <p:cNvSpPr>
            <a:spLocks/>
          </p:cNvSpPr>
          <p:nvPr/>
        </p:nvSpPr>
        <p:spPr bwMode="auto">
          <a:xfrm>
            <a:off x="2624138" y="3135313"/>
            <a:ext cx="2492375" cy="2020887"/>
          </a:xfrm>
          <a:custGeom>
            <a:avLst/>
            <a:gdLst>
              <a:gd name="T0" fmla="*/ 2486025 w 1570"/>
              <a:gd name="T1" fmla="*/ 184150 h 1273"/>
              <a:gd name="T2" fmla="*/ 2338388 w 1570"/>
              <a:gd name="T3" fmla="*/ 127000 h 1273"/>
              <a:gd name="T4" fmla="*/ 2163763 w 1570"/>
              <a:gd name="T5" fmla="*/ 77787 h 1273"/>
              <a:gd name="T6" fmla="*/ 1984375 w 1570"/>
              <a:gd name="T7" fmla="*/ 41275 h 1273"/>
              <a:gd name="T8" fmla="*/ 1695450 w 1570"/>
              <a:gd name="T9" fmla="*/ 6350 h 1273"/>
              <a:gd name="T10" fmla="*/ 1516062 w 1570"/>
              <a:gd name="T11" fmla="*/ 6350 h 1273"/>
              <a:gd name="T12" fmla="*/ 1295400 w 1570"/>
              <a:gd name="T13" fmla="*/ 26987 h 1273"/>
              <a:gd name="T14" fmla="*/ 1047750 w 1570"/>
              <a:gd name="T15" fmla="*/ 77787 h 1273"/>
              <a:gd name="T16" fmla="*/ 903288 w 1570"/>
              <a:gd name="T17" fmla="*/ 114300 h 1273"/>
              <a:gd name="T18" fmla="*/ 723900 w 1570"/>
              <a:gd name="T19" fmla="*/ 165100 h 1273"/>
              <a:gd name="T20" fmla="*/ 542925 w 1570"/>
              <a:gd name="T21" fmla="*/ 257175 h 1273"/>
              <a:gd name="T22" fmla="*/ 471488 w 1570"/>
              <a:gd name="T23" fmla="*/ 293687 h 1273"/>
              <a:gd name="T24" fmla="*/ 327025 w 1570"/>
              <a:gd name="T25" fmla="*/ 401637 h 1273"/>
              <a:gd name="T26" fmla="*/ 219075 w 1570"/>
              <a:gd name="T27" fmla="*/ 509587 h 1273"/>
              <a:gd name="T28" fmla="*/ 147638 w 1570"/>
              <a:gd name="T29" fmla="*/ 617537 h 1273"/>
              <a:gd name="T30" fmla="*/ 57150 w 1570"/>
              <a:gd name="T31" fmla="*/ 760412 h 1273"/>
              <a:gd name="T32" fmla="*/ 14288 w 1570"/>
              <a:gd name="T33" fmla="*/ 931862 h 1273"/>
              <a:gd name="T34" fmla="*/ 9525 w 1570"/>
              <a:gd name="T35" fmla="*/ 1079500 h 1273"/>
              <a:gd name="T36" fmla="*/ 76200 w 1570"/>
              <a:gd name="T37" fmla="*/ 1301750 h 1273"/>
              <a:gd name="T38" fmla="*/ 147638 w 1570"/>
              <a:gd name="T39" fmla="*/ 1446212 h 1273"/>
              <a:gd name="T40" fmla="*/ 255588 w 1570"/>
              <a:gd name="T41" fmla="*/ 1554162 h 1273"/>
              <a:gd name="T42" fmla="*/ 434975 w 1570"/>
              <a:gd name="T43" fmla="*/ 1698625 h 1273"/>
              <a:gd name="T44" fmla="*/ 600075 w 1570"/>
              <a:gd name="T45" fmla="*/ 1803400 h 1273"/>
              <a:gd name="T46" fmla="*/ 795337 w 1570"/>
              <a:gd name="T47" fmla="*/ 1878012 h 1273"/>
              <a:gd name="T48" fmla="*/ 1011238 w 1570"/>
              <a:gd name="T49" fmla="*/ 1949450 h 1273"/>
              <a:gd name="T50" fmla="*/ 1227138 w 1570"/>
              <a:gd name="T51" fmla="*/ 1985962 h 1273"/>
              <a:gd name="T52" fmla="*/ 1466850 w 1570"/>
              <a:gd name="T53" fmla="*/ 2017712 h 1273"/>
              <a:gd name="T54" fmla="*/ 1766888 w 1570"/>
              <a:gd name="T55" fmla="*/ 2008187 h 1273"/>
              <a:gd name="T56" fmla="*/ 2066925 w 1570"/>
              <a:gd name="T57" fmla="*/ 1965325 h 1273"/>
              <a:gd name="T58" fmla="*/ 2305050 w 1570"/>
              <a:gd name="T59" fmla="*/ 1908175 h 1273"/>
              <a:gd name="T60" fmla="*/ 2379663 w 1570"/>
              <a:gd name="T61" fmla="*/ 1878012 h 1273"/>
              <a:gd name="T62" fmla="*/ 2352675 w 1570"/>
              <a:gd name="T63" fmla="*/ 1870075 h 1273"/>
              <a:gd name="T64" fmla="*/ 2233613 w 1570"/>
              <a:gd name="T65" fmla="*/ 1817687 h 1273"/>
              <a:gd name="T66" fmla="*/ 2163763 w 1570"/>
              <a:gd name="T67" fmla="*/ 1770062 h 1273"/>
              <a:gd name="T68" fmla="*/ 2055813 w 1570"/>
              <a:gd name="T69" fmla="*/ 1698625 h 1273"/>
              <a:gd name="T70" fmla="*/ 1911350 w 1570"/>
              <a:gd name="T71" fmla="*/ 1554162 h 1273"/>
              <a:gd name="T72" fmla="*/ 1839913 w 1570"/>
              <a:gd name="T73" fmla="*/ 1446212 h 1273"/>
              <a:gd name="T74" fmla="*/ 1785938 w 1570"/>
              <a:gd name="T75" fmla="*/ 1327150 h 1273"/>
              <a:gd name="T76" fmla="*/ 1743075 w 1570"/>
              <a:gd name="T77" fmla="*/ 1193800 h 1273"/>
              <a:gd name="T78" fmla="*/ 1731963 w 1570"/>
              <a:gd name="T79" fmla="*/ 1049337 h 1273"/>
              <a:gd name="T80" fmla="*/ 1731963 w 1570"/>
              <a:gd name="T81" fmla="*/ 941387 h 1273"/>
              <a:gd name="T82" fmla="*/ 1803400 w 1570"/>
              <a:gd name="T83" fmla="*/ 762000 h 1273"/>
              <a:gd name="T84" fmla="*/ 1857375 w 1570"/>
              <a:gd name="T85" fmla="*/ 627062 h 1273"/>
              <a:gd name="T86" fmla="*/ 1984375 w 1570"/>
              <a:gd name="T87" fmla="*/ 473075 h 1273"/>
              <a:gd name="T88" fmla="*/ 2095500 w 1570"/>
              <a:gd name="T89" fmla="*/ 369887 h 1273"/>
              <a:gd name="T90" fmla="*/ 2235200 w 1570"/>
              <a:gd name="T91" fmla="*/ 293687 h 1273"/>
              <a:gd name="T92" fmla="*/ 2379663 w 1570"/>
              <a:gd name="T93" fmla="*/ 222250 h 1273"/>
              <a:gd name="T94" fmla="*/ 2486025 w 1570"/>
              <a:gd name="T95" fmla="*/ 184150 h 127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570"/>
              <a:gd name="T145" fmla="*/ 0 h 1273"/>
              <a:gd name="T146" fmla="*/ 1570 w 1570"/>
              <a:gd name="T147" fmla="*/ 1273 h 127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570" h="1273">
                <a:moveTo>
                  <a:pt x="1566" y="116"/>
                </a:moveTo>
                <a:cubicBezTo>
                  <a:pt x="1562" y="106"/>
                  <a:pt x="1507" y="91"/>
                  <a:pt x="1473" y="80"/>
                </a:cubicBezTo>
                <a:cubicBezTo>
                  <a:pt x="1439" y="69"/>
                  <a:pt x="1400" y="58"/>
                  <a:pt x="1363" y="49"/>
                </a:cubicBezTo>
                <a:cubicBezTo>
                  <a:pt x="1326" y="40"/>
                  <a:pt x="1299" y="33"/>
                  <a:pt x="1250" y="26"/>
                </a:cubicBezTo>
                <a:cubicBezTo>
                  <a:pt x="1201" y="19"/>
                  <a:pt x="1117" y="8"/>
                  <a:pt x="1068" y="4"/>
                </a:cubicBezTo>
                <a:cubicBezTo>
                  <a:pt x="1019" y="0"/>
                  <a:pt x="997" y="2"/>
                  <a:pt x="955" y="4"/>
                </a:cubicBezTo>
                <a:cubicBezTo>
                  <a:pt x="913" y="6"/>
                  <a:pt x="865" y="10"/>
                  <a:pt x="816" y="17"/>
                </a:cubicBezTo>
                <a:cubicBezTo>
                  <a:pt x="767" y="24"/>
                  <a:pt x="701" y="40"/>
                  <a:pt x="660" y="49"/>
                </a:cubicBezTo>
                <a:cubicBezTo>
                  <a:pt x="619" y="58"/>
                  <a:pt x="603" y="63"/>
                  <a:pt x="569" y="72"/>
                </a:cubicBezTo>
                <a:cubicBezTo>
                  <a:pt x="535" y="81"/>
                  <a:pt x="494" y="89"/>
                  <a:pt x="456" y="104"/>
                </a:cubicBezTo>
                <a:cubicBezTo>
                  <a:pt x="418" y="119"/>
                  <a:pt x="369" y="149"/>
                  <a:pt x="342" y="162"/>
                </a:cubicBezTo>
                <a:cubicBezTo>
                  <a:pt x="315" y="175"/>
                  <a:pt x="320" y="170"/>
                  <a:pt x="297" y="185"/>
                </a:cubicBezTo>
                <a:cubicBezTo>
                  <a:pt x="274" y="200"/>
                  <a:pt x="233" y="230"/>
                  <a:pt x="206" y="253"/>
                </a:cubicBezTo>
                <a:cubicBezTo>
                  <a:pt x="179" y="276"/>
                  <a:pt x="157" y="298"/>
                  <a:pt x="138" y="321"/>
                </a:cubicBezTo>
                <a:cubicBezTo>
                  <a:pt x="119" y="344"/>
                  <a:pt x="110" y="363"/>
                  <a:pt x="93" y="389"/>
                </a:cubicBezTo>
                <a:cubicBezTo>
                  <a:pt x="76" y="415"/>
                  <a:pt x="50" y="446"/>
                  <a:pt x="36" y="479"/>
                </a:cubicBezTo>
                <a:cubicBezTo>
                  <a:pt x="22" y="512"/>
                  <a:pt x="14" y="554"/>
                  <a:pt x="9" y="587"/>
                </a:cubicBezTo>
                <a:cubicBezTo>
                  <a:pt x="4" y="620"/>
                  <a:pt x="0" y="641"/>
                  <a:pt x="6" y="680"/>
                </a:cubicBezTo>
                <a:cubicBezTo>
                  <a:pt x="12" y="719"/>
                  <a:pt x="33" y="781"/>
                  <a:pt x="48" y="820"/>
                </a:cubicBezTo>
                <a:cubicBezTo>
                  <a:pt x="63" y="859"/>
                  <a:pt x="74" y="885"/>
                  <a:pt x="93" y="911"/>
                </a:cubicBezTo>
                <a:cubicBezTo>
                  <a:pt x="112" y="937"/>
                  <a:pt x="131" y="953"/>
                  <a:pt x="161" y="979"/>
                </a:cubicBezTo>
                <a:cubicBezTo>
                  <a:pt x="191" y="1005"/>
                  <a:pt x="238" y="1044"/>
                  <a:pt x="274" y="1070"/>
                </a:cubicBezTo>
                <a:cubicBezTo>
                  <a:pt x="310" y="1096"/>
                  <a:pt x="340" y="1117"/>
                  <a:pt x="378" y="1136"/>
                </a:cubicBezTo>
                <a:cubicBezTo>
                  <a:pt x="416" y="1155"/>
                  <a:pt x="458" y="1168"/>
                  <a:pt x="501" y="1183"/>
                </a:cubicBezTo>
                <a:cubicBezTo>
                  <a:pt x="544" y="1198"/>
                  <a:pt x="592" y="1217"/>
                  <a:pt x="637" y="1228"/>
                </a:cubicBezTo>
                <a:cubicBezTo>
                  <a:pt x="682" y="1239"/>
                  <a:pt x="725" y="1244"/>
                  <a:pt x="773" y="1251"/>
                </a:cubicBezTo>
                <a:cubicBezTo>
                  <a:pt x="821" y="1258"/>
                  <a:pt x="867" y="1269"/>
                  <a:pt x="924" y="1271"/>
                </a:cubicBezTo>
                <a:cubicBezTo>
                  <a:pt x="981" y="1273"/>
                  <a:pt x="1050" y="1270"/>
                  <a:pt x="1113" y="1265"/>
                </a:cubicBezTo>
                <a:cubicBezTo>
                  <a:pt x="1176" y="1260"/>
                  <a:pt x="1245" y="1249"/>
                  <a:pt x="1302" y="1238"/>
                </a:cubicBezTo>
                <a:cubicBezTo>
                  <a:pt x="1359" y="1227"/>
                  <a:pt x="1419" y="1211"/>
                  <a:pt x="1452" y="1202"/>
                </a:cubicBezTo>
                <a:cubicBezTo>
                  <a:pt x="1485" y="1193"/>
                  <a:pt x="1494" y="1187"/>
                  <a:pt x="1499" y="1183"/>
                </a:cubicBezTo>
                <a:cubicBezTo>
                  <a:pt x="1504" y="1179"/>
                  <a:pt x="1497" y="1184"/>
                  <a:pt x="1482" y="1178"/>
                </a:cubicBezTo>
                <a:cubicBezTo>
                  <a:pt x="1467" y="1172"/>
                  <a:pt x="1427" y="1155"/>
                  <a:pt x="1407" y="1145"/>
                </a:cubicBezTo>
                <a:cubicBezTo>
                  <a:pt x="1387" y="1135"/>
                  <a:pt x="1382" y="1127"/>
                  <a:pt x="1363" y="1115"/>
                </a:cubicBezTo>
                <a:cubicBezTo>
                  <a:pt x="1344" y="1103"/>
                  <a:pt x="1321" y="1093"/>
                  <a:pt x="1295" y="1070"/>
                </a:cubicBezTo>
                <a:cubicBezTo>
                  <a:pt x="1269" y="1047"/>
                  <a:pt x="1227" y="1005"/>
                  <a:pt x="1204" y="979"/>
                </a:cubicBezTo>
                <a:cubicBezTo>
                  <a:pt x="1181" y="953"/>
                  <a:pt x="1172" y="935"/>
                  <a:pt x="1159" y="911"/>
                </a:cubicBezTo>
                <a:cubicBezTo>
                  <a:pt x="1146" y="887"/>
                  <a:pt x="1135" y="863"/>
                  <a:pt x="1125" y="836"/>
                </a:cubicBezTo>
                <a:cubicBezTo>
                  <a:pt x="1115" y="809"/>
                  <a:pt x="1104" y="781"/>
                  <a:pt x="1098" y="752"/>
                </a:cubicBezTo>
                <a:cubicBezTo>
                  <a:pt x="1092" y="723"/>
                  <a:pt x="1092" y="687"/>
                  <a:pt x="1091" y="661"/>
                </a:cubicBezTo>
                <a:cubicBezTo>
                  <a:pt x="1090" y="635"/>
                  <a:pt x="1084" y="623"/>
                  <a:pt x="1091" y="593"/>
                </a:cubicBezTo>
                <a:cubicBezTo>
                  <a:pt x="1098" y="563"/>
                  <a:pt x="1123" y="513"/>
                  <a:pt x="1136" y="480"/>
                </a:cubicBezTo>
                <a:cubicBezTo>
                  <a:pt x="1149" y="447"/>
                  <a:pt x="1151" y="425"/>
                  <a:pt x="1170" y="395"/>
                </a:cubicBezTo>
                <a:cubicBezTo>
                  <a:pt x="1189" y="365"/>
                  <a:pt x="1225" y="325"/>
                  <a:pt x="1250" y="298"/>
                </a:cubicBezTo>
                <a:cubicBezTo>
                  <a:pt x="1275" y="271"/>
                  <a:pt x="1294" y="252"/>
                  <a:pt x="1320" y="233"/>
                </a:cubicBezTo>
                <a:cubicBezTo>
                  <a:pt x="1346" y="214"/>
                  <a:pt x="1378" y="200"/>
                  <a:pt x="1408" y="185"/>
                </a:cubicBezTo>
                <a:cubicBezTo>
                  <a:pt x="1438" y="170"/>
                  <a:pt x="1473" y="151"/>
                  <a:pt x="1499" y="140"/>
                </a:cubicBezTo>
                <a:cubicBezTo>
                  <a:pt x="1525" y="129"/>
                  <a:pt x="1570" y="126"/>
                  <a:pt x="1566" y="116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268538" y="357028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7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7453313" y="38608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6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948488" y="42926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5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339975" y="42926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5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916238" y="38608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6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323850" y="3141663"/>
            <a:ext cx="3168650" cy="2016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6659563" y="3284538"/>
            <a:ext cx="2160587" cy="18002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34925" y="32131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>
                <a:latin typeface="Arial Black" pitchFamily="34" charset="0"/>
              </a:rPr>
              <a:t>A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8677275" y="32131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>
                <a:latin typeface="Arial Black" pitchFamily="34" charset="0"/>
              </a:rPr>
              <a:t>B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23850" y="836613"/>
            <a:ext cx="84978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El conjunto “A  menos  B” que se representa                  es el conjunto formado por todos los elementos que pertenecen a A y  no pertenecen a B.</a:t>
            </a:r>
          </a:p>
        </p:txBody>
      </p:sp>
      <p:graphicFrame>
        <p:nvGraphicFramePr>
          <p:cNvPr id="33805" name="Object 13"/>
          <p:cNvGraphicFramePr>
            <a:graphicFrameLocks noChangeAspect="1"/>
          </p:cNvGraphicFramePr>
          <p:nvPr/>
        </p:nvGraphicFramePr>
        <p:xfrm>
          <a:off x="7085013" y="836613"/>
          <a:ext cx="1006475" cy="373062"/>
        </p:xfrm>
        <a:graphic>
          <a:graphicData uri="http://schemas.openxmlformats.org/presentationml/2006/ole">
            <p:oleObj spid="_x0000_s12290" name="Equation" r:id="rId3" imgW="444240" imgH="164880" progId="">
              <p:embed/>
            </p:oleObj>
          </a:graphicData>
        </a:graphic>
      </p:graphicFrame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1436688" y="6103938"/>
          <a:ext cx="5105400" cy="638175"/>
        </p:xfrm>
        <a:graphic>
          <a:graphicData uri="http://schemas.openxmlformats.org/presentationml/2006/ole">
            <p:oleObj spid="_x0000_s12291" name="Equation" r:id="rId4" imgW="1930320" imgH="253800" progId="">
              <p:embed/>
            </p:oleObj>
          </a:graphicData>
        </a:graphic>
      </p:graphicFrame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323850" y="2060575"/>
            <a:ext cx="2016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E71505"/>
                </a:solidFill>
              </a:rPr>
              <a:t>Ejemplo:</a:t>
            </a:r>
          </a:p>
        </p:txBody>
      </p:sp>
      <p:graphicFrame>
        <p:nvGraphicFramePr>
          <p:cNvPr id="33808" name="Object 16"/>
          <p:cNvGraphicFramePr>
            <a:graphicFrameLocks noChangeAspect="1"/>
          </p:cNvGraphicFramePr>
          <p:nvPr/>
        </p:nvGraphicFramePr>
        <p:xfrm>
          <a:off x="827088" y="2492375"/>
          <a:ext cx="7850187" cy="625475"/>
        </p:xfrm>
        <a:graphic>
          <a:graphicData uri="http://schemas.openxmlformats.org/presentationml/2006/ole">
            <p:oleObj spid="_x0000_s12292" name="Equation" r:id="rId5" imgW="2857320" imgH="253800" progId="">
              <p:embed/>
            </p:oleObj>
          </a:graphicData>
        </a:graphic>
      </p:graphicFrame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8101013" y="436562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9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8027988" y="34290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8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6877050" y="35734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7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684213" y="414972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3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863600" y="34623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1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331913" y="44370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4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1511300" y="32845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2</a:t>
            </a:r>
          </a:p>
        </p:txBody>
      </p:sp>
      <p:graphicFrame>
        <p:nvGraphicFramePr>
          <p:cNvPr id="33816" name="Object 24"/>
          <p:cNvGraphicFramePr>
            <a:graphicFrameLocks noChangeAspect="1"/>
          </p:cNvGraphicFramePr>
          <p:nvPr/>
        </p:nvGraphicFramePr>
        <p:xfrm>
          <a:off x="2473325" y="5445125"/>
          <a:ext cx="3494088" cy="638175"/>
        </p:xfrm>
        <a:graphic>
          <a:graphicData uri="http://schemas.openxmlformats.org/presentationml/2006/ole">
            <p:oleObj spid="_x0000_s12293" name="Equation" r:id="rId6" imgW="1320480" imgH="253800" progId="">
              <p:embed/>
            </p:oleObj>
          </a:graphicData>
        </a:graphic>
      </p:graphicFrame>
      <p:sp>
        <p:nvSpPr>
          <p:cNvPr id="33818" name="Oval 26"/>
          <p:cNvSpPr>
            <a:spLocks noChangeArrowheads="1"/>
          </p:cNvSpPr>
          <p:nvPr/>
        </p:nvSpPr>
        <p:spPr bwMode="auto">
          <a:xfrm>
            <a:off x="2627313" y="3141663"/>
            <a:ext cx="3168650" cy="20161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3820" name="WordArt 28"/>
          <p:cNvSpPr>
            <a:spLocks noChangeArrowheads="1" noChangeShapeType="1" noTextEdit="1"/>
          </p:cNvSpPr>
          <p:nvPr/>
        </p:nvSpPr>
        <p:spPr bwMode="auto">
          <a:xfrm>
            <a:off x="1476375" y="152400"/>
            <a:ext cx="60483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DIFERENCIA DE CONJUNTOS</a:t>
            </a:r>
          </a:p>
        </p:txBody>
      </p:sp>
      <p:sp>
        <p:nvSpPr>
          <p:cNvPr id="33817" name="Oval 25"/>
          <p:cNvSpPr>
            <a:spLocks noChangeArrowheads="1"/>
          </p:cNvSpPr>
          <p:nvPr/>
        </p:nvSpPr>
        <p:spPr bwMode="auto">
          <a:xfrm>
            <a:off x="4356100" y="3284538"/>
            <a:ext cx="2160588" cy="180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82" dur="2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1.48148E-6 L 3.61111E-6 -1.48148E-6 " pathEditMode="relative" rAng="0" ptsTypes="AA">
                                      <p:cBhvr>
                                        <p:cTn id="84" dur="2000" spd="-1000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2.96296E-6 L -3.33333E-6 -2.96296E-6 " pathEditMode="relative" rAng="0" ptsTypes="AA">
                                      <p:cBhvr>
                                        <p:cTn id="86" dur="2000" spd="-1000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4.07407E-6 L 3.61111E-6 -4.07407E-6 " pathEditMode="relative" rAng="0" ptsTypes="AA">
                                      <p:cBhvr>
                                        <p:cTn id="88" dur="2000" spd="-1000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1.11111E-6 L 4.16667E-6 1.11111E-6 " pathEditMode="relative" rAng="0" ptsTypes="AA">
                                      <p:cBhvr>
                                        <p:cTn id="90" dur="2000" spd="-1000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208 -4.44444E-6 L 0.00208 -4.44444E-6 " pathEditMode="relative" rAng="0" ptsTypes="AA">
                                      <p:cBhvr>
                                        <p:cTn id="92" dur="2000" spd="-100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028 1.85185E-6 L -0.00972 1.85185E-6 " pathEditMode="relative" rAng="0" ptsTypes="AA">
                                      <p:cBhvr>
                                        <p:cTn id="94" dur="2000" spd="-100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96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209 4.44444E-6 L 0.00209 4.44444E-6 " pathEditMode="relative" rAng="0" ptsTypes="AA">
                                      <p:cBhvr>
                                        <p:cTn id="98" dur="2000" spd="-100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191 4.81481E-6 L -0.00191 4.81481E-6 " pathEditMode="relative" rAng="0" ptsTypes="AA">
                                      <p:cBhvr>
                                        <p:cTn id="100" dur="2000" spd="-100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371 1.85185E-6 L -0.01371 1.85185E-6 " pathEditMode="relative" rAng="0" ptsTypes="AA">
                                      <p:cBhvr>
                                        <p:cTn id="102" dur="2000" spd="-100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08 -4.44444E-6 L -0.00208 -4.44444E-6 " pathEditMode="relative" rAng="0" ptsTypes="AA">
                                      <p:cBhvr>
                                        <p:cTn id="104" dur="2000" spd="-100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2.59259E-6 L -0.24601 -2.59259E-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08 4.44444E-6 L -0.00208 4.44444E-6 " pathEditMode="relative" rAng="0" ptsTypes="AA">
                                      <p:cBhvr>
                                        <p:cTn id="108" dur="2000" spd="-100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08 3.7037E-7 L -0.00208 3.7037E-7 " pathEditMode="relative" rAng="0" ptsTypes="AA">
                                      <p:cBhvr>
                                        <p:cTn id="110" dur="2000" spd="-100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427 0.00024 L -3.88889E-6 -0.00023 " pathEditMode="relative" rAng="0" ptsTypes="AA">
                                      <p:cBhvr>
                                        <p:cTn id="112" dur="2000" spd="-100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20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1" grpId="0" animBg="1"/>
      <p:bldP spid="33795" grpId="0"/>
      <p:bldP spid="33795" grpId="1"/>
      <p:bldP spid="33796" grpId="0"/>
      <p:bldP spid="33796" grpId="1"/>
      <p:bldP spid="33797" grpId="0"/>
      <p:bldP spid="33797" grpId="1"/>
      <p:bldP spid="33798" grpId="0"/>
      <p:bldP spid="33798" grpId="1"/>
      <p:bldP spid="33799" grpId="0"/>
      <p:bldP spid="33799" grpId="1"/>
      <p:bldP spid="33800" grpId="0" animBg="1"/>
      <p:bldP spid="33800" grpId="1" animBg="1"/>
      <p:bldP spid="33801" grpId="0" animBg="1"/>
      <p:bldP spid="33801" grpId="1" animBg="1"/>
      <p:bldP spid="33802" grpId="0"/>
      <p:bldP spid="33802" grpId="1"/>
      <p:bldP spid="33803" grpId="0"/>
      <p:bldP spid="33803" grpId="1"/>
      <p:bldP spid="33804" grpId="0"/>
      <p:bldP spid="33807" grpId="0"/>
      <p:bldP spid="33809" grpId="0"/>
      <p:bldP spid="33809" grpId="1"/>
      <p:bldP spid="33810" grpId="0"/>
      <p:bldP spid="33810" grpId="1"/>
      <p:bldP spid="33811" grpId="0"/>
      <p:bldP spid="33811" grpId="1"/>
      <p:bldP spid="33812" grpId="0"/>
      <p:bldP spid="33812" grpId="1"/>
      <p:bldP spid="33813" grpId="0"/>
      <p:bldP spid="33813" grpId="1"/>
      <p:bldP spid="33814" grpId="0"/>
      <p:bldP spid="33814" grpId="1"/>
      <p:bldP spid="33815" grpId="0"/>
      <p:bldP spid="33815" grpId="1"/>
      <p:bldP spid="33818" grpId="0" animBg="1"/>
      <p:bldP spid="33820" grpId="0" animBg="1"/>
      <p:bldP spid="3381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44" name="Freeform 28"/>
          <p:cNvSpPr>
            <a:spLocks/>
          </p:cNvSpPr>
          <p:nvPr/>
        </p:nvSpPr>
        <p:spPr bwMode="auto">
          <a:xfrm>
            <a:off x="4983163" y="3278188"/>
            <a:ext cx="1533525" cy="1809750"/>
          </a:xfrm>
          <a:custGeom>
            <a:avLst/>
            <a:gdLst>
              <a:gd name="T0" fmla="*/ 128588 w 966"/>
              <a:gd name="T1" fmla="*/ 42862 h 1140"/>
              <a:gd name="T2" fmla="*/ 309563 w 966"/>
              <a:gd name="T3" fmla="*/ 6350 h 1140"/>
              <a:gd name="T4" fmla="*/ 488950 w 966"/>
              <a:gd name="T5" fmla="*/ 6350 h 1140"/>
              <a:gd name="T6" fmla="*/ 596900 w 966"/>
              <a:gd name="T7" fmla="*/ 6350 h 1140"/>
              <a:gd name="T8" fmla="*/ 776287 w 966"/>
              <a:gd name="T9" fmla="*/ 42862 h 1140"/>
              <a:gd name="T10" fmla="*/ 957263 w 966"/>
              <a:gd name="T11" fmla="*/ 114300 h 1140"/>
              <a:gd name="T12" fmla="*/ 1136650 w 966"/>
              <a:gd name="T13" fmla="*/ 222250 h 1140"/>
              <a:gd name="T14" fmla="*/ 1281113 w 966"/>
              <a:gd name="T15" fmla="*/ 330200 h 1140"/>
              <a:gd name="T16" fmla="*/ 1425575 w 966"/>
              <a:gd name="T17" fmla="*/ 511175 h 1140"/>
              <a:gd name="T18" fmla="*/ 1497013 w 966"/>
              <a:gd name="T19" fmla="*/ 655637 h 1140"/>
              <a:gd name="T20" fmla="*/ 1533525 w 966"/>
              <a:gd name="T21" fmla="*/ 906462 h 1140"/>
              <a:gd name="T22" fmla="*/ 1497013 w 966"/>
              <a:gd name="T23" fmla="*/ 1122362 h 1140"/>
              <a:gd name="T24" fmla="*/ 1460500 w 966"/>
              <a:gd name="T25" fmla="*/ 1230312 h 1140"/>
              <a:gd name="T26" fmla="*/ 1317625 w 966"/>
              <a:gd name="T27" fmla="*/ 1446212 h 1140"/>
              <a:gd name="T28" fmla="*/ 1146175 w 966"/>
              <a:gd name="T29" fmla="*/ 1589087 h 1140"/>
              <a:gd name="T30" fmla="*/ 884238 w 966"/>
              <a:gd name="T31" fmla="*/ 1735138 h 1140"/>
              <a:gd name="T32" fmla="*/ 608013 w 966"/>
              <a:gd name="T33" fmla="*/ 1793875 h 1140"/>
              <a:gd name="T34" fmla="*/ 344488 w 966"/>
              <a:gd name="T35" fmla="*/ 1806575 h 1140"/>
              <a:gd name="T36" fmla="*/ 128588 w 966"/>
              <a:gd name="T37" fmla="*/ 1771650 h 1140"/>
              <a:gd name="T38" fmla="*/ 7938 w 966"/>
              <a:gd name="T39" fmla="*/ 1736725 h 1140"/>
              <a:gd name="T40" fmla="*/ 84138 w 966"/>
              <a:gd name="T41" fmla="*/ 1722438 h 1140"/>
              <a:gd name="T42" fmla="*/ 203200 w 966"/>
              <a:gd name="T43" fmla="*/ 1670050 h 1140"/>
              <a:gd name="T44" fmla="*/ 381000 w 966"/>
              <a:gd name="T45" fmla="*/ 1555750 h 1140"/>
              <a:gd name="T46" fmla="*/ 525463 w 966"/>
              <a:gd name="T47" fmla="*/ 1446212 h 1140"/>
              <a:gd name="T48" fmla="*/ 633413 w 966"/>
              <a:gd name="T49" fmla="*/ 1338262 h 1140"/>
              <a:gd name="T50" fmla="*/ 741363 w 966"/>
              <a:gd name="T51" fmla="*/ 1158875 h 1140"/>
              <a:gd name="T52" fmla="*/ 812800 w 966"/>
              <a:gd name="T53" fmla="*/ 979487 h 1140"/>
              <a:gd name="T54" fmla="*/ 812800 w 966"/>
              <a:gd name="T55" fmla="*/ 798512 h 1140"/>
              <a:gd name="T56" fmla="*/ 765175 w 966"/>
              <a:gd name="T57" fmla="*/ 608012 h 1140"/>
              <a:gd name="T58" fmla="*/ 674688 w 966"/>
              <a:gd name="T59" fmla="*/ 465137 h 1140"/>
              <a:gd name="T60" fmla="*/ 596900 w 966"/>
              <a:gd name="T61" fmla="*/ 366712 h 1140"/>
              <a:gd name="T62" fmla="*/ 488950 w 966"/>
              <a:gd name="T63" fmla="*/ 258762 h 1140"/>
              <a:gd name="T64" fmla="*/ 344488 w 966"/>
              <a:gd name="T65" fmla="*/ 150812 h 1140"/>
              <a:gd name="T66" fmla="*/ 201612 w 966"/>
              <a:gd name="T67" fmla="*/ 79375 h 1140"/>
              <a:gd name="T68" fmla="*/ 128588 w 966"/>
              <a:gd name="T69" fmla="*/ 42862 h 114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966"/>
              <a:gd name="T106" fmla="*/ 0 h 1140"/>
              <a:gd name="T107" fmla="*/ 966 w 966"/>
              <a:gd name="T108" fmla="*/ 1140 h 114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966" h="1140">
                <a:moveTo>
                  <a:pt x="81" y="27"/>
                </a:moveTo>
                <a:cubicBezTo>
                  <a:pt x="92" y="19"/>
                  <a:pt x="157" y="8"/>
                  <a:pt x="195" y="4"/>
                </a:cubicBezTo>
                <a:cubicBezTo>
                  <a:pt x="233" y="0"/>
                  <a:pt x="278" y="4"/>
                  <a:pt x="308" y="4"/>
                </a:cubicBezTo>
                <a:cubicBezTo>
                  <a:pt x="338" y="4"/>
                  <a:pt x="346" y="0"/>
                  <a:pt x="376" y="4"/>
                </a:cubicBezTo>
                <a:cubicBezTo>
                  <a:pt x="406" y="8"/>
                  <a:pt x="451" y="16"/>
                  <a:pt x="489" y="27"/>
                </a:cubicBezTo>
                <a:cubicBezTo>
                  <a:pt x="527" y="38"/>
                  <a:pt x="565" y="53"/>
                  <a:pt x="603" y="72"/>
                </a:cubicBezTo>
                <a:cubicBezTo>
                  <a:pt x="641" y="91"/>
                  <a:pt x="682" y="117"/>
                  <a:pt x="716" y="140"/>
                </a:cubicBezTo>
                <a:cubicBezTo>
                  <a:pt x="750" y="163"/>
                  <a:pt x="777" y="178"/>
                  <a:pt x="807" y="208"/>
                </a:cubicBezTo>
                <a:cubicBezTo>
                  <a:pt x="837" y="238"/>
                  <a:pt x="875" y="288"/>
                  <a:pt x="898" y="322"/>
                </a:cubicBezTo>
                <a:cubicBezTo>
                  <a:pt x="921" y="356"/>
                  <a:pt x="932" y="372"/>
                  <a:pt x="943" y="413"/>
                </a:cubicBezTo>
                <a:cubicBezTo>
                  <a:pt x="954" y="454"/>
                  <a:pt x="966" y="522"/>
                  <a:pt x="966" y="571"/>
                </a:cubicBezTo>
                <a:cubicBezTo>
                  <a:pt x="966" y="620"/>
                  <a:pt x="951" y="673"/>
                  <a:pt x="943" y="707"/>
                </a:cubicBezTo>
                <a:cubicBezTo>
                  <a:pt x="935" y="741"/>
                  <a:pt x="939" y="741"/>
                  <a:pt x="920" y="775"/>
                </a:cubicBezTo>
                <a:cubicBezTo>
                  <a:pt x="901" y="809"/>
                  <a:pt x="863" y="873"/>
                  <a:pt x="830" y="911"/>
                </a:cubicBezTo>
                <a:cubicBezTo>
                  <a:pt x="797" y="949"/>
                  <a:pt x="768" y="971"/>
                  <a:pt x="722" y="1001"/>
                </a:cubicBezTo>
                <a:cubicBezTo>
                  <a:pt x="676" y="1031"/>
                  <a:pt x="613" y="1072"/>
                  <a:pt x="557" y="1093"/>
                </a:cubicBezTo>
                <a:cubicBezTo>
                  <a:pt x="501" y="1114"/>
                  <a:pt x="440" y="1123"/>
                  <a:pt x="383" y="1130"/>
                </a:cubicBezTo>
                <a:cubicBezTo>
                  <a:pt x="326" y="1137"/>
                  <a:pt x="267" y="1140"/>
                  <a:pt x="217" y="1138"/>
                </a:cubicBezTo>
                <a:cubicBezTo>
                  <a:pt x="167" y="1136"/>
                  <a:pt x="116" y="1123"/>
                  <a:pt x="81" y="1116"/>
                </a:cubicBezTo>
                <a:cubicBezTo>
                  <a:pt x="46" y="1109"/>
                  <a:pt x="10" y="1099"/>
                  <a:pt x="5" y="1094"/>
                </a:cubicBezTo>
                <a:cubicBezTo>
                  <a:pt x="0" y="1089"/>
                  <a:pt x="33" y="1092"/>
                  <a:pt x="53" y="1085"/>
                </a:cubicBezTo>
                <a:cubicBezTo>
                  <a:pt x="73" y="1078"/>
                  <a:pt x="97" y="1069"/>
                  <a:pt x="128" y="1052"/>
                </a:cubicBezTo>
                <a:cubicBezTo>
                  <a:pt x="159" y="1035"/>
                  <a:pt x="206" y="1003"/>
                  <a:pt x="240" y="980"/>
                </a:cubicBezTo>
                <a:cubicBezTo>
                  <a:pt x="274" y="957"/>
                  <a:pt x="305" y="934"/>
                  <a:pt x="331" y="911"/>
                </a:cubicBezTo>
                <a:cubicBezTo>
                  <a:pt x="357" y="888"/>
                  <a:pt x="376" y="873"/>
                  <a:pt x="399" y="843"/>
                </a:cubicBezTo>
                <a:cubicBezTo>
                  <a:pt x="422" y="813"/>
                  <a:pt x="448" y="768"/>
                  <a:pt x="467" y="730"/>
                </a:cubicBezTo>
                <a:cubicBezTo>
                  <a:pt x="486" y="692"/>
                  <a:pt x="505" y="655"/>
                  <a:pt x="512" y="617"/>
                </a:cubicBezTo>
                <a:cubicBezTo>
                  <a:pt x="519" y="579"/>
                  <a:pt x="517" y="542"/>
                  <a:pt x="512" y="503"/>
                </a:cubicBezTo>
                <a:cubicBezTo>
                  <a:pt x="507" y="464"/>
                  <a:pt x="496" y="418"/>
                  <a:pt x="482" y="383"/>
                </a:cubicBezTo>
                <a:cubicBezTo>
                  <a:pt x="468" y="348"/>
                  <a:pt x="443" y="318"/>
                  <a:pt x="425" y="293"/>
                </a:cubicBezTo>
                <a:cubicBezTo>
                  <a:pt x="407" y="268"/>
                  <a:pt x="395" y="253"/>
                  <a:pt x="376" y="231"/>
                </a:cubicBezTo>
                <a:cubicBezTo>
                  <a:pt x="357" y="209"/>
                  <a:pt x="335" y="186"/>
                  <a:pt x="308" y="163"/>
                </a:cubicBezTo>
                <a:cubicBezTo>
                  <a:pt x="281" y="140"/>
                  <a:pt x="247" y="114"/>
                  <a:pt x="217" y="95"/>
                </a:cubicBezTo>
                <a:cubicBezTo>
                  <a:pt x="187" y="76"/>
                  <a:pt x="150" y="61"/>
                  <a:pt x="127" y="50"/>
                </a:cubicBezTo>
                <a:cubicBezTo>
                  <a:pt x="104" y="39"/>
                  <a:pt x="70" y="35"/>
                  <a:pt x="81" y="2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268538" y="357028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7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7453313" y="38608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6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948488" y="42926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5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339975" y="42926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5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916238" y="38608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6</a:t>
            </a:r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323850" y="3141663"/>
            <a:ext cx="3168650" cy="2016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6659563" y="3284538"/>
            <a:ext cx="2160587" cy="18002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4925" y="32131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>
                <a:latin typeface="Arial Black" pitchFamily="34" charset="0"/>
              </a:rPr>
              <a:t>A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8677275" y="32131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>
                <a:latin typeface="Arial Black" pitchFamily="34" charset="0"/>
              </a:rPr>
              <a:t>B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323850" y="836613"/>
            <a:ext cx="84978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El conjunto “B  menos  A” que se representa                   es el conjunto formado por todos los elementos que pertenecen a B y no pertenecen a A.</a:t>
            </a:r>
          </a:p>
        </p:txBody>
      </p:sp>
      <p:graphicFrame>
        <p:nvGraphicFramePr>
          <p:cNvPr id="34829" name="Object 13"/>
          <p:cNvGraphicFramePr>
            <a:graphicFrameLocks noChangeAspect="1"/>
          </p:cNvGraphicFramePr>
          <p:nvPr/>
        </p:nvGraphicFramePr>
        <p:xfrm>
          <a:off x="7013575" y="836613"/>
          <a:ext cx="1006475" cy="373062"/>
        </p:xfrm>
        <a:graphic>
          <a:graphicData uri="http://schemas.openxmlformats.org/presentationml/2006/ole">
            <p:oleObj spid="_x0000_s13314" name="Equation" r:id="rId3" imgW="444240" imgH="164880" progId="">
              <p:embed/>
            </p:oleObj>
          </a:graphicData>
        </a:graphic>
      </p:graphicFrame>
      <p:graphicFrame>
        <p:nvGraphicFramePr>
          <p:cNvPr id="34830" name="Object 14"/>
          <p:cNvGraphicFramePr>
            <a:graphicFrameLocks noChangeAspect="1"/>
          </p:cNvGraphicFramePr>
          <p:nvPr/>
        </p:nvGraphicFramePr>
        <p:xfrm>
          <a:off x="1436688" y="6103938"/>
          <a:ext cx="5105400" cy="638175"/>
        </p:xfrm>
        <a:graphic>
          <a:graphicData uri="http://schemas.openxmlformats.org/presentationml/2006/ole">
            <p:oleObj spid="_x0000_s13315" name="Equation" r:id="rId4" imgW="1930320" imgH="253800" progId="">
              <p:embed/>
            </p:oleObj>
          </a:graphicData>
        </a:graphic>
      </p:graphicFrame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23850" y="2060575"/>
            <a:ext cx="2124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E71505"/>
                </a:solidFill>
              </a:rPr>
              <a:t>Ejemplo:</a:t>
            </a:r>
          </a:p>
        </p:txBody>
      </p:sp>
      <p:graphicFrame>
        <p:nvGraphicFramePr>
          <p:cNvPr id="34832" name="Object 16"/>
          <p:cNvGraphicFramePr>
            <a:graphicFrameLocks noChangeAspect="1"/>
          </p:cNvGraphicFramePr>
          <p:nvPr/>
        </p:nvGraphicFramePr>
        <p:xfrm>
          <a:off x="446088" y="2492375"/>
          <a:ext cx="8231187" cy="625475"/>
        </p:xfrm>
        <a:graphic>
          <a:graphicData uri="http://schemas.openxmlformats.org/presentationml/2006/ole">
            <p:oleObj spid="_x0000_s13316" name="Equation" r:id="rId5" imgW="2857320" imgH="253800" progId="">
              <p:embed/>
            </p:oleObj>
          </a:graphicData>
        </a:graphic>
      </p:graphicFrame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8101013" y="436562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9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8027988" y="34290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8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877050" y="35734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7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684213" y="414972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3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863600" y="34623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1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1331913" y="44370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4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1511300" y="32845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2</a:t>
            </a:r>
          </a:p>
        </p:txBody>
      </p:sp>
      <p:graphicFrame>
        <p:nvGraphicFramePr>
          <p:cNvPr id="34840" name="Object 24"/>
          <p:cNvGraphicFramePr>
            <a:graphicFrameLocks noChangeAspect="1"/>
          </p:cNvGraphicFramePr>
          <p:nvPr/>
        </p:nvGraphicFramePr>
        <p:xfrm>
          <a:off x="2876550" y="5445125"/>
          <a:ext cx="2687638" cy="638175"/>
        </p:xfrm>
        <a:graphic>
          <a:graphicData uri="http://schemas.openxmlformats.org/presentationml/2006/ole">
            <p:oleObj spid="_x0000_s13317" name="Equation" r:id="rId6" imgW="1015920" imgH="253800" progId="">
              <p:embed/>
            </p:oleObj>
          </a:graphicData>
        </a:graphic>
      </p:graphicFrame>
      <p:sp>
        <p:nvSpPr>
          <p:cNvPr id="34841" name="Oval 25"/>
          <p:cNvSpPr>
            <a:spLocks noChangeArrowheads="1"/>
          </p:cNvSpPr>
          <p:nvPr/>
        </p:nvSpPr>
        <p:spPr bwMode="auto">
          <a:xfrm>
            <a:off x="4356100" y="3284538"/>
            <a:ext cx="2160588" cy="180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4842" name="Oval 26"/>
          <p:cNvSpPr>
            <a:spLocks noChangeArrowheads="1"/>
          </p:cNvSpPr>
          <p:nvPr/>
        </p:nvSpPr>
        <p:spPr bwMode="auto">
          <a:xfrm>
            <a:off x="2627313" y="3141663"/>
            <a:ext cx="3168650" cy="20161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4843" name="WordArt 27"/>
          <p:cNvSpPr>
            <a:spLocks noChangeArrowheads="1" noChangeShapeType="1" noTextEdit="1"/>
          </p:cNvSpPr>
          <p:nvPr/>
        </p:nvSpPr>
        <p:spPr bwMode="auto">
          <a:xfrm>
            <a:off x="2016125" y="152400"/>
            <a:ext cx="453548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¿A-B=B-A?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83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1.48148E-6 L 3.61111E-6 -1.48148E-6 " pathEditMode="relative" rAng="0" ptsTypes="AA">
                                      <p:cBhvr>
                                        <p:cTn id="85" dur="2000" spd="-100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2.96296E-6 L -3.33333E-6 -2.96296E-6 " pathEditMode="relative" rAng="0" ptsTypes="AA">
                                      <p:cBhvr>
                                        <p:cTn id="87" dur="2000" spd="-100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4.07407E-6 L 3.61111E-6 -4.07407E-6 " pathEditMode="relative" rAng="0" ptsTypes="AA">
                                      <p:cBhvr>
                                        <p:cTn id="89" dur="2000" spd="-100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1.11111E-6 L 4.16667E-6 1.11111E-6 " pathEditMode="relative" rAng="0" ptsTypes="AA">
                                      <p:cBhvr>
                                        <p:cTn id="91" dur="2000" spd="-1000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208 -4.44444E-6 L 0.00208 -4.44444E-6 " pathEditMode="relative" rAng="0" ptsTypes="AA">
                                      <p:cBhvr>
                                        <p:cTn id="93" dur="2000" spd="-100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028 1.85185E-6 L -0.00972 1.85185E-6 " pathEditMode="relative" rAng="0" ptsTypes="AA">
                                      <p:cBhvr>
                                        <p:cTn id="95" dur="2000" spd="-100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97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209 4.44444E-6 L 0.00209 4.44444E-6 " pathEditMode="relative" rAng="0" ptsTypes="AA">
                                      <p:cBhvr>
                                        <p:cTn id="99" dur="2000" spd="-100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191 4.81481E-6 L -0.00191 4.81481E-6 " pathEditMode="relative" rAng="0" ptsTypes="AA">
                                      <p:cBhvr>
                                        <p:cTn id="101" dur="2000" spd="-100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371 1.85185E-6 L -0.01371 1.85185E-6 " pathEditMode="relative" rAng="0" ptsTypes="AA">
                                      <p:cBhvr>
                                        <p:cTn id="103" dur="2000" spd="-100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08 -4.44444E-6 L -0.00208 -4.44444E-6 " pathEditMode="relative" rAng="0" ptsTypes="AA">
                                      <p:cBhvr>
                                        <p:cTn id="105" dur="2000" spd="-100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2.59259E-6 L -0.24601 -2.59259E-6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08 4.44444E-6 L -0.00208 4.44444E-6 " pathEditMode="relative" rAng="0" ptsTypes="AA">
                                      <p:cBhvr>
                                        <p:cTn id="109" dur="2000" spd="-100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08 3.7037E-7 L -0.00208 3.7037E-7 " pathEditMode="relative" rAng="0" ptsTypes="AA">
                                      <p:cBhvr>
                                        <p:cTn id="111" dur="2000" spd="-100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427 0.00024 L -3.88889E-6 -0.00023 " pathEditMode="relative" rAng="0" ptsTypes="AA">
                                      <p:cBhvr>
                                        <p:cTn id="113" dur="2000" spd="-100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4" grpId="0" animBg="1"/>
      <p:bldP spid="34819" grpId="0"/>
      <p:bldP spid="34819" grpId="1"/>
      <p:bldP spid="34820" grpId="0"/>
      <p:bldP spid="34820" grpId="1"/>
      <p:bldP spid="34821" grpId="0"/>
      <p:bldP spid="34821" grpId="1"/>
      <p:bldP spid="34822" grpId="0"/>
      <p:bldP spid="34822" grpId="1"/>
      <p:bldP spid="34823" grpId="0"/>
      <p:bldP spid="34823" grpId="1"/>
      <p:bldP spid="34824" grpId="0" animBg="1"/>
      <p:bldP spid="34824" grpId="1" animBg="1"/>
      <p:bldP spid="34825" grpId="0" animBg="1"/>
      <p:bldP spid="34825" grpId="1" animBg="1"/>
      <p:bldP spid="34826" grpId="0"/>
      <p:bldP spid="34826" grpId="1"/>
      <p:bldP spid="34827" grpId="0"/>
      <p:bldP spid="34827" grpId="1"/>
      <p:bldP spid="34828" grpId="0"/>
      <p:bldP spid="34831" grpId="0"/>
      <p:bldP spid="34833" grpId="0"/>
      <p:bldP spid="34833" grpId="1"/>
      <p:bldP spid="34834" grpId="0"/>
      <p:bldP spid="34834" grpId="1"/>
      <p:bldP spid="34835" grpId="0"/>
      <p:bldP spid="34835" grpId="1"/>
      <p:bldP spid="34836" grpId="0"/>
      <p:bldP spid="34836" grpId="1"/>
      <p:bldP spid="34837" grpId="0"/>
      <p:bldP spid="34837" grpId="1"/>
      <p:bldP spid="34838" grpId="0"/>
      <p:bldP spid="34838" grpId="1"/>
      <p:bldP spid="34839" grpId="0"/>
      <p:bldP spid="34839" grpId="1"/>
      <p:bldP spid="34841" grpId="0" animBg="1"/>
      <p:bldP spid="34842" grpId="0" animBg="1"/>
      <p:bldP spid="3484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2" name="Freeform 32"/>
          <p:cNvSpPr>
            <a:spLocks/>
          </p:cNvSpPr>
          <p:nvPr/>
        </p:nvSpPr>
        <p:spPr bwMode="auto">
          <a:xfrm>
            <a:off x="757238" y="2128838"/>
            <a:ext cx="1600200" cy="1306512"/>
          </a:xfrm>
          <a:custGeom>
            <a:avLst/>
            <a:gdLst>
              <a:gd name="T0" fmla="*/ 1152525 w 1008"/>
              <a:gd name="T1" fmla="*/ 676275 h 823"/>
              <a:gd name="T2" fmla="*/ 1258888 w 1008"/>
              <a:gd name="T3" fmla="*/ 508000 h 823"/>
              <a:gd name="T4" fmla="*/ 1546225 w 1008"/>
              <a:gd name="T5" fmla="*/ 147637 h 823"/>
              <a:gd name="T6" fmla="*/ 1582738 w 1008"/>
              <a:gd name="T7" fmla="*/ 112712 h 823"/>
              <a:gd name="T8" fmla="*/ 1511300 w 1008"/>
              <a:gd name="T9" fmla="*/ 76200 h 823"/>
              <a:gd name="T10" fmla="*/ 1366838 w 1008"/>
              <a:gd name="T11" fmla="*/ 39687 h 823"/>
              <a:gd name="T12" fmla="*/ 1252538 w 1008"/>
              <a:gd name="T13" fmla="*/ 14287 h 823"/>
              <a:gd name="T14" fmla="*/ 935038 w 1008"/>
              <a:gd name="T15" fmla="*/ 4762 h 823"/>
              <a:gd name="T16" fmla="*/ 682625 w 1008"/>
              <a:gd name="T17" fmla="*/ 39687 h 823"/>
              <a:gd name="T18" fmla="*/ 358775 w 1008"/>
              <a:gd name="T19" fmla="*/ 147637 h 823"/>
              <a:gd name="T20" fmla="*/ 177800 w 1008"/>
              <a:gd name="T21" fmla="*/ 292100 h 823"/>
              <a:gd name="T22" fmla="*/ 23813 w 1008"/>
              <a:gd name="T23" fmla="*/ 504825 h 823"/>
              <a:gd name="T24" fmla="*/ 34925 w 1008"/>
              <a:gd name="T25" fmla="*/ 831850 h 823"/>
              <a:gd name="T26" fmla="*/ 214313 w 1008"/>
              <a:gd name="T27" fmla="*/ 1047750 h 823"/>
              <a:gd name="T28" fmla="*/ 574675 w 1008"/>
              <a:gd name="T29" fmla="*/ 1228725 h 823"/>
              <a:gd name="T30" fmla="*/ 898525 w 1008"/>
              <a:gd name="T31" fmla="*/ 1300162 h 823"/>
              <a:gd name="T32" fmla="*/ 1366838 w 1008"/>
              <a:gd name="T33" fmla="*/ 1263650 h 823"/>
              <a:gd name="T34" fmla="*/ 1557338 w 1008"/>
              <a:gd name="T35" fmla="*/ 1204912 h 823"/>
              <a:gd name="T36" fmla="*/ 1485900 w 1008"/>
              <a:gd name="T37" fmla="*/ 1104900 h 823"/>
              <a:gd name="T38" fmla="*/ 1366838 w 1008"/>
              <a:gd name="T39" fmla="*/ 939800 h 823"/>
              <a:gd name="T40" fmla="*/ 1258888 w 1008"/>
              <a:gd name="T41" fmla="*/ 795337 h 823"/>
              <a:gd name="T42" fmla="*/ 1152525 w 1008"/>
              <a:gd name="T43" fmla="*/ 676275 h 82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08"/>
              <a:gd name="T67" fmla="*/ 0 h 823"/>
              <a:gd name="T68" fmla="*/ 1008 w 1008"/>
              <a:gd name="T69" fmla="*/ 823 h 82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08" h="823">
                <a:moveTo>
                  <a:pt x="726" y="426"/>
                </a:moveTo>
                <a:cubicBezTo>
                  <a:pt x="726" y="396"/>
                  <a:pt x="752" y="375"/>
                  <a:pt x="793" y="320"/>
                </a:cubicBezTo>
                <a:cubicBezTo>
                  <a:pt x="834" y="265"/>
                  <a:pt x="940" y="134"/>
                  <a:pt x="974" y="93"/>
                </a:cubicBezTo>
                <a:cubicBezTo>
                  <a:pt x="1008" y="52"/>
                  <a:pt x="1001" y="78"/>
                  <a:pt x="997" y="71"/>
                </a:cubicBezTo>
                <a:cubicBezTo>
                  <a:pt x="993" y="64"/>
                  <a:pt x="975" y="56"/>
                  <a:pt x="952" y="48"/>
                </a:cubicBezTo>
                <a:cubicBezTo>
                  <a:pt x="929" y="40"/>
                  <a:pt x="888" y="31"/>
                  <a:pt x="861" y="25"/>
                </a:cubicBezTo>
                <a:cubicBezTo>
                  <a:pt x="834" y="19"/>
                  <a:pt x="834" y="13"/>
                  <a:pt x="789" y="9"/>
                </a:cubicBezTo>
                <a:cubicBezTo>
                  <a:pt x="744" y="5"/>
                  <a:pt x="649" y="0"/>
                  <a:pt x="589" y="3"/>
                </a:cubicBezTo>
                <a:cubicBezTo>
                  <a:pt x="529" y="6"/>
                  <a:pt x="490" y="10"/>
                  <a:pt x="430" y="25"/>
                </a:cubicBezTo>
                <a:cubicBezTo>
                  <a:pt x="370" y="40"/>
                  <a:pt x="279" y="67"/>
                  <a:pt x="226" y="93"/>
                </a:cubicBezTo>
                <a:cubicBezTo>
                  <a:pt x="173" y="119"/>
                  <a:pt x="147" y="147"/>
                  <a:pt x="112" y="184"/>
                </a:cubicBezTo>
                <a:cubicBezTo>
                  <a:pt x="77" y="221"/>
                  <a:pt x="30" y="261"/>
                  <a:pt x="15" y="318"/>
                </a:cubicBezTo>
                <a:cubicBezTo>
                  <a:pt x="0" y="375"/>
                  <a:pt x="2" y="467"/>
                  <a:pt x="22" y="524"/>
                </a:cubicBezTo>
                <a:cubicBezTo>
                  <a:pt x="42" y="581"/>
                  <a:pt x="78" y="618"/>
                  <a:pt x="135" y="660"/>
                </a:cubicBezTo>
                <a:cubicBezTo>
                  <a:pt x="192" y="702"/>
                  <a:pt x="290" y="748"/>
                  <a:pt x="362" y="774"/>
                </a:cubicBezTo>
                <a:cubicBezTo>
                  <a:pt x="434" y="800"/>
                  <a:pt x="483" y="815"/>
                  <a:pt x="566" y="819"/>
                </a:cubicBezTo>
                <a:cubicBezTo>
                  <a:pt x="649" y="823"/>
                  <a:pt x="792" y="806"/>
                  <a:pt x="861" y="796"/>
                </a:cubicBezTo>
                <a:cubicBezTo>
                  <a:pt x="930" y="786"/>
                  <a:pt x="969" y="776"/>
                  <a:pt x="981" y="759"/>
                </a:cubicBezTo>
                <a:cubicBezTo>
                  <a:pt x="993" y="742"/>
                  <a:pt x="956" y="724"/>
                  <a:pt x="936" y="696"/>
                </a:cubicBezTo>
                <a:cubicBezTo>
                  <a:pt x="916" y="668"/>
                  <a:pt x="885" y="625"/>
                  <a:pt x="861" y="592"/>
                </a:cubicBezTo>
                <a:cubicBezTo>
                  <a:pt x="837" y="559"/>
                  <a:pt x="815" y="529"/>
                  <a:pt x="793" y="501"/>
                </a:cubicBezTo>
                <a:cubicBezTo>
                  <a:pt x="771" y="473"/>
                  <a:pt x="726" y="456"/>
                  <a:pt x="726" y="426"/>
                </a:cubicBezTo>
                <a:close/>
              </a:path>
            </a:pathLst>
          </a:cu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219700" y="1916113"/>
            <a:ext cx="2916238" cy="1944687"/>
          </a:xfrm>
          <a:prstGeom prst="diamond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92138" y="215900"/>
            <a:ext cx="7775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b="1" dirty="0">
                <a:solidFill>
                  <a:srgbClr val="FF0000"/>
                </a:solidFill>
                <a:latin typeface="+mn-lt"/>
              </a:rPr>
              <a:t>REPRESENTACIONES GRÁFICAS DE LA DIFERENCIA DE CONJUNTOS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07950" y="1135063"/>
            <a:ext cx="446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Si A y B son no comparables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58775" y="1736725"/>
            <a:ext cx="3925888" cy="22669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1906588" y="2133600"/>
            <a:ext cx="2052637" cy="1333500"/>
          </a:xfrm>
          <a:prstGeom prst="hexagon">
            <a:avLst>
              <a:gd name="adj" fmla="val 38482"/>
              <a:gd name="vf" fmla="val 11547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5040313" y="1736725"/>
            <a:ext cx="3348037" cy="22669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755650" y="2133600"/>
            <a:ext cx="2087563" cy="1295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752975" y="1089025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Si A y B son comparables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4067175" y="4327525"/>
            <a:ext cx="4068763" cy="2197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972" name="AutoShape 12"/>
          <p:cNvSpPr>
            <a:spLocks noChangeArrowheads="1"/>
          </p:cNvSpPr>
          <p:nvPr/>
        </p:nvSpPr>
        <p:spPr bwMode="auto">
          <a:xfrm>
            <a:off x="4500563" y="4797425"/>
            <a:ext cx="1655762" cy="1295400"/>
          </a:xfrm>
          <a:prstGeom prst="plus">
            <a:avLst>
              <a:gd name="adj" fmla="val 25000"/>
            </a:avLst>
          </a:prstGeom>
          <a:solidFill>
            <a:srgbClr val="E7150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973" name="AutoShape 13"/>
          <p:cNvSpPr>
            <a:spLocks noChangeArrowheads="1"/>
          </p:cNvSpPr>
          <p:nvPr/>
        </p:nvSpPr>
        <p:spPr bwMode="auto">
          <a:xfrm>
            <a:off x="6551613" y="4545013"/>
            <a:ext cx="1260475" cy="1728787"/>
          </a:xfrm>
          <a:prstGeom prst="diamond">
            <a:avLst/>
          </a:prstGeom>
          <a:solidFill>
            <a:srgbClr val="35F3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250825" y="4868863"/>
            <a:ext cx="36369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Si A y B son conjuntos disjuntos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358775" y="1736725"/>
            <a:ext cx="539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U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4067175" y="4329113"/>
            <a:ext cx="539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U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5040313" y="1736725"/>
            <a:ext cx="539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U</a:t>
            </a: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684213" y="3105150"/>
            <a:ext cx="900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A</a:t>
            </a: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7235825" y="1916113"/>
            <a:ext cx="900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A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5003800" y="4329113"/>
            <a:ext cx="900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A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7451725" y="4508500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B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3563938" y="1952625"/>
            <a:ext cx="900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B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1692275" y="396875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0000FF"/>
                </a:solidFill>
              </a:rPr>
              <a:t>A </a:t>
            </a:r>
            <a:r>
              <a:rPr lang="es-ES" sz="2400" b="1">
                <a:solidFill>
                  <a:srgbClr val="0000FF"/>
                </a:solidFill>
                <a:sym typeface="simbolo"/>
              </a:rPr>
              <a:t>- </a:t>
            </a:r>
            <a:r>
              <a:rPr lang="es-ES" sz="2400" b="1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6156325" y="3933825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0000FF"/>
                </a:solidFill>
              </a:rPr>
              <a:t>A </a:t>
            </a:r>
            <a:r>
              <a:rPr lang="es-ES" sz="2400" b="1">
                <a:solidFill>
                  <a:srgbClr val="0000FF"/>
                </a:solidFill>
                <a:sym typeface="simbolo"/>
              </a:rPr>
              <a:t>- </a:t>
            </a:r>
            <a:r>
              <a:rPr lang="es-ES" sz="2400" b="1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40985" name="AutoShape 25"/>
          <p:cNvSpPr>
            <a:spLocks noChangeArrowheads="1"/>
          </p:cNvSpPr>
          <p:nvPr/>
        </p:nvSpPr>
        <p:spPr bwMode="auto">
          <a:xfrm>
            <a:off x="5219700" y="1916113"/>
            <a:ext cx="2916238" cy="1944687"/>
          </a:xfrm>
          <a:prstGeom prst="diamond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6264275" y="2420938"/>
            <a:ext cx="1044575" cy="865187"/>
          </a:xfrm>
          <a:prstGeom prst="ellipse">
            <a:avLst/>
          </a:prstGeom>
          <a:solidFill>
            <a:srgbClr val="FAFCA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5832475" y="2673350"/>
            <a:ext cx="900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B</a:t>
            </a:r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6264275" y="2420938"/>
            <a:ext cx="1044575" cy="8651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1258888" y="5768975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0000FF"/>
                </a:solidFill>
              </a:rPr>
              <a:t>A </a:t>
            </a:r>
            <a:r>
              <a:rPr lang="es-ES" sz="2400" b="1">
                <a:solidFill>
                  <a:srgbClr val="0000FF"/>
                </a:solidFill>
                <a:sym typeface="simbolo"/>
              </a:rPr>
              <a:t>- </a:t>
            </a:r>
            <a:r>
              <a:rPr lang="es-ES" sz="2400" b="1">
                <a:solidFill>
                  <a:srgbClr val="0000FF"/>
                </a:solidFill>
              </a:rPr>
              <a:t>B=</a:t>
            </a:r>
            <a:r>
              <a:rPr lang="es-ES" sz="2400" b="1">
                <a:solidFill>
                  <a:srgbClr val="0000FF"/>
                </a:solidFill>
                <a:cs typeface="Arial" pitchFamily="34" charset="0"/>
              </a:rPr>
              <a:t>A</a:t>
            </a:r>
            <a:endParaRPr lang="el-GR" sz="2400" b="1">
              <a:solidFill>
                <a:srgbClr val="0000FF"/>
              </a:solidFill>
              <a:cs typeface="Arial" pitchFamily="34" charset="0"/>
            </a:endParaRPr>
          </a:p>
        </p:txBody>
      </p:sp>
      <p:sp>
        <p:nvSpPr>
          <p:cNvPr id="40993" name="AutoShape 33"/>
          <p:cNvSpPr>
            <a:spLocks noChangeArrowheads="1"/>
          </p:cNvSpPr>
          <p:nvPr/>
        </p:nvSpPr>
        <p:spPr bwMode="auto">
          <a:xfrm>
            <a:off x="6551613" y="4545013"/>
            <a:ext cx="1260475" cy="1728787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994" name="AutoShape 34"/>
          <p:cNvSpPr>
            <a:spLocks noChangeArrowheads="1"/>
          </p:cNvSpPr>
          <p:nvPr/>
        </p:nvSpPr>
        <p:spPr bwMode="auto">
          <a:xfrm>
            <a:off x="4500563" y="4797425"/>
            <a:ext cx="1655762" cy="1295400"/>
          </a:xfrm>
          <a:prstGeom prst="plus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44" name="AutoShape 3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454775"/>
            <a:ext cx="971550" cy="395288"/>
          </a:xfrm>
          <a:prstGeom prst="actionButtonBlank">
            <a:avLst/>
          </a:prstGeom>
          <a:solidFill>
            <a:srgbClr val="F2F87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45" name="Text Box 36"/>
          <p:cNvSpPr txBox="1">
            <a:spLocks noChangeArrowheads="1"/>
          </p:cNvSpPr>
          <p:nvPr/>
        </p:nvSpPr>
        <p:spPr bwMode="auto">
          <a:xfrm>
            <a:off x="8208963" y="6491288"/>
            <a:ext cx="111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INDICE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4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2" grpId="0" animBg="1"/>
      <p:bldP spid="40963" grpId="0" animBg="1"/>
      <p:bldP spid="40964" grpId="0"/>
      <p:bldP spid="40965" grpId="0"/>
      <p:bldP spid="40966" grpId="0" animBg="1"/>
      <p:bldP spid="40967" grpId="0" animBg="1"/>
      <p:bldP spid="40968" grpId="0" animBg="1"/>
      <p:bldP spid="40969" grpId="0" animBg="1"/>
      <p:bldP spid="40970" grpId="0"/>
      <p:bldP spid="40971" grpId="0" animBg="1"/>
      <p:bldP spid="40972" grpId="0" animBg="1"/>
      <p:bldP spid="40973" grpId="0" animBg="1"/>
      <p:bldP spid="40974" grpId="0"/>
      <p:bldP spid="40975" grpId="0"/>
      <p:bldP spid="40976" grpId="0"/>
      <p:bldP spid="40977" grpId="0"/>
      <p:bldP spid="40978" grpId="0"/>
      <p:bldP spid="40979" grpId="0"/>
      <p:bldP spid="40980" grpId="0"/>
      <p:bldP spid="40981" grpId="0"/>
      <p:bldP spid="40982" grpId="0"/>
      <p:bldP spid="40983" grpId="0"/>
      <p:bldP spid="40984" grpId="0"/>
      <p:bldP spid="40985" grpId="0" animBg="1"/>
      <p:bldP spid="40986" grpId="0" animBg="1"/>
      <p:bldP spid="40987" grpId="0"/>
      <p:bldP spid="40988" grpId="0" animBg="1"/>
      <p:bldP spid="40989" grpId="0"/>
      <p:bldP spid="40993" grpId="0" animBg="1"/>
      <p:bldP spid="4099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9" name="Freeform 29"/>
          <p:cNvSpPr>
            <a:spLocks/>
          </p:cNvSpPr>
          <p:nvPr/>
        </p:nvSpPr>
        <p:spPr bwMode="auto">
          <a:xfrm>
            <a:off x="2620963" y="3130550"/>
            <a:ext cx="2527300" cy="2033588"/>
          </a:xfrm>
          <a:custGeom>
            <a:avLst/>
            <a:gdLst>
              <a:gd name="T0" fmla="*/ 2503488 w 1592"/>
              <a:gd name="T1" fmla="*/ 188913 h 1281"/>
              <a:gd name="T2" fmla="*/ 2241550 w 1592"/>
              <a:gd name="T3" fmla="*/ 93663 h 1281"/>
              <a:gd name="T4" fmla="*/ 1770063 w 1592"/>
              <a:gd name="T5" fmla="*/ 17463 h 1281"/>
              <a:gd name="T6" fmla="*/ 1482725 w 1592"/>
              <a:gd name="T7" fmla="*/ 11113 h 1281"/>
              <a:gd name="T8" fmla="*/ 1014413 w 1592"/>
              <a:gd name="T9" fmla="*/ 82550 h 1281"/>
              <a:gd name="T10" fmla="*/ 765175 w 1592"/>
              <a:gd name="T11" fmla="*/ 165100 h 1281"/>
              <a:gd name="T12" fmla="*/ 536575 w 1592"/>
              <a:gd name="T13" fmla="*/ 260350 h 1281"/>
              <a:gd name="T14" fmla="*/ 298450 w 1592"/>
              <a:gd name="T15" fmla="*/ 422275 h 1281"/>
              <a:gd name="T16" fmla="*/ 150813 w 1592"/>
              <a:gd name="T17" fmla="*/ 585788 h 1281"/>
              <a:gd name="T18" fmla="*/ 42862 w 1592"/>
              <a:gd name="T19" fmla="*/ 803275 h 1281"/>
              <a:gd name="T20" fmla="*/ 6350 w 1592"/>
              <a:gd name="T21" fmla="*/ 982663 h 1281"/>
              <a:gd name="T22" fmla="*/ 6350 w 1592"/>
              <a:gd name="T23" fmla="*/ 1090613 h 1281"/>
              <a:gd name="T24" fmla="*/ 42862 w 1592"/>
              <a:gd name="T25" fmla="*/ 1235075 h 1281"/>
              <a:gd name="T26" fmla="*/ 150813 w 1592"/>
              <a:gd name="T27" fmla="*/ 1450975 h 1281"/>
              <a:gd name="T28" fmla="*/ 295275 w 1592"/>
              <a:gd name="T29" fmla="*/ 1593850 h 1281"/>
              <a:gd name="T30" fmla="*/ 366712 w 1592"/>
              <a:gd name="T31" fmla="*/ 1666876 h 1281"/>
              <a:gd name="T32" fmla="*/ 619125 w 1592"/>
              <a:gd name="T33" fmla="*/ 1811338 h 1281"/>
              <a:gd name="T34" fmla="*/ 763587 w 1592"/>
              <a:gd name="T35" fmla="*/ 1882776 h 1281"/>
              <a:gd name="T36" fmla="*/ 871538 w 1592"/>
              <a:gd name="T37" fmla="*/ 1919288 h 1281"/>
              <a:gd name="T38" fmla="*/ 1195388 w 1592"/>
              <a:gd name="T39" fmla="*/ 1990726 h 1281"/>
              <a:gd name="T40" fmla="*/ 1555750 w 1592"/>
              <a:gd name="T41" fmla="*/ 2027238 h 1281"/>
              <a:gd name="T42" fmla="*/ 1698625 w 1592"/>
              <a:gd name="T43" fmla="*/ 2027238 h 1281"/>
              <a:gd name="T44" fmla="*/ 1987550 w 1592"/>
              <a:gd name="T45" fmla="*/ 1990726 h 1281"/>
              <a:gd name="T46" fmla="*/ 2166938 w 1592"/>
              <a:gd name="T47" fmla="*/ 1954213 h 1281"/>
              <a:gd name="T48" fmla="*/ 2382838 w 1592"/>
              <a:gd name="T49" fmla="*/ 1882776 h 1281"/>
              <a:gd name="T50" fmla="*/ 2279650 w 1592"/>
              <a:gd name="T51" fmla="*/ 1836738 h 1281"/>
              <a:gd name="T52" fmla="*/ 2103438 w 1592"/>
              <a:gd name="T53" fmla="*/ 1736726 h 1281"/>
              <a:gd name="T54" fmla="*/ 1951038 w 1592"/>
              <a:gd name="T55" fmla="*/ 1593850 h 1281"/>
              <a:gd name="T56" fmla="*/ 1843088 w 1592"/>
              <a:gd name="T57" fmla="*/ 1450975 h 1281"/>
              <a:gd name="T58" fmla="*/ 1771650 w 1592"/>
              <a:gd name="T59" fmla="*/ 1270000 h 1281"/>
              <a:gd name="T60" fmla="*/ 1735138 w 1592"/>
              <a:gd name="T61" fmla="*/ 1054100 h 1281"/>
              <a:gd name="T62" fmla="*/ 1771650 w 1592"/>
              <a:gd name="T63" fmla="*/ 838200 h 1281"/>
              <a:gd name="T64" fmla="*/ 1879600 w 1592"/>
              <a:gd name="T65" fmla="*/ 593725 h 1281"/>
              <a:gd name="T66" fmla="*/ 2022475 w 1592"/>
              <a:gd name="T67" fmla="*/ 442913 h 1281"/>
              <a:gd name="T68" fmla="*/ 2227263 w 1592"/>
              <a:gd name="T69" fmla="*/ 284163 h 1281"/>
              <a:gd name="T70" fmla="*/ 2382838 w 1592"/>
              <a:gd name="T71" fmla="*/ 227013 h 1281"/>
              <a:gd name="T72" fmla="*/ 2503488 w 1592"/>
              <a:gd name="T73" fmla="*/ 188913 h 128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592"/>
              <a:gd name="T112" fmla="*/ 0 h 1281"/>
              <a:gd name="T113" fmla="*/ 1592 w 1592"/>
              <a:gd name="T114" fmla="*/ 1281 h 1281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592" h="1281">
                <a:moveTo>
                  <a:pt x="1577" y="119"/>
                </a:moveTo>
                <a:cubicBezTo>
                  <a:pt x="1562" y="105"/>
                  <a:pt x="1489" y="77"/>
                  <a:pt x="1412" y="59"/>
                </a:cubicBezTo>
                <a:cubicBezTo>
                  <a:pt x="1335" y="41"/>
                  <a:pt x="1195" y="20"/>
                  <a:pt x="1115" y="11"/>
                </a:cubicBezTo>
                <a:cubicBezTo>
                  <a:pt x="1035" y="2"/>
                  <a:pt x="1013" y="0"/>
                  <a:pt x="934" y="7"/>
                </a:cubicBezTo>
                <a:cubicBezTo>
                  <a:pt x="855" y="14"/>
                  <a:pt x="714" y="36"/>
                  <a:pt x="639" y="52"/>
                </a:cubicBezTo>
                <a:cubicBezTo>
                  <a:pt x="564" y="68"/>
                  <a:pt x="532" y="85"/>
                  <a:pt x="482" y="104"/>
                </a:cubicBezTo>
                <a:cubicBezTo>
                  <a:pt x="432" y="123"/>
                  <a:pt x="387" y="137"/>
                  <a:pt x="338" y="164"/>
                </a:cubicBezTo>
                <a:cubicBezTo>
                  <a:pt x="289" y="191"/>
                  <a:pt x="229" y="232"/>
                  <a:pt x="188" y="266"/>
                </a:cubicBezTo>
                <a:cubicBezTo>
                  <a:pt x="147" y="300"/>
                  <a:pt x="122" y="329"/>
                  <a:pt x="95" y="369"/>
                </a:cubicBezTo>
                <a:cubicBezTo>
                  <a:pt x="68" y="409"/>
                  <a:pt x="42" y="464"/>
                  <a:pt x="27" y="506"/>
                </a:cubicBezTo>
                <a:cubicBezTo>
                  <a:pt x="12" y="548"/>
                  <a:pt x="8" y="589"/>
                  <a:pt x="4" y="619"/>
                </a:cubicBezTo>
                <a:cubicBezTo>
                  <a:pt x="0" y="649"/>
                  <a:pt x="0" y="661"/>
                  <a:pt x="4" y="687"/>
                </a:cubicBezTo>
                <a:cubicBezTo>
                  <a:pt x="8" y="713"/>
                  <a:pt x="12" y="740"/>
                  <a:pt x="27" y="778"/>
                </a:cubicBezTo>
                <a:cubicBezTo>
                  <a:pt x="42" y="816"/>
                  <a:pt x="69" y="876"/>
                  <a:pt x="95" y="914"/>
                </a:cubicBezTo>
                <a:cubicBezTo>
                  <a:pt x="121" y="952"/>
                  <a:pt x="163" y="981"/>
                  <a:pt x="186" y="1004"/>
                </a:cubicBezTo>
                <a:cubicBezTo>
                  <a:pt x="209" y="1027"/>
                  <a:pt x="197" y="1027"/>
                  <a:pt x="231" y="1050"/>
                </a:cubicBezTo>
                <a:cubicBezTo>
                  <a:pt x="265" y="1073"/>
                  <a:pt x="348" y="1118"/>
                  <a:pt x="390" y="1141"/>
                </a:cubicBezTo>
                <a:cubicBezTo>
                  <a:pt x="432" y="1164"/>
                  <a:pt x="455" y="1175"/>
                  <a:pt x="481" y="1186"/>
                </a:cubicBezTo>
                <a:cubicBezTo>
                  <a:pt x="507" y="1197"/>
                  <a:pt x="504" y="1198"/>
                  <a:pt x="549" y="1209"/>
                </a:cubicBezTo>
                <a:cubicBezTo>
                  <a:pt x="594" y="1220"/>
                  <a:pt x="681" y="1243"/>
                  <a:pt x="753" y="1254"/>
                </a:cubicBezTo>
                <a:cubicBezTo>
                  <a:pt x="825" y="1265"/>
                  <a:pt x="927" y="1273"/>
                  <a:pt x="980" y="1277"/>
                </a:cubicBezTo>
                <a:cubicBezTo>
                  <a:pt x="1033" y="1281"/>
                  <a:pt x="1025" y="1281"/>
                  <a:pt x="1070" y="1277"/>
                </a:cubicBezTo>
                <a:cubicBezTo>
                  <a:pt x="1115" y="1273"/>
                  <a:pt x="1203" y="1262"/>
                  <a:pt x="1252" y="1254"/>
                </a:cubicBezTo>
                <a:cubicBezTo>
                  <a:pt x="1301" y="1246"/>
                  <a:pt x="1324" y="1242"/>
                  <a:pt x="1365" y="1231"/>
                </a:cubicBezTo>
                <a:cubicBezTo>
                  <a:pt x="1406" y="1220"/>
                  <a:pt x="1489" y="1198"/>
                  <a:pt x="1501" y="1186"/>
                </a:cubicBezTo>
                <a:cubicBezTo>
                  <a:pt x="1513" y="1174"/>
                  <a:pt x="1465" y="1172"/>
                  <a:pt x="1436" y="1157"/>
                </a:cubicBezTo>
                <a:cubicBezTo>
                  <a:pt x="1407" y="1142"/>
                  <a:pt x="1359" y="1120"/>
                  <a:pt x="1325" y="1094"/>
                </a:cubicBezTo>
                <a:cubicBezTo>
                  <a:pt x="1291" y="1068"/>
                  <a:pt x="1256" y="1034"/>
                  <a:pt x="1229" y="1004"/>
                </a:cubicBezTo>
                <a:cubicBezTo>
                  <a:pt x="1202" y="974"/>
                  <a:pt x="1180" y="948"/>
                  <a:pt x="1161" y="914"/>
                </a:cubicBezTo>
                <a:cubicBezTo>
                  <a:pt x="1142" y="880"/>
                  <a:pt x="1127" y="842"/>
                  <a:pt x="1116" y="800"/>
                </a:cubicBezTo>
                <a:cubicBezTo>
                  <a:pt x="1105" y="758"/>
                  <a:pt x="1093" y="709"/>
                  <a:pt x="1093" y="664"/>
                </a:cubicBezTo>
                <a:cubicBezTo>
                  <a:pt x="1093" y="619"/>
                  <a:pt x="1101" y="576"/>
                  <a:pt x="1116" y="528"/>
                </a:cubicBezTo>
                <a:cubicBezTo>
                  <a:pt x="1131" y="480"/>
                  <a:pt x="1158" y="416"/>
                  <a:pt x="1184" y="374"/>
                </a:cubicBezTo>
                <a:cubicBezTo>
                  <a:pt x="1210" y="332"/>
                  <a:pt x="1238" y="311"/>
                  <a:pt x="1274" y="279"/>
                </a:cubicBezTo>
                <a:cubicBezTo>
                  <a:pt x="1310" y="247"/>
                  <a:pt x="1365" y="202"/>
                  <a:pt x="1403" y="179"/>
                </a:cubicBezTo>
                <a:cubicBezTo>
                  <a:pt x="1441" y="156"/>
                  <a:pt x="1472" y="153"/>
                  <a:pt x="1501" y="143"/>
                </a:cubicBezTo>
                <a:cubicBezTo>
                  <a:pt x="1530" y="133"/>
                  <a:pt x="1592" y="133"/>
                  <a:pt x="1577" y="119"/>
                </a:cubicBezTo>
                <a:close/>
              </a:path>
            </a:pathLst>
          </a:custGeom>
          <a:solidFill>
            <a:srgbClr val="35F34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5842" name="Freeform 2"/>
          <p:cNvSpPr>
            <a:spLocks/>
          </p:cNvSpPr>
          <p:nvPr/>
        </p:nvSpPr>
        <p:spPr bwMode="auto">
          <a:xfrm>
            <a:off x="4983163" y="3278188"/>
            <a:ext cx="1533525" cy="1809750"/>
          </a:xfrm>
          <a:custGeom>
            <a:avLst/>
            <a:gdLst>
              <a:gd name="T0" fmla="*/ 128588 w 966"/>
              <a:gd name="T1" fmla="*/ 42862 h 1140"/>
              <a:gd name="T2" fmla="*/ 309563 w 966"/>
              <a:gd name="T3" fmla="*/ 6350 h 1140"/>
              <a:gd name="T4" fmla="*/ 488950 w 966"/>
              <a:gd name="T5" fmla="*/ 6350 h 1140"/>
              <a:gd name="T6" fmla="*/ 596900 w 966"/>
              <a:gd name="T7" fmla="*/ 6350 h 1140"/>
              <a:gd name="T8" fmla="*/ 776287 w 966"/>
              <a:gd name="T9" fmla="*/ 42862 h 1140"/>
              <a:gd name="T10" fmla="*/ 957263 w 966"/>
              <a:gd name="T11" fmla="*/ 114300 h 1140"/>
              <a:gd name="T12" fmla="*/ 1136650 w 966"/>
              <a:gd name="T13" fmla="*/ 222250 h 1140"/>
              <a:gd name="T14" fmla="*/ 1281113 w 966"/>
              <a:gd name="T15" fmla="*/ 330200 h 1140"/>
              <a:gd name="T16" fmla="*/ 1425575 w 966"/>
              <a:gd name="T17" fmla="*/ 511175 h 1140"/>
              <a:gd name="T18" fmla="*/ 1497013 w 966"/>
              <a:gd name="T19" fmla="*/ 655637 h 1140"/>
              <a:gd name="T20" fmla="*/ 1533525 w 966"/>
              <a:gd name="T21" fmla="*/ 906462 h 1140"/>
              <a:gd name="T22" fmla="*/ 1497013 w 966"/>
              <a:gd name="T23" fmla="*/ 1122362 h 1140"/>
              <a:gd name="T24" fmla="*/ 1460500 w 966"/>
              <a:gd name="T25" fmla="*/ 1230312 h 1140"/>
              <a:gd name="T26" fmla="*/ 1317625 w 966"/>
              <a:gd name="T27" fmla="*/ 1446212 h 1140"/>
              <a:gd name="T28" fmla="*/ 1146175 w 966"/>
              <a:gd name="T29" fmla="*/ 1589087 h 1140"/>
              <a:gd name="T30" fmla="*/ 884238 w 966"/>
              <a:gd name="T31" fmla="*/ 1735138 h 1140"/>
              <a:gd name="T32" fmla="*/ 608013 w 966"/>
              <a:gd name="T33" fmla="*/ 1793875 h 1140"/>
              <a:gd name="T34" fmla="*/ 344488 w 966"/>
              <a:gd name="T35" fmla="*/ 1806575 h 1140"/>
              <a:gd name="T36" fmla="*/ 128588 w 966"/>
              <a:gd name="T37" fmla="*/ 1771650 h 1140"/>
              <a:gd name="T38" fmla="*/ 7938 w 966"/>
              <a:gd name="T39" fmla="*/ 1736725 h 1140"/>
              <a:gd name="T40" fmla="*/ 84138 w 966"/>
              <a:gd name="T41" fmla="*/ 1722438 h 1140"/>
              <a:gd name="T42" fmla="*/ 203200 w 966"/>
              <a:gd name="T43" fmla="*/ 1670050 h 1140"/>
              <a:gd name="T44" fmla="*/ 381000 w 966"/>
              <a:gd name="T45" fmla="*/ 1555750 h 1140"/>
              <a:gd name="T46" fmla="*/ 525463 w 966"/>
              <a:gd name="T47" fmla="*/ 1446212 h 1140"/>
              <a:gd name="T48" fmla="*/ 633413 w 966"/>
              <a:gd name="T49" fmla="*/ 1338262 h 1140"/>
              <a:gd name="T50" fmla="*/ 741363 w 966"/>
              <a:gd name="T51" fmla="*/ 1158875 h 1140"/>
              <a:gd name="T52" fmla="*/ 812800 w 966"/>
              <a:gd name="T53" fmla="*/ 979487 h 1140"/>
              <a:gd name="T54" fmla="*/ 812800 w 966"/>
              <a:gd name="T55" fmla="*/ 798512 h 1140"/>
              <a:gd name="T56" fmla="*/ 765175 w 966"/>
              <a:gd name="T57" fmla="*/ 608012 h 1140"/>
              <a:gd name="T58" fmla="*/ 674688 w 966"/>
              <a:gd name="T59" fmla="*/ 465137 h 1140"/>
              <a:gd name="T60" fmla="*/ 596900 w 966"/>
              <a:gd name="T61" fmla="*/ 366712 h 1140"/>
              <a:gd name="T62" fmla="*/ 488950 w 966"/>
              <a:gd name="T63" fmla="*/ 258762 h 1140"/>
              <a:gd name="T64" fmla="*/ 344488 w 966"/>
              <a:gd name="T65" fmla="*/ 150812 h 1140"/>
              <a:gd name="T66" fmla="*/ 201612 w 966"/>
              <a:gd name="T67" fmla="*/ 79375 h 1140"/>
              <a:gd name="T68" fmla="*/ 128588 w 966"/>
              <a:gd name="T69" fmla="*/ 42862 h 114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966"/>
              <a:gd name="T106" fmla="*/ 0 h 1140"/>
              <a:gd name="T107" fmla="*/ 966 w 966"/>
              <a:gd name="T108" fmla="*/ 1140 h 114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966" h="1140">
                <a:moveTo>
                  <a:pt x="81" y="27"/>
                </a:moveTo>
                <a:cubicBezTo>
                  <a:pt x="92" y="19"/>
                  <a:pt x="157" y="8"/>
                  <a:pt x="195" y="4"/>
                </a:cubicBezTo>
                <a:cubicBezTo>
                  <a:pt x="233" y="0"/>
                  <a:pt x="278" y="4"/>
                  <a:pt x="308" y="4"/>
                </a:cubicBezTo>
                <a:cubicBezTo>
                  <a:pt x="338" y="4"/>
                  <a:pt x="346" y="0"/>
                  <a:pt x="376" y="4"/>
                </a:cubicBezTo>
                <a:cubicBezTo>
                  <a:pt x="406" y="8"/>
                  <a:pt x="451" y="16"/>
                  <a:pt x="489" y="27"/>
                </a:cubicBezTo>
                <a:cubicBezTo>
                  <a:pt x="527" y="38"/>
                  <a:pt x="565" y="53"/>
                  <a:pt x="603" y="72"/>
                </a:cubicBezTo>
                <a:cubicBezTo>
                  <a:pt x="641" y="91"/>
                  <a:pt x="682" y="117"/>
                  <a:pt x="716" y="140"/>
                </a:cubicBezTo>
                <a:cubicBezTo>
                  <a:pt x="750" y="163"/>
                  <a:pt x="777" y="178"/>
                  <a:pt x="807" y="208"/>
                </a:cubicBezTo>
                <a:cubicBezTo>
                  <a:pt x="837" y="238"/>
                  <a:pt x="875" y="288"/>
                  <a:pt x="898" y="322"/>
                </a:cubicBezTo>
                <a:cubicBezTo>
                  <a:pt x="921" y="356"/>
                  <a:pt x="932" y="372"/>
                  <a:pt x="943" y="413"/>
                </a:cubicBezTo>
                <a:cubicBezTo>
                  <a:pt x="954" y="454"/>
                  <a:pt x="966" y="522"/>
                  <a:pt x="966" y="571"/>
                </a:cubicBezTo>
                <a:cubicBezTo>
                  <a:pt x="966" y="620"/>
                  <a:pt x="951" y="673"/>
                  <a:pt x="943" y="707"/>
                </a:cubicBezTo>
                <a:cubicBezTo>
                  <a:pt x="935" y="741"/>
                  <a:pt x="939" y="741"/>
                  <a:pt x="920" y="775"/>
                </a:cubicBezTo>
                <a:cubicBezTo>
                  <a:pt x="901" y="809"/>
                  <a:pt x="863" y="873"/>
                  <a:pt x="830" y="911"/>
                </a:cubicBezTo>
                <a:cubicBezTo>
                  <a:pt x="797" y="949"/>
                  <a:pt x="768" y="971"/>
                  <a:pt x="722" y="1001"/>
                </a:cubicBezTo>
                <a:cubicBezTo>
                  <a:pt x="676" y="1031"/>
                  <a:pt x="613" y="1072"/>
                  <a:pt x="557" y="1093"/>
                </a:cubicBezTo>
                <a:cubicBezTo>
                  <a:pt x="501" y="1114"/>
                  <a:pt x="440" y="1123"/>
                  <a:pt x="383" y="1130"/>
                </a:cubicBezTo>
                <a:cubicBezTo>
                  <a:pt x="326" y="1137"/>
                  <a:pt x="267" y="1140"/>
                  <a:pt x="217" y="1138"/>
                </a:cubicBezTo>
                <a:cubicBezTo>
                  <a:pt x="167" y="1136"/>
                  <a:pt x="116" y="1123"/>
                  <a:pt x="81" y="1116"/>
                </a:cubicBezTo>
                <a:cubicBezTo>
                  <a:pt x="46" y="1109"/>
                  <a:pt x="10" y="1099"/>
                  <a:pt x="5" y="1094"/>
                </a:cubicBezTo>
                <a:cubicBezTo>
                  <a:pt x="0" y="1089"/>
                  <a:pt x="33" y="1092"/>
                  <a:pt x="53" y="1085"/>
                </a:cubicBezTo>
                <a:cubicBezTo>
                  <a:pt x="73" y="1078"/>
                  <a:pt x="97" y="1069"/>
                  <a:pt x="128" y="1052"/>
                </a:cubicBezTo>
                <a:cubicBezTo>
                  <a:pt x="159" y="1035"/>
                  <a:pt x="206" y="1003"/>
                  <a:pt x="240" y="980"/>
                </a:cubicBezTo>
                <a:cubicBezTo>
                  <a:pt x="274" y="957"/>
                  <a:pt x="305" y="934"/>
                  <a:pt x="331" y="911"/>
                </a:cubicBezTo>
                <a:cubicBezTo>
                  <a:pt x="357" y="888"/>
                  <a:pt x="376" y="873"/>
                  <a:pt x="399" y="843"/>
                </a:cubicBezTo>
                <a:cubicBezTo>
                  <a:pt x="422" y="813"/>
                  <a:pt x="448" y="768"/>
                  <a:pt x="467" y="730"/>
                </a:cubicBezTo>
                <a:cubicBezTo>
                  <a:pt x="486" y="692"/>
                  <a:pt x="505" y="655"/>
                  <a:pt x="512" y="617"/>
                </a:cubicBezTo>
                <a:cubicBezTo>
                  <a:pt x="519" y="579"/>
                  <a:pt x="517" y="542"/>
                  <a:pt x="512" y="503"/>
                </a:cubicBezTo>
                <a:cubicBezTo>
                  <a:pt x="507" y="464"/>
                  <a:pt x="496" y="418"/>
                  <a:pt x="482" y="383"/>
                </a:cubicBezTo>
                <a:cubicBezTo>
                  <a:pt x="468" y="348"/>
                  <a:pt x="443" y="318"/>
                  <a:pt x="425" y="293"/>
                </a:cubicBezTo>
                <a:cubicBezTo>
                  <a:pt x="407" y="268"/>
                  <a:pt x="395" y="253"/>
                  <a:pt x="376" y="231"/>
                </a:cubicBezTo>
                <a:cubicBezTo>
                  <a:pt x="357" y="209"/>
                  <a:pt x="335" y="186"/>
                  <a:pt x="308" y="163"/>
                </a:cubicBezTo>
                <a:cubicBezTo>
                  <a:pt x="281" y="140"/>
                  <a:pt x="247" y="114"/>
                  <a:pt x="217" y="95"/>
                </a:cubicBezTo>
                <a:cubicBezTo>
                  <a:pt x="187" y="76"/>
                  <a:pt x="150" y="61"/>
                  <a:pt x="127" y="50"/>
                </a:cubicBezTo>
                <a:cubicBezTo>
                  <a:pt x="104" y="39"/>
                  <a:pt x="70" y="35"/>
                  <a:pt x="81" y="27"/>
                </a:cubicBezTo>
                <a:close/>
              </a:path>
            </a:pathLst>
          </a:custGeom>
          <a:solidFill>
            <a:srgbClr val="35F34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68538" y="357028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7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7453313" y="38608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6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948488" y="42926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5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339975" y="42926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5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916238" y="38608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6</a:t>
            </a: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323850" y="3141663"/>
            <a:ext cx="3168650" cy="2016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6659563" y="3284538"/>
            <a:ext cx="2160587" cy="18002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34925" y="32131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>
                <a:latin typeface="Arial Black" pitchFamily="34" charset="0"/>
              </a:rPr>
              <a:t>A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8677275" y="32131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>
                <a:latin typeface="Arial Black" pitchFamily="34" charset="0"/>
              </a:rPr>
              <a:t>B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323850" y="836613"/>
            <a:ext cx="84978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El conjunto “A  diferencia simétrica B ” que se representa              es el conjunto formado por todos los elementos que pertenecen a (A-B) o(B-A).</a:t>
            </a:r>
          </a:p>
        </p:txBody>
      </p:sp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2087563" y="1268413"/>
          <a:ext cx="863600" cy="373062"/>
        </p:xfrm>
        <a:graphic>
          <a:graphicData uri="http://schemas.openxmlformats.org/presentationml/2006/ole">
            <p:oleObj spid="_x0000_s14338" name="Equation" r:id="rId3" imgW="380880" imgH="164880" progId="">
              <p:embed/>
            </p:oleObj>
          </a:graphicData>
        </a:graphic>
      </p:graphicFrame>
      <p:graphicFrame>
        <p:nvGraphicFramePr>
          <p:cNvPr id="35854" name="Object 14"/>
          <p:cNvGraphicFramePr>
            <a:graphicFrameLocks noChangeAspect="1"/>
          </p:cNvGraphicFramePr>
          <p:nvPr/>
        </p:nvGraphicFramePr>
        <p:xfrm>
          <a:off x="479425" y="6103938"/>
          <a:ext cx="7019925" cy="638175"/>
        </p:xfrm>
        <a:graphic>
          <a:graphicData uri="http://schemas.openxmlformats.org/presentationml/2006/ole">
            <p:oleObj spid="_x0000_s14339" name="Equation" r:id="rId4" imgW="2654280" imgH="253800" progId="">
              <p:embed/>
            </p:oleObj>
          </a:graphicData>
        </a:graphic>
      </p:graphicFrame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323850" y="2060575"/>
            <a:ext cx="1979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E71505"/>
                </a:solidFill>
              </a:rPr>
              <a:t>Ejemplo:</a:t>
            </a:r>
          </a:p>
        </p:txBody>
      </p:sp>
      <p:graphicFrame>
        <p:nvGraphicFramePr>
          <p:cNvPr id="35856" name="Object 16"/>
          <p:cNvGraphicFramePr>
            <a:graphicFrameLocks noChangeAspect="1"/>
          </p:cNvGraphicFramePr>
          <p:nvPr/>
        </p:nvGraphicFramePr>
        <p:xfrm>
          <a:off x="827088" y="2492375"/>
          <a:ext cx="7850187" cy="625475"/>
        </p:xfrm>
        <a:graphic>
          <a:graphicData uri="http://schemas.openxmlformats.org/presentationml/2006/ole">
            <p:oleObj spid="_x0000_s14340" name="Equation" r:id="rId5" imgW="2857320" imgH="253800" progId="">
              <p:embed/>
            </p:oleObj>
          </a:graphicData>
        </a:graphic>
      </p:graphicFrame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8101013" y="436562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9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8027988" y="34290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8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6877050" y="35734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7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684213" y="414972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3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863600" y="34623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1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1331913" y="44370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4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1511300" y="32845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2</a:t>
            </a:r>
          </a:p>
        </p:txBody>
      </p:sp>
      <p:graphicFrame>
        <p:nvGraphicFramePr>
          <p:cNvPr id="35864" name="Object 24"/>
          <p:cNvGraphicFramePr>
            <a:graphicFrameLocks noChangeAspect="1"/>
          </p:cNvGraphicFramePr>
          <p:nvPr/>
        </p:nvGraphicFramePr>
        <p:xfrm>
          <a:off x="1801813" y="5445125"/>
          <a:ext cx="4837112" cy="638175"/>
        </p:xfrm>
        <a:graphic>
          <a:graphicData uri="http://schemas.openxmlformats.org/presentationml/2006/ole">
            <p:oleObj spid="_x0000_s14341" name="Equation" r:id="rId6" imgW="1828800" imgH="253800" progId="">
              <p:embed/>
            </p:oleObj>
          </a:graphicData>
        </a:graphic>
      </p:graphicFrame>
      <p:sp>
        <p:nvSpPr>
          <p:cNvPr id="35865" name="Oval 25"/>
          <p:cNvSpPr>
            <a:spLocks noChangeArrowheads="1"/>
          </p:cNvSpPr>
          <p:nvPr/>
        </p:nvSpPr>
        <p:spPr bwMode="auto">
          <a:xfrm>
            <a:off x="4356100" y="3284538"/>
            <a:ext cx="2160588" cy="180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66" name="Oval 26"/>
          <p:cNvSpPr>
            <a:spLocks noChangeArrowheads="1"/>
          </p:cNvSpPr>
          <p:nvPr/>
        </p:nvSpPr>
        <p:spPr bwMode="auto">
          <a:xfrm>
            <a:off x="2627313" y="3141663"/>
            <a:ext cx="3168650" cy="20161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68" name="WordArt 28"/>
          <p:cNvSpPr>
            <a:spLocks noChangeArrowheads="1" noChangeShapeType="1" noTextEdit="1"/>
          </p:cNvSpPr>
          <p:nvPr/>
        </p:nvSpPr>
        <p:spPr bwMode="auto">
          <a:xfrm>
            <a:off x="1476375" y="260350"/>
            <a:ext cx="60483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DIFERENCIA SIMÉTRICA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80" dur="2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1.48148E-6 L 3.61111E-6 -1.48148E-6 " pathEditMode="relative" rAng="0" ptsTypes="AA">
                                      <p:cBhvr>
                                        <p:cTn id="82" dur="2000" spd="-1000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2.96296E-6 L -3.33333E-6 -2.96296E-6 " pathEditMode="relative" rAng="0" ptsTypes="AA">
                                      <p:cBhvr>
                                        <p:cTn id="84" dur="2000" spd="-1000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4.07407E-6 L 3.61111E-6 -4.07407E-6 " pathEditMode="relative" rAng="0" ptsTypes="AA">
                                      <p:cBhvr>
                                        <p:cTn id="86" dur="2000" spd="-100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1.11111E-6 L 4.16667E-6 1.11111E-6 " pathEditMode="relative" rAng="0" ptsTypes="AA">
                                      <p:cBhvr>
                                        <p:cTn id="88" dur="2000" spd="-1000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208 -4.44444E-6 L 0.00208 -4.44444E-6 " pathEditMode="relative" rAng="0" ptsTypes="AA">
                                      <p:cBhvr>
                                        <p:cTn id="90" dur="2000" spd="-100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028 1.85185E-6 L -0.00972 1.85185E-6 " pathEditMode="relative" rAng="0" ptsTypes="AA">
                                      <p:cBhvr>
                                        <p:cTn id="92" dur="2000" spd="-100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94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209 4.44444E-6 L 0.00209 4.44444E-6 " pathEditMode="relative" rAng="0" ptsTypes="AA">
                                      <p:cBhvr>
                                        <p:cTn id="96" dur="2000" spd="-100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191 4.81481E-6 L -0.00191 4.81481E-6 " pathEditMode="relative" rAng="0" ptsTypes="AA">
                                      <p:cBhvr>
                                        <p:cTn id="98" dur="2000" spd="-100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371 1.85185E-6 L -0.01371 1.85185E-6 " pathEditMode="relative" rAng="0" ptsTypes="AA">
                                      <p:cBhvr>
                                        <p:cTn id="100" dur="2000" spd="-100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08 -4.44444E-6 L -0.00208 -4.44444E-6 " pathEditMode="relative" rAng="0" ptsTypes="AA">
                                      <p:cBhvr>
                                        <p:cTn id="102" dur="2000" spd="-100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2.59259E-6 L -0.24601 -2.59259E-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08 4.44444E-6 L -0.00208 4.44444E-6 " pathEditMode="relative" rAng="0" ptsTypes="AA">
                                      <p:cBhvr>
                                        <p:cTn id="106" dur="2000" spd="-100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208 3.7037E-7 L -0.00208 3.7037E-7 " pathEditMode="relative" rAng="0" ptsTypes="AA">
                                      <p:cBhvr>
                                        <p:cTn id="108" dur="2000" spd="-100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427 0.00024 L -3.88889E-6 -0.00023 " pathEditMode="relative" rAng="0" ptsTypes="AA">
                                      <p:cBhvr>
                                        <p:cTn id="110" dur="2000" spd="-100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9" grpId="0" animBg="1"/>
      <p:bldP spid="35842" grpId="0" animBg="1"/>
      <p:bldP spid="35843" grpId="0"/>
      <p:bldP spid="35843" grpId="1"/>
      <p:bldP spid="35844" grpId="0"/>
      <p:bldP spid="35844" grpId="1"/>
      <p:bldP spid="35845" grpId="0"/>
      <p:bldP spid="35845" grpId="1"/>
      <p:bldP spid="35846" grpId="0"/>
      <p:bldP spid="35846" grpId="1"/>
      <p:bldP spid="35847" grpId="0"/>
      <p:bldP spid="35847" grpId="1"/>
      <p:bldP spid="35848" grpId="0" animBg="1"/>
      <p:bldP spid="35848" grpId="1" animBg="1"/>
      <p:bldP spid="35849" grpId="0" animBg="1"/>
      <p:bldP spid="35849" grpId="1" animBg="1"/>
      <p:bldP spid="35850" grpId="0"/>
      <p:bldP spid="35850" grpId="1"/>
      <p:bldP spid="35851" grpId="0"/>
      <p:bldP spid="35851" grpId="1"/>
      <p:bldP spid="35852" grpId="0"/>
      <p:bldP spid="35855" grpId="0"/>
      <p:bldP spid="35857" grpId="0"/>
      <p:bldP spid="35857" grpId="1"/>
      <p:bldP spid="35858" grpId="0"/>
      <p:bldP spid="35858" grpId="1"/>
      <p:bldP spid="35859" grpId="0"/>
      <p:bldP spid="35859" grpId="1"/>
      <p:bldP spid="35860" grpId="0"/>
      <p:bldP spid="35860" grpId="1"/>
      <p:bldP spid="35861" grpId="0"/>
      <p:bldP spid="35861" grpId="1"/>
      <p:bldP spid="35862" grpId="0"/>
      <p:bldP spid="35862" grpId="1"/>
      <p:bldP spid="35863" grpId="0"/>
      <p:bldP spid="35863" grpId="1"/>
      <p:bldP spid="35865" grpId="0" animBg="1"/>
      <p:bldP spid="35866" grpId="0" animBg="1"/>
      <p:bldP spid="3586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5" name="Oval 17"/>
          <p:cNvSpPr>
            <a:spLocks noChangeArrowheads="1"/>
          </p:cNvSpPr>
          <p:nvPr/>
        </p:nvSpPr>
        <p:spPr bwMode="auto">
          <a:xfrm>
            <a:off x="863600" y="4473575"/>
            <a:ext cx="3779838" cy="1655763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/>
          </a:p>
        </p:txBody>
      </p:sp>
      <p:sp>
        <p:nvSpPr>
          <p:cNvPr id="37904" name="Oval 16"/>
          <p:cNvSpPr>
            <a:spLocks noChangeArrowheads="1"/>
          </p:cNvSpPr>
          <p:nvPr/>
        </p:nvSpPr>
        <p:spPr bwMode="auto">
          <a:xfrm>
            <a:off x="3384550" y="4473575"/>
            <a:ext cx="3779838" cy="1655763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906" name="Freeform 18"/>
          <p:cNvSpPr>
            <a:spLocks/>
          </p:cNvSpPr>
          <p:nvPr/>
        </p:nvSpPr>
        <p:spPr bwMode="auto">
          <a:xfrm>
            <a:off x="3384550" y="4676775"/>
            <a:ext cx="1258888" cy="1243013"/>
          </a:xfrm>
          <a:custGeom>
            <a:avLst/>
            <a:gdLst>
              <a:gd name="T0" fmla="*/ 647700 w 793"/>
              <a:gd name="T1" fmla="*/ 12700 h 783"/>
              <a:gd name="T2" fmla="*/ 792163 w 793"/>
              <a:gd name="T3" fmla="*/ 84138 h 783"/>
              <a:gd name="T4" fmla="*/ 863600 w 793"/>
              <a:gd name="T5" fmla="*/ 120650 h 783"/>
              <a:gd name="T6" fmla="*/ 935038 w 793"/>
              <a:gd name="T7" fmla="*/ 157163 h 783"/>
              <a:gd name="T8" fmla="*/ 1079500 w 793"/>
              <a:gd name="T9" fmla="*/ 265113 h 783"/>
              <a:gd name="T10" fmla="*/ 1150938 w 793"/>
              <a:gd name="T11" fmla="*/ 336550 h 783"/>
              <a:gd name="T12" fmla="*/ 1223963 w 793"/>
              <a:gd name="T13" fmla="*/ 444500 h 783"/>
              <a:gd name="T14" fmla="*/ 1258888 w 793"/>
              <a:gd name="T15" fmla="*/ 623888 h 783"/>
              <a:gd name="T16" fmla="*/ 1223963 w 793"/>
              <a:gd name="T17" fmla="*/ 768350 h 783"/>
              <a:gd name="T18" fmla="*/ 1150938 w 793"/>
              <a:gd name="T19" fmla="*/ 876300 h 783"/>
              <a:gd name="T20" fmla="*/ 1079500 w 793"/>
              <a:gd name="T21" fmla="*/ 984250 h 783"/>
              <a:gd name="T22" fmla="*/ 971550 w 793"/>
              <a:gd name="T23" fmla="*/ 1057275 h 783"/>
              <a:gd name="T24" fmla="*/ 863600 w 793"/>
              <a:gd name="T25" fmla="*/ 1128713 h 783"/>
              <a:gd name="T26" fmla="*/ 792163 w 793"/>
              <a:gd name="T27" fmla="*/ 1165225 h 783"/>
              <a:gd name="T28" fmla="*/ 647700 w 793"/>
              <a:gd name="T29" fmla="*/ 1236663 h 783"/>
              <a:gd name="T30" fmla="*/ 539750 w 793"/>
              <a:gd name="T31" fmla="*/ 1200150 h 783"/>
              <a:gd name="T32" fmla="*/ 395288 w 793"/>
              <a:gd name="T33" fmla="*/ 1128713 h 783"/>
              <a:gd name="T34" fmla="*/ 287338 w 793"/>
              <a:gd name="T35" fmla="*/ 1057275 h 783"/>
              <a:gd name="T36" fmla="*/ 179388 w 793"/>
              <a:gd name="T37" fmla="*/ 984250 h 783"/>
              <a:gd name="T38" fmla="*/ 34925 w 793"/>
              <a:gd name="T39" fmla="*/ 804863 h 783"/>
              <a:gd name="T40" fmla="*/ 0 w 793"/>
              <a:gd name="T41" fmla="*/ 623888 h 783"/>
              <a:gd name="T42" fmla="*/ 34925 w 793"/>
              <a:gd name="T43" fmla="*/ 444500 h 783"/>
              <a:gd name="T44" fmla="*/ 142875 w 793"/>
              <a:gd name="T45" fmla="*/ 300038 h 783"/>
              <a:gd name="T46" fmla="*/ 215900 w 793"/>
              <a:gd name="T47" fmla="*/ 228600 h 783"/>
              <a:gd name="T48" fmla="*/ 323850 w 793"/>
              <a:gd name="T49" fmla="*/ 157163 h 783"/>
              <a:gd name="T50" fmla="*/ 466725 w 793"/>
              <a:gd name="T51" fmla="*/ 84138 h 783"/>
              <a:gd name="T52" fmla="*/ 539750 w 793"/>
              <a:gd name="T53" fmla="*/ 47625 h 783"/>
              <a:gd name="T54" fmla="*/ 611188 w 793"/>
              <a:gd name="T55" fmla="*/ 12700 h 783"/>
              <a:gd name="T56" fmla="*/ 647700 w 793"/>
              <a:gd name="T57" fmla="*/ 12700 h 78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93"/>
              <a:gd name="T88" fmla="*/ 0 h 783"/>
              <a:gd name="T89" fmla="*/ 793 w 793"/>
              <a:gd name="T90" fmla="*/ 783 h 78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93" h="783">
                <a:moveTo>
                  <a:pt x="408" y="8"/>
                </a:moveTo>
                <a:cubicBezTo>
                  <a:pt x="427" y="16"/>
                  <a:pt x="476" y="42"/>
                  <a:pt x="499" y="53"/>
                </a:cubicBezTo>
                <a:cubicBezTo>
                  <a:pt x="522" y="64"/>
                  <a:pt x="529" y="68"/>
                  <a:pt x="544" y="76"/>
                </a:cubicBezTo>
                <a:cubicBezTo>
                  <a:pt x="559" y="84"/>
                  <a:pt x="566" y="84"/>
                  <a:pt x="589" y="99"/>
                </a:cubicBezTo>
                <a:cubicBezTo>
                  <a:pt x="612" y="114"/>
                  <a:pt x="657" y="148"/>
                  <a:pt x="680" y="167"/>
                </a:cubicBezTo>
                <a:cubicBezTo>
                  <a:pt x="703" y="186"/>
                  <a:pt x="710" y="193"/>
                  <a:pt x="725" y="212"/>
                </a:cubicBezTo>
                <a:cubicBezTo>
                  <a:pt x="740" y="231"/>
                  <a:pt x="760" y="250"/>
                  <a:pt x="771" y="280"/>
                </a:cubicBezTo>
                <a:cubicBezTo>
                  <a:pt x="782" y="310"/>
                  <a:pt x="793" y="359"/>
                  <a:pt x="793" y="393"/>
                </a:cubicBezTo>
                <a:cubicBezTo>
                  <a:pt x="793" y="427"/>
                  <a:pt x="782" y="458"/>
                  <a:pt x="771" y="484"/>
                </a:cubicBezTo>
                <a:cubicBezTo>
                  <a:pt x="760" y="510"/>
                  <a:pt x="740" y="529"/>
                  <a:pt x="725" y="552"/>
                </a:cubicBezTo>
                <a:cubicBezTo>
                  <a:pt x="710" y="575"/>
                  <a:pt x="699" y="601"/>
                  <a:pt x="680" y="620"/>
                </a:cubicBezTo>
                <a:cubicBezTo>
                  <a:pt x="661" y="639"/>
                  <a:pt x="635" y="651"/>
                  <a:pt x="612" y="666"/>
                </a:cubicBezTo>
                <a:cubicBezTo>
                  <a:pt x="589" y="681"/>
                  <a:pt x="563" y="700"/>
                  <a:pt x="544" y="711"/>
                </a:cubicBezTo>
                <a:cubicBezTo>
                  <a:pt x="525" y="722"/>
                  <a:pt x="522" y="723"/>
                  <a:pt x="499" y="734"/>
                </a:cubicBezTo>
                <a:cubicBezTo>
                  <a:pt x="476" y="745"/>
                  <a:pt x="434" y="775"/>
                  <a:pt x="408" y="779"/>
                </a:cubicBezTo>
                <a:cubicBezTo>
                  <a:pt x="382" y="783"/>
                  <a:pt x="366" y="767"/>
                  <a:pt x="340" y="756"/>
                </a:cubicBezTo>
                <a:cubicBezTo>
                  <a:pt x="314" y="745"/>
                  <a:pt x="275" y="726"/>
                  <a:pt x="249" y="711"/>
                </a:cubicBezTo>
                <a:cubicBezTo>
                  <a:pt x="223" y="696"/>
                  <a:pt x="204" y="681"/>
                  <a:pt x="181" y="666"/>
                </a:cubicBezTo>
                <a:cubicBezTo>
                  <a:pt x="158" y="651"/>
                  <a:pt x="139" y="646"/>
                  <a:pt x="113" y="620"/>
                </a:cubicBezTo>
                <a:cubicBezTo>
                  <a:pt x="87" y="594"/>
                  <a:pt x="41" y="545"/>
                  <a:pt x="22" y="507"/>
                </a:cubicBezTo>
                <a:cubicBezTo>
                  <a:pt x="3" y="469"/>
                  <a:pt x="0" y="431"/>
                  <a:pt x="0" y="393"/>
                </a:cubicBezTo>
                <a:cubicBezTo>
                  <a:pt x="0" y="355"/>
                  <a:pt x="7" y="314"/>
                  <a:pt x="22" y="280"/>
                </a:cubicBezTo>
                <a:cubicBezTo>
                  <a:pt x="37" y="246"/>
                  <a:pt x="71" y="212"/>
                  <a:pt x="90" y="189"/>
                </a:cubicBezTo>
                <a:cubicBezTo>
                  <a:pt x="109" y="166"/>
                  <a:pt x="117" y="159"/>
                  <a:pt x="136" y="144"/>
                </a:cubicBezTo>
                <a:cubicBezTo>
                  <a:pt x="155" y="129"/>
                  <a:pt x="178" y="114"/>
                  <a:pt x="204" y="99"/>
                </a:cubicBezTo>
                <a:cubicBezTo>
                  <a:pt x="230" y="84"/>
                  <a:pt x="271" y="64"/>
                  <a:pt x="294" y="53"/>
                </a:cubicBezTo>
                <a:cubicBezTo>
                  <a:pt x="317" y="42"/>
                  <a:pt x="325" y="37"/>
                  <a:pt x="340" y="30"/>
                </a:cubicBezTo>
                <a:cubicBezTo>
                  <a:pt x="355" y="23"/>
                  <a:pt x="374" y="12"/>
                  <a:pt x="385" y="8"/>
                </a:cubicBezTo>
                <a:cubicBezTo>
                  <a:pt x="396" y="4"/>
                  <a:pt x="389" y="0"/>
                  <a:pt x="408" y="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900" name="Freeform 12"/>
          <p:cNvSpPr>
            <a:spLocks/>
          </p:cNvSpPr>
          <p:nvPr/>
        </p:nvSpPr>
        <p:spPr bwMode="auto">
          <a:xfrm>
            <a:off x="3981450" y="1663700"/>
            <a:ext cx="3111500" cy="1657350"/>
          </a:xfrm>
          <a:custGeom>
            <a:avLst/>
            <a:gdLst>
              <a:gd name="T0" fmla="*/ 28575 w 1960"/>
              <a:gd name="T1" fmla="*/ 193675 h 1044"/>
              <a:gd name="T2" fmla="*/ 128588 w 1960"/>
              <a:gd name="T3" fmla="*/ 155575 h 1044"/>
              <a:gd name="T4" fmla="*/ 266700 w 1960"/>
              <a:gd name="T5" fmla="*/ 109537 h 1044"/>
              <a:gd name="T6" fmla="*/ 411163 w 1960"/>
              <a:gd name="T7" fmla="*/ 73025 h 1044"/>
              <a:gd name="T8" fmla="*/ 627063 w 1960"/>
              <a:gd name="T9" fmla="*/ 36512 h 1044"/>
              <a:gd name="T10" fmla="*/ 838200 w 1960"/>
              <a:gd name="T11" fmla="*/ 12700 h 1044"/>
              <a:gd name="T12" fmla="*/ 1058863 w 1960"/>
              <a:gd name="T13" fmla="*/ 1588 h 1044"/>
              <a:gd name="T14" fmla="*/ 1346200 w 1960"/>
              <a:gd name="T15" fmla="*/ 1588 h 1044"/>
              <a:gd name="T16" fmla="*/ 1557337 w 1960"/>
              <a:gd name="T17" fmla="*/ 12700 h 1044"/>
              <a:gd name="T18" fmla="*/ 1778000 w 1960"/>
              <a:gd name="T19" fmla="*/ 36512 h 1044"/>
              <a:gd name="T20" fmla="*/ 2030413 w 1960"/>
              <a:gd name="T21" fmla="*/ 73025 h 1044"/>
              <a:gd name="T22" fmla="*/ 2281238 w 1960"/>
              <a:gd name="T23" fmla="*/ 146050 h 1044"/>
              <a:gd name="T24" fmla="*/ 2498725 w 1960"/>
              <a:gd name="T25" fmla="*/ 217487 h 1044"/>
              <a:gd name="T26" fmla="*/ 2676525 w 1960"/>
              <a:gd name="T27" fmla="*/ 307975 h 1044"/>
              <a:gd name="T28" fmla="*/ 2895600 w 1960"/>
              <a:gd name="T29" fmla="*/ 433387 h 1044"/>
              <a:gd name="T30" fmla="*/ 2971800 w 1960"/>
              <a:gd name="T31" fmla="*/ 536575 h 1044"/>
              <a:gd name="T32" fmla="*/ 3074988 w 1960"/>
              <a:gd name="T33" fmla="*/ 649287 h 1044"/>
              <a:gd name="T34" fmla="*/ 3111500 w 1960"/>
              <a:gd name="T35" fmla="*/ 793750 h 1044"/>
              <a:gd name="T36" fmla="*/ 3074988 w 1960"/>
              <a:gd name="T37" fmla="*/ 973137 h 1044"/>
              <a:gd name="T38" fmla="*/ 3003550 w 1960"/>
              <a:gd name="T39" fmla="*/ 1117600 h 1044"/>
              <a:gd name="T40" fmla="*/ 2786063 w 1960"/>
              <a:gd name="T41" fmla="*/ 1296987 h 1044"/>
              <a:gd name="T42" fmla="*/ 2498725 w 1960"/>
              <a:gd name="T43" fmla="*/ 1441450 h 1044"/>
              <a:gd name="T44" fmla="*/ 2033588 w 1960"/>
              <a:gd name="T45" fmla="*/ 1574800 h 1044"/>
              <a:gd name="T46" fmla="*/ 1743075 w 1960"/>
              <a:gd name="T47" fmla="*/ 1620837 h 1044"/>
              <a:gd name="T48" fmla="*/ 1414463 w 1960"/>
              <a:gd name="T49" fmla="*/ 1651000 h 1044"/>
              <a:gd name="T50" fmla="*/ 1203325 w 1960"/>
              <a:gd name="T51" fmla="*/ 1657350 h 1044"/>
              <a:gd name="T52" fmla="*/ 952500 w 1960"/>
              <a:gd name="T53" fmla="*/ 1646238 h 1044"/>
              <a:gd name="T54" fmla="*/ 735013 w 1960"/>
              <a:gd name="T55" fmla="*/ 1620837 h 1044"/>
              <a:gd name="T56" fmla="*/ 590550 w 1960"/>
              <a:gd name="T57" fmla="*/ 1608137 h 1044"/>
              <a:gd name="T58" fmla="*/ 338138 w 1960"/>
              <a:gd name="T59" fmla="*/ 1549400 h 1044"/>
              <a:gd name="T60" fmla="*/ 158750 w 1960"/>
              <a:gd name="T61" fmla="*/ 1512887 h 1044"/>
              <a:gd name="T62" fmla="*/ 50800 w 1960"/>
              <a:gd name="T63" fmla="*/ 1477962 h 1044"/>
              <a:gd name="T64" fmla="*/ 14288 w 1960"/>
              <a:gd name="T65" fmla="*/ 1477962 h 1044"/>
              <a:gd name="T66" fmla="*/ 138113 w 1960"/>
              <a:gd name="T67" fmla="*/ 1417637 h 1044"/>
              <a:gd name="T68" fmla="*/ 266700 w 1960"/>
              <a:gd name="T69" fmla="*/ 1370012 h 1044"/>
              <a:gd name="T70" fmla="*/ 447675 w 1960"/>
              <a:gd name="T71" fmla="*/ 1255712 h 1044"/>
              <a:gd name="T72" fmla="*/ 566738 w 1960"/>
              <a:gd name="T73" fmla="*/ 1146175 h 1044"/>
              <a:gd name="T74" fmla="*/ 698500 w 1960"/>
              <a:gd name="T75" fmla="*/ 901700 h 1044"/>
              <a:gd name="T76" fmla="*/ 661988 w 1960"/>
              <a:gd name="T77" fmla="*/ 649287 h 1044"/>
              <a:gd name="T78" fmla="*/ 554038 w 1960"/>
              <a:gd name="T79" fmla="*/ 504825 h 1044"/>
              <a:gd name="T80" fmla="*/ 461963 w 1960"/>
              <a:gd name="T81" fmla="*/ 422275 h 1044"/>
              <a:gd name="T82" fmla="*/ 328613 w 1960"/>
              <a:gd name="T83" fmla="*/ 327025 h 1044"/>
              <a:gd name="T84" fmla="*/ 228600 w 1960"/>
              <a:gd name="T85" fmla="*/ 274637 h 1044"/>
              <a:gd name="T86" fmla="*/ 28575 w 1960"/>
              <a:gd name="T87" fmla="*/ 193675 h 104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960"/>
              <a:gd name="T133" fmla="*/ 0 h 1044"/>
              <a:gd name="T134" fmla="*/ 1960 w 1960"/>
              <a:gd name="T135" fmla="*/ 1044 h 104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960" h="1044">
                <a:moveTo>
                  <a:pt x="18" y="122"/>
                </a:moveTo>
                <a:cubicBezTo>
                  <a:pt x="7" y="108"/>
                  <a:pt x="56" y="107"/>
                  <a:pt x="81" y="98"/>
                </a:cubicBezTo>
                <a:cubicBezTo>
                  <a:pt x="106" y="89"/>
                  <a:pt x="138" y="78"/>
                  <a:pt x="168" y="69"/>
                </a:cubicBezTo>
                <a:cubicBezTo>
                  <a:pt x="198" y="60"/>
                  <a:pt x="221" y="54"/>
                  <a:pt x="259" y="46"/>
                </a:cubicBezTo>
                <a:cubicBezTo>
                  <a:pt x="297" y="38"/>
                  <a:pt x="350" y="29"/>
                  <a:pt x="395" y="23"/>
                </a:cubicBezTo>
                <a:cubicBezTo>
                  <a:pt x="440" y="17"/>
                  <a:pt x="483" y="12"/>
                  <a:pt x="528" y="8"/>
                </a:cubicBezTo>
                <a:cubicBezTo>
                  <a:pt x="573" y="4"/>
                  <a:pt x="614" y="2"/>
                  <a:pt x="667" y="1"/>
                </a:cubicBezTo>
                <a:cubicBezTo>
                  <a:pt x="720" y="0"/>
                  <a:pt x="796" y="0"/>
                  <a:pt x="848" y="1"/>
                </a:cubicBezTo>
                <a:cubicBezTo>
                  <a:pt x="900" y="2"/>
                  <a:pt x="936" y="4"/>
                  <a:pt x="981" y="8"/>
                </a:cubicBezTo>
                <a:cubicBezTo>
                  <a:pt x="1026" y="12"/>
                  <a:pt x="1070" y="17"/>
                  <a:pt x="1120" y="23"/>
                </a:cubicBezTo>
                <a:cubicBezTo>
                  <a:pt x="1170" y="29"/>
                  <a:pt x="1226" y="35"/>
                  <a:pt x="1279" y="46"/>
                </a:cubicBezTo>
                <a:cubicBezTo>
                  <a:pt x="1332" y="57"/>
                  <a:pt x="1388" y="77"/>
                  <a:pt x="1437" y="92"/>
                </a:cubicBezTo>
                <a:cubicBezTo>
                  <a:pt x="1486" y="107"/>
                  <a:pt x="1533" y="120"/>
                  <a:pt x="1574" y="137"/>
                </a:cubicBezTo>
                <a:cubicBezTo>
                  <a:pt x="1615" y="154"/>
                  <a:pt x="1644" y="171"/>
                  <a:pt x="1686" y="194"/>
                </a:cubicBezTo>
                <a:cubicBezTo>
                  <a:pt x="1728" y="217"/>
                  <a:pt x="1793" y="249"/>
                  <a:pt x="1824" y="273"/>
                </a:cubicBezTo>
                <a:cubicBezTo>
                  <a:pt x="1855" y="297"/>
                  <a:pt x="1853" y="315"/>
                  <a:pt x="1872" y="338"/>
                </a:cubicBezTo>
                <a:cubicBezTo>
                  <a:pt x="1891" y="361"/>
                  <a:pt x="1922" y="382"/>
                  <a:pt x="1937" y="409"/>
                </a:cubicBezTo>
                <a:cubicBezTo>
                  <a:pt x="1952" y="436"/>
                  <a:pt x="1960" y="466"/>
                  <a:pt x="1960" y="500"/>
                </a:cubicBezTo>
                <a:cubicBezTo>
                  <a:pt x="1960" y="534"/>
                  <a:pt x="1948" y="579"/>
                  <a:pt x="1937" y="613"/>
                </a:cubicBezTo>
                <a:cubicBezTo>
                  <a:pt x="1926" y="647"/>
                  <a:pt x="1922" y="670"/>
                  <a:pt x="1892" y="704"/>
                </a:cubicBezTo>
                <a:cubicBezTo>
                  <a:pt x="1862" y="738"/>
                  <a:pt x="1808" y="783"/>
                  <a:pt x="1755" y="817"/>
                </a:cubicBezTo>
                <a:cubicBezTo>
                  <a:pt x="1702" y="851"/>
                  <a:pt x="1653" y="879"/>
                  <a:pt x="1574" y="908"/>
                </a:cubicBezTo>
                <a:cubicBezTo>
                  <a:pt x="1495" y="937"/>
                  <a:pt x="1360" y="973"/>
                  <a:pt x="1281" y="992"/>
                </a:cubicBezTo>
                <a:cubicBezTo>
                  <a:pt x="1202" y="1011"/>
                  <a:pt x="1163" y="1013"/>
                  <a:pt x="1098" y="1021"/>
                </a:cubicBezTo>
                <a:cubicBezTo>
                  <a:pt x="1033" y="1029"/>
                  <a:pt x="948" y="1036"/>
                  <a:pt x="891" y="1040"/>
                </a:cubicBezTo>
                <a:cubicBezTo>
                  <a:pt x="834" y="1044"/>
                  <a:pt x="806" y="1044"/>
                  <a:pt x="758" y="1044"/>
                </a:cubicBezTo>
                <a:cubicBezTo>
                  <a:pt x="710" y="1044"/>
                  <a:pt x="649" y="1041"/>
                  <a:pt x="600" y="1037"/>
                </a:cubicBezTo>
                <a:cubicBezTo>
                  <a:pt x="551" y="1033"/>
                  <a:pt x="501" y="1025"/>
                  <a:pt x="463" y="1021"/>
                </a:cubicBezTo>
                <a:cubicBezTo>
                  <a:pt x="425" y="1017"/>
                  <a:pt x="414" y="1020"/>
                  <a:pt x="372" y="1013"/>
                </a:cubicBezTo>
                <a:cubicBezTo>
                  <a:pt x="330" y="1006"/>
                  <a:pt x="258" y="986"/>
                  <a:pt x="213" y="976"/>
                </a:cubicBezTo>
                <a:cubicBezTo>
                  <a:pt x="168" y="966"/>
                  <a:pt x="130" y="960"/>
                  <a:pt x="100" y="953"/>
                </a:cubicBezTo>
                <a:cubicBezTo>
                  <a:pt x="70" y="946"/>
                  <a:pt x="47" y="935"/>
                  <a:pt x="32" y="931"/>
                </a:cubicBezTo>
                <a:cubicBezTo>
                  <a:pt x="17" y="927"/>
                  <a:pt x="0" y="937"/>
                  <a:pt x="9" y="931"/>
                </a:cubicBezTo>
                <a:cubicBezTo>
                  <a:pt x="18" y="925"/>
                  <a:pt x="60" y="904"/>
                  <a:pt x="87" y="893"/>
                </a:cubicBezTo>
                <a:cubicBezTo>
                  <a:pt x="114" y="882"/>
                  <a:pt x="136" y="880"/>
                  <a:pt x="168" y="863"/>
                </a:cubicBezTo>
                <a:cubicBezTo>
                  <a:pt x="200" y="846"/>
                  <a:pt x="251" y="814"/>
                  <a:pt x="282" y="791"/>
                </a:cubicBezTo>
                <a:cubicBezTo>
                  <a:pt x="313" y="768"/>
                  <a:pt x="331" y="759"/>
                  <a:pt x="357" y="722"/>
                </a:cubicBezTo>
                <a:cubicBezTo>
                  <a:pt x="383" y="685"/>
                  <a:pt x="430" y="620"/>
                  <a:pt x="440" y="568"/>
                </a:cubicBezTo>
                <a:cubicBezTo>
                  <a:pt x="450" y="516"/>
                  <a:pt x="432" y="451"/>
                  <a:pt x="417" y="409"/>
                </a:cubicBezTo>
                <a:cubicBezTo>
                  <a:pt x="402" y="367"/>
                  <a:pt x="370" y="342"/>
                  <a:pt x="349" y="318"/>
                </a:cubicBezTo>
                <a:cubicBezTo>
                  <a:pt x="328" y="294"/>
                  <a:pt x="315" y="285"/>
                  <a:pt x="291" y="266"/>
                </a:cubicBezTo>
                <a:cubicBezTo>
                  <a:pt x="267" y="247"/>
                  <a:pt x="231" y="221"/>
                  <a:pt x="207" y="206"/>
                </a:cubicBezTo>
                <a:cubicBezTo>
                  <a:pt x="183" y="191"/>
                  <a:pt x="175" y="187"/>
                  <a:pt x="144" y="173"/>
                </a:cubicBezTo>
                <a:cubicBezTo>
                  <a:pt x="113" y="159"/>
                  <a:pt x="44" y="133"/>
                  <a:pt x="18" y="122"/>
                </a:cubicBezTo>
                <a:close/>
              </a:path>
            </a:pathLst>
          </a:cu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899" name="Freeform 11"/>
          <p:cNvSpPr>
            <a:spLocks/>
          </p:cNvSpPr>
          <p:nvPr/>
        </p:nvSpPr>
        <p:spPr bwMode="auto">
          <a:xfrm>
            <a:off x="900113" y="1665288"/>
            <a:ext cx="3094037" cy="1662112"/>
          </a:xfrm>
          <a:custGeom>
            <a:avLst/>
            <a:gdLst>
              <a:gd name="T0" fmla="*/ 3094037 w 1949"/>
              <a:gd name="T1" fmla="*/ 190500 h 1047"/>
              <a:gd name="T2" fmla="*/ 2949575 w 1949"/>
              <a:gd name="T3" fmla="*/ 146050 h 1047"/>
              <a:gd name="T4" fmla="*/ 2806700 w 1949"/>
              <a:gd name="T5" fmla="*/ 111125 h 1047"/>
              <a:gd name="T6" fmla="*/ 2625725 w 1949"/>
              <a:gd name="T7" fmla="*/ 74612 h 1047"/>
              <a:gd name="T8" fmla="*/ 2409825 w 1949"/>
              <a:gd name="T9" fmla="*/ 38100 h 1047"/>
              <a:gd name="T10" fmla="*/ 2203450 w 1949"/>
              <a:gd name="T11" fmla="*/ 19050 h 1047"/>
              <a:gd name="T12" fmla="*/ 2014537 w 1949"/>
              <a:gd name="T13" fmla="*/ 3175 h 1047"/>
              <a:gd name="T14" fmla="*/ 1870075 w 1949"/>
              <a:gd name="T15" fmla="*/ 3175 h 1047"/>
              <a:gd name="T16" fmla="*/ 1690688 w 1949"/>
              <a:gd name="T17" fmla="*/ 3175 h 1047"/>
              <a:gd name="T18" fmla="*/ 1541462 w 1949"/>
              <a:gd name="T19" fmla="*/ 14287 h 1047"/>
              <a:gd name="T20" fmla="*/ 1330325 w 1949"/>
              <a:gd name="T21" fmla="*/ 38100 h 1047"/>
              <a:gd name="T22" fmla="*/ 1077912 w 1949"/>
              <a:gd name="T23" fmla="*/ 74612 h 1047"/>
              <a:gd name="T24" fmla="*/ 825500 w 1949"/>
              <a:gd name="T25" fmla="*/ 146050 h 1047"/>
              <a:gd name="T26" fmla="*/ 609600 w 1949"/>
              <a:gd name="T27" fmla="*/ 219075 h 1047"/>
              <a:gd name="T28" fmla="*/ 503237 w 1949"/>
              <a:gd name="T29" fmla="*/ 271462 h 1047"/>
              <a:gd name="T30" fmla="*/ 393700 w 1949"/>
              <a:gd name="T31" fmla="*/ 327025 h 1047"/>
              <a:gd name="T32" fmla="*/ 322262 w 1949"/>
              <a:gd name="T33" fmla="*/ 361950 h 1047"/>
              <a:gd name="T34" fmla="*/ 217488 w 1949"/>
              <a:gd name="T35" fmla="*/ 452437 h 1047"/>
              <a:gd name="T36" fmla="*/ 122237 w 1949"/>
              <a:gd name="T37" fmla="*/ 542925 h 1047"/>
              <a:gd name="T38" fmla="*/ 33337 w 1949"/>
              <a:gd name="T39" fmla="*/ 687387 h 1047"/>
              <a:gd name="T40" fmla="*/ 3175 w 1949"/>
              <a:gd name="T41" fmla="*/ 790575 h 1047"/>
              <a:gd name="T42" fmla="*/ 17462 w 1949"/>
              <a:gd name="T43" fmla="*/ 938212 h 1047"/>
              <a:gd name="T44" fmla="*/ 69850 w 1949"/>
              <a:gd name="T45" fmla="*/ 1046162 h 1047"/>
              <a:gd name="T46" fmla="*/ 177800 w 1949"/>
              <a:gd name="T47" fmla="*/ 1190624 h 1047"/>
              <a:gd name="T48" fmla="*/ 285750 w 1949"/>
              <a:gd name="T49" fmla="*/ 1262062 h 1047"/>
              <a:gd name="T50" fmla="*/ 393700 w 1949"/>
              <a:gd name="T51" fmla="*/ 1335087 h 1047"/>
              <a:gd name="T52" fmla="*/ 538162 w 1949"/>
              <a:gd name="T53" fmla="*/ 1406524 h 1047"/>
              <a:gd name="T54" fmla="*/ 717550 w 1949"/>
              <a:gd name="T55" fmla="*/ 1479549 h 1047"/>
              <a:gd name="T56" fmla="*/ 933450 w 1949"/>
              <a:gd name="T57" fmla="*/ 1550987 h 1047"/>
              <a:gd name="T58" fmla="*/ 1179512 w 1949"/>
              <a:gd name="T59" fmla="*/ 1590674 h 1047"/>
              <a:gd name="T60" fmla="*/ 1330325 w 1949"/>
              <a:gd name="T61" fmla="*/ 1622424 h 1047"/>
              <a:gd name="T62" fmla="*/ 1589087 w 1949"/>
              <a:gd name="T63" fmla="*/ 1643062 h 1047"/>
              <a:gd name="T64" fmla="*/ 1798638 w 1949"/>
              <a:gd name="T65" fmla="*/ 1658937 h 1047"/>
              <a:gd name="T66" fmla="*/ 2014537 w 1949"/>
              <a:gd name="T67" fmla="*/ 1658937 h 1047"/>
              <a:gd name="T68" fmla="*/ 2298700 w 1949"/>
              <a:gd name="T69" fmla="*/ 1638300 h 1047"/>
              <a:gd name="T70" fmla="*/ 2517775 w 1949"/>
              <a:gd name="T71" fmla="*/ 1622424 h 1047"/>
              <a:gd name="T72" fmla="*/ 2806700 w 1949"/>
              <a:gd name="T73" fmla="*/ 1550987 h 1047"/>
              <a:gd name="T74" fmla="*/ 2949575 w 1949"/>
              <a:gd name="T75" fmla="*/ 1514474 h 1047"/>
              <a:gd name="T76" fmla="*/ 3060700 w 1949"/>
              <a:gd name="T77" fmla="*/ 1452562 h 1047"/>
              <a:gd name="T78" fmla="*/ 2913062 w 1949"/>
              <a:gd name="T79" fmla="*/ 1390649 h 1047"/>
              <a:gd name="T80" fmla="*/ 2806700 w 1949"/>
              <a:gd name="T81" fmla="*/ 1335087 h 1047"/>
              <a:gd name="T82" fmla="*/ 2698750 w 1949"/>
              <a:gd name="T83" fmla="*/ 1262062 h 1047"/>
              <a:gd name="T84" fmla="*/ 2554287 w 1949"/>
              <a:gd name="T85" fmla="*/ 1154112 h 1047"/>
              <a:gd name="T86" fmla="*/ 2446337 w 1949"/>
              <a:gd name="T87" fmla="*/ 1011237 h 1047"/>
              <a:gd name="T88" fmla="*/ 2409825 w 1949"/>
              <a:gd name="T89" fmla="*/ 903287 h 1047"/>
              <a:gd name="T90" fmla="*/ 2417762 w 1949"/>
              <a:gd name="T91" fmla="*/ 719137 h 1047"/>
              <a:gd name="T92" fmla="*/ 2517775 w 1949"/>
              <a:gd name="T93" fmla="*/ 542925 h 1047"/>
              <a:gd name="T94" fmla="*/ 2698750 w 1949"/>
              <a:gd name="T95" fmla="*/ 398462 h 1047"/>
              <a:gd name="T96" fmla="*/ 2806700 w 1949"/>
              <a:gd name="T97" fmla="*/ 327025 h 1047"/>
              <a:gd name="T98" fmla="*/ 2949575 w 1949"/>
              <a:gd name="T99" fmla="*/ 254000 h 1047"/>
              <a:gd name="T100" fmla="*/ 3094037 w 1949"/>
              <a:gd name="T101" fmla="*/ 190500 h 104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949"/>
              <a:gd name="T154" fmla="*/ 0 h 1047"/>
              <a:gd name="T155" fmla="*/ 1949 w 1949"/>
              <a:gd name="T156" fmla="*/ 1047 h 1047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949" h="1047">
                <a:moveTo>
                  <a:pt x="1949" y="120"/>
                </a:moveTo>
                <a:cubicBezTo>
                  <a:pt x="1949" y="109"/>
                  <a:pt x="1888" y="100"/>
                  <a:pt x="1858" y="92"/>
                </a:cubicBezTo>
                <a:cubicBezTo>
                  <a:pt x="1828" y="84"/>
                  <a:pt x="1802" y="77"/>
                  <a:pt x="1768" y="70"/>
                </a:cubicBezTo>
                <a:cubicBezTo>
                  <a:pt x="1734" y="63"/>
                  <a:pt x="1696" y="55"/>
                  <a:pt x="1654" y="47"/>
                </a:cubicBezTo>
                <a:cubicBezTo>
                  <a:pt x="1612" y="39"/>
                  <a:pt x="1562" y="30"/>
                  <a:pt x="1518" y="24"/>
                </a:cubicBezTo>
                <a:cubicBezTo>
                  <a:pt x="1474" y="18"/>
                  <a:pt x="1429" y="16"/>
                  <a:pt x="1388" y="12"/>
                </a:cubicBezTo>
                <a:cubicBezTo>
                  <a:pt x="1347" y="8"/>
                  <a:pt x="1304" y="4"/>
                  <a:pt x="1269" y="2"/>
                </a:cubicBezTo>
                <a:cubicBezTo>
                  <a:pt x="1234" y="0"/>
                  <a:pt x="1212" y="2"/>
                  <a:pt x="1178" y="2"/>
                </a:cubicBezTo>
                <a:cubicBezTo>
                  <a:pt x="1144" y="2"/>
                  <a:pt x="1099" y="1"/>
                  <a:pt x="1065" y="2"/>
                </a:cubicBezTo>
                <a:cubicBezTo>
                  <a:pt x="1031" y="3"/>
                  <a:pt x="1009" y="5"/>
                  <a:pt x="971" y="9"/>
                </a:cubicBezTo>
                <a:cubicBezTo>
                  <a:pt x="933" y="13"/>
                  <a:pt x="887" y="18"/>
                  <a:pt x="838" y="24"/>
                </a:cubicBezTo>
                <a:cubicBezTo>
                  <a:pt x="789" y="30"/>
                  <a:pt x="732" y="36"/>
                  <a:pt x="679" y="47"/>
                </a:cubicBezTo>
                <a:cubicBezTo>
                  <a:pt x="626" y="58"/>
                  <a:pt x="569" y="77"/>
                  <a:pt x="520" y="92"/>
                </a:cubicBezTo>
                <a:cubicBezTo>
                  <a:pt x="471" y="107"/>
                  <a:pt x="418" y="125"/>
                  <a:pt x="384" y="138"/>
                </a:cubicBezTo>
                <a:cubicBezTo>
                  <a:pt x="350" y="151"/>
                  <a:pt x="340" y="160"/>
                  <a:pt x="317" y="171"/>
                </a:cubicBezTo>
                <a:cubicBezTo>
                  <a:pt x="294" y="182"/>
                  <a:pt x="267" y="197"/>
                  <a:pt x="248" y="206"/>
                </a:cubicBezTo>
                <a:cubicBezTo>
                  <a:pt x="229" y="215"/>
                  <a:pt x="221" y="215"/>
                  <a:pt x="203" y="228"/>
                </a:cubicBezTo>
                <a:cubicBezTo>
                  <a:pt x="185" y="241"/>
                  <a:pt x="158" y="266"/>
                  <a:pt x="137" y="285"/>
                </a:cubicBezTo>
                <a:cubicBezTo>
                  <a:pt x="116" y="304"/>
                  <a:pt x="96" y="317"/>
                  <a:pt x="77" y="342"/>
                </a:cubicBezTo>
                <a:cubicBezTo>
                  <a:pt x="58" y="367"/>
                  <a:pt x="34" y="407"/>
                  <a:pt x="21" y="433"/>
                </a:cubicBezTo>
                <a:cubicBezTo>
                  <a:pt x="8" y="459"/>
                  <a:pt x="4" y="472"/>
                  <a:pt x="2" y="498"/>
                </a:cubicBezTo>
                <a:cubicBezTo>
                  <a:pt x="0" y="524"/>
                  <a:pt x="4" y="564"/>
                  <a:pt x="11" y="591"/>
                </a:cubicBezTo>
                <a:cubicBezTo>
                  <a:pt x="18" y="618"/>
                  <a:pt x="27" y="633"/>
                  <a:pt x="44" y="659"/>
                </a:cubicBezTo>
                <a:cubicBezTo>
                  <a:pt x="61" y="685"/>
                  <a:pt x="89" y="727"/>
                  <a:pt x="112" y="750"/>
                </a:cubicBezTo>
                <a:cubicBezTo>
                  <a:pt x="135" y="773"/>
                  <a:pt x="157" y="780"/>
                  <a:pt x="180" y="795"/>
                </a:cubicBezTo>
                <a:cubicBezTo>
                  <a:pt x="203" y="810"/>
                  <a:pt x="222" y="826"/>
                  <a:pt x="248" y="841"/>
                </a:cubicBezTo>
                <a:cubicBezTo>
                  <a:pt x="274" y="856"/>
                  <a:pt x="305" y="871"/>
                  <a:pt x="339" y="886"/>
                </a:cubicBezTo>
                <a:cubicBezTo>
                  <a:pt x="373" y="901"/>
                  <a:pt x="411" y="917"/>
                  <a:pt x="452" y="932"/>
                </a:cubicBezTo>
                <a:cubicBezTo>
                  <a:pt x="493" y="947"/>
                  <a:pt x="540" y="965"/>
                  <a:pt x="588" y="977"/>
                </a:cubicBezTo>
                <a:cubicBezTo>
                  <a:pt x="636" y="989"/>
                  <a:pt x="701" y="995"/>
                  <a:pt x="743" y="1002"/>
                </a:cubicBezTo>
                <a:cubicBezTo>
                  <a:pt x="785" y="1009"/>
                  <a:pt x="795" y="1017"/>
                  <a:pt x="838" y="1022"/>
                </a:cubicBezTo>
                <a:cubicBezTo>
                  <a:pt x="881" y="1027"/>
                  <a:pt x="952" y="1031"/>
                  <a:pt x="1001" y="1035"/>
                </a:cubicBezTo>
                <a:cubicBezTo>
                  <a:pt x="1050" y="1039"/>
                  <a:pt x="1088" y="1043"/>
                  <a:pt x="1133" y="1045"/>
                </a:cubicBezTo>
                <a:cubicBezTo>
                  <a:pt x="1178" y="1047"/>
                  <a:pt x="1217" y="1047"/>
                  <a:pt x="1269" y="1045"/>
                </a:cubicBezTo>
                <a:cubicBezTo>
                  <a:pt x="1321" y="1043"/>
                  <a:pt x="1395" y="1036"/>
                  <a:pt x="1448" y="1032"/>
                </a:cubicBezTo>
                <a:cubicBezTo>
                  <a:pt x="1501" y="1028"/>
                  <a:pt x="1533" y="1031"/>
                  <a:pt x="1586" y="1022"/>
                </a:cubicBezTo>
                <a:cubicBezTo>
                  <a:pt x="1639" y="1013"/>
                  <a:pt x="1723" y="988"/>
                  <a:pt x="1768" y="977"/>
                </a:cubicBezTo>
                <a:cubicBezTo>
                  <a:pt x="1813" y="966"/>
                  <a:pt x="1831" y="964"/>
                  <a:pt x="1858" y="954"/>
                </a:cubicBezTo>
                <a:cubicBezTo>
                  <a:pt x="1885" y="944"/>
                  <a:pt x="1932" y="928"/>
                  <a:pt x="1928" y="915"/>
                </a:cubicBezTo>
                <a:cubicBezTo>
                  <a:pt x="1924" y="902"/>
                  <a:pt x="1862" y="888"/>
                  <a:pt x="1835" y="876"/>
                </a:cubicBezTo>
                <a:cubicBezTo>
                  <a:pt x="1808" y="864"/>
                  <a:pt x="1790" y="855"/>
                  <a:pt x="1768" y="841"/>
                </a:cubicBezTo>
                <a:cubicBezTo>
                  <a:pt x="1746" y="827"/>
                  <a:pt x="1726" y="814"/>
                  <a:pt x="1700" y="795"/>
                </a:cubicBezTo>
                <a:cubicBezTo>
                  <a:pt x="1674" y="776"/>
                  <a:pt x="1636" y="753"/>
                  <a:pt x="1609" y="727"/>
                </a:cubicBezTo>
                <a:cubicBezTo>
                  <a:pt x="1582" y="701"/>
                  <a:pt x="1556" y="663"/>
                  <a:pt x="1541" y="637"/>
                </a:cubicBezTo>
                <a:cubicBezTo>
                  <a:pt x="1526" y="611"/>
                  <a:pt x="1521" y="600"/>
                  <a:pt x="1518" y="569"/>
                </a:cubicBezTo>
                <a:cubicBezTo>
                  <a:pt x="1515" y="538"/>
                  <a:pt x="1512" y="491"/>
                  <a:pt x="1523" y="453"/>
                </a:cubicBezTo>
                <a:cubicBezTo>
                  <a:pt x="1534" y="415"/>
                  <a:pt x="1557" y="376"/>
                  <a:pt x="1586" y="342"/>
                </a:cubicBezTo>
                <a:cubicBezTo>
                  <a:pt x="1615" y="308"/>
                  <a:pt x="1670" y="274"/>
                  <a:pt x="1700" y="251"/>
                </a:cubicBezTo>
                <a:cubicBezTo>
                  <a:pt x="1730" y="228"/>
                  <a:pt x="1742" y="221"/>
                  <a:pt x="1768" y="206"/>
                </a:cubicBezTo>
                <a:cubicBezTo>
                  <a:pt x="1794" y="191"/>
                  <a:pt x="1828" y="174"/>
                  <a:pt x="1858" y="160"/>
                </a:cubicBezTo>
                <a:cubicBezTo>
                  <a:pt x="1888" y="146"/>
                  <a:pt x="1949" y="131"/>
                  <a:pt x="1949" y="12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76263" y="260350"/>
            <a:ext cx="7453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También es correcto afirmar que:</a:t>
            </a: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1655763" y="944563"/>
          <a:ext cx="4702175" cy="511175"/>
        </p:xfrm>
        <a:graphic>
          <a:graphicData uri="http://schemas.openxmlformats.org/presentationml/2006/ole">
            <p:oleObj spid="_x0000_s15362" name="Equation" r:id="rId3" imgW="1777680" imgH="203040" progId="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1727200" y="3716338"/>
          <a:ext cx="4768850" cy="509587"/>
        </p:xfrm>
        <a:graphic>
          <a:graphicData uri="http://schemas.openxmlformats.org/presentationml/2006/ole">
            <p:oleObj spid="_x0000_s15363" name="Equation" r:id="rId4" imgW="1803240" imgH="203040" progId="">
              <p:embed/>
            </p:oleObj>
          </a:graphicData>
        </a:graphic>
      </p:graphicFrame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900113" y="1665288"/>
            <a:ext cx="3779837" cy="165576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3311525" y="1665288"/>
            <a:ext cx="3779838" cy="165576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755650" y="1557338"/>
            <a:ext cx="539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A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840538" y="1665288"/>
            <a:ext cx="539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B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1943100" y="2133600"/>
            <a:ext cx="973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A-B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5111750" y="2168525"/>
            <a:ext cx="973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B-A</a:t>
            </a:r>
          </a:p>
        </p:txBody>
      </p:sp>
      <p:sp>
        <p:nvSpPr>
          <p:cNvPr id="37903" name="Oval 15"/>
          <p:cNvSpPr>
            <a:spLocks noChangeArrowheads="1"/>
          </p:cNvSpPr>
          <p:nvPr/>
        </p:nvSpPr>
        <p:spPr bwMode="auto">
          <a:xfrm>
            <a:off x="863600" y="4473575"/>
            <a:ext cx="3779838" cy="165576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907" name="Oval 19"/>
          <p:cNvSpPr>
            <a:spLocks noChangeArrowheads="1"/>
          </p:cNvSpPr>
          <p:nvPr/>
        </p:nvSpPr>
        <p:spPr bwMode="auto">
          <a:xfrm>
            <a:off x="3384550" y="4473575"/>
            <a:ext cx="3779838" cy="165576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611188" y="4437063"/>
            <a:ext cx="539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A</a:t>
            </a: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6804025" y="4400550"/>
            <a:ext cx="539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5" grpId="0" animBg="1"/>
      <p:bldP spid="37904" grpId="0" animBg="1"/>
      <p:bldP spid="37906" grpId="0" animBg="1"/>
      <p:bldP spid="37900" grpId="0" animBg="1"/>
      <p:bldP spid="37899" grpId="0" animBg="1"/>
      <p:bldP spid="37892" grpId="0"/>
      <p:bldP spid="37895" grpId="0" animBg="1"/>
      <p:bldP spid="37896" grpId="0" animBg="1"/>
      <p:bldP spid="37897" grpId="0"/>
      <p:bldP spid="37898" grpId="0"/>
      <p:bldP spid="37901" grpId="0"/>
      <p:bldP spid="37902" grpId="0"/>
      <p:bldP spid="37903" grpId="0" animBg="1"/>
      <p:bldP spid="37907" grpId="0" animBg="1"/>
      <p:bldP spid="37908" grpId="0"/>
      <p:bldP spid="3790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WordArt 9"/>
          <p:cNvSpPr>
            <a:spLocks noChangeArrowheads="1" noChangeShapeType="1" noTextEdit="1"/>
          </p:cNvSpPr>
          <p:nvPr/>
        </p:nvSpPr>
        <p:spPr bwMode="auto">
          <a:xfrm>
            <a:off x="1476375" y="225425"/>
            <a:ext cx="604837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COMPLEMENTO DE UN CONJUNTO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42875" y="774700"/>
            <a:ext cx="9107488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Dado un conjunto universal U y un conjunto A,se llama complemento de A al conjunto formado por todos los elementos del universo que no pertenecen al conjunto A.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07950" y="2852738"/>
            <a:ext cx="41767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Notación: A’ o  A</a:t>
            </a:r>
            <a:r>
              <a:rPr lang="es-ES" sz="2800" b="1" baseline="30000"/>
              <a:t>C</a:t>
            </a:r>
            <a:r>
              <a:rPr lang="es-ES" sz="2800" b="1"/>
              <a:t> 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42875" y="4689475"/>
            <a:ext cx="3419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E71505"/>
                </a:solidFill>
              </a:rPr>
              <a:t>Ejemplo: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79388" y="5337175"/>
            <a:ext cx="388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U ={1;2;3;4;5;6;7;8;9}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787900" y="5357813"/>
            <a:ext cx="3889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A ={1;3; 5; 7; 9}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4140200" y="5337175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y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07950" y="3500438"/>
            <a:ext cx="3132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Simbólicamente:</a:t>
            </a:r>
          </a:p>
        </p:txBody>
      </p:sp>
      <p:graphicFrame>
        <p:nvGraphicFramePr>
          <p:cNvPr id="8212" name="Object 20"/>
          <p:cNvGraphicFramePr>
            <a:graphicFrameLocks noChangeAspect="1"/>
          </p:cNvGraphicFramePr>
          <p:nvPr/>
        </p:nvGraphicFramePr>
        <p:xfrm>
          <a:off x="3311525" y="3525838"/>
          <a:ext cx="3995738" cy="587375"/>
        </p:xfrm>
        <a:graphic>
          <a:graphicData uri="http://schemas.openxmlformats.org/presentationml/2006/ole">
            <p:oleObj spid="_x0000_s16386" name="Equation" r:id="rId3" imgW="1726920" imgH="253800" progId="">
              <p:embed/>
            </p:oleObj>
          </a:graphicData>
        </a:graphic>
      </p:graphicFrame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276600" y="4113213"/>
            <a:ext cx="34559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3333FF"/>
                </a:solidFill>
              </a:rPr>
              <a:t>A’ = U -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4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64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  <p:bldP spid="8204" grpId="0"/>
      <p:bldP spid="8205" grpId="0"/>
      <p:bldP spid="8206" grpId="0"/>
      <p:bldP spid="8207" grpId="0"/>
      <p:bldP spid="8209" grpId="0"/>
      <p:bldP spid="8210" grpId="0"/>
      <p:bldP spid="8211" grpId="0"/>
      <p:bldP spid="82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900113" y="765175"/>
            <a:ext cx="4356100" cy="2808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67" name="Oval 3"/>
          <p:cNvSpPr>
            <a:spLocks noChangeArrowheads="1"/>
          </p:cNvSpPr>
          <p:nvPr/>
        </p:nvSpPr>
        <p:spPr bwMode="auto">
          <a:xfrm>
            <a:off x="1439863" y="1341438"/>
            <a:ext cx="3024187" cy="15843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00113" y="765175"/>
            <a:ext cx="4356100" cy="2808288"/>
          </a:xfrm>
          <a:prstGeom prst="rect">
            <a:avLst/>
          </a:prstGeom>
          <a:solidFill>
            <a:srgbClr val="35F34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1439863" y="1341438"/>
            <a:ext cx="3024187" cy="15843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727200" y="1628775"/>
            <a:ext cx="468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1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1079500" y="1341438"/>
            <a:ext cx="468313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2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2592388" y="1412875"/>
            <a:ext cx="468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3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3959225" y="2781300"/>
            <a:ext cx="468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4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2376488" y="2241550"/>
            <a:ext cx="468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5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1295400" y="2565400"/>
            <a:ext cx="468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6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3348038" y="1628775"/>
            <a:ext cx="468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7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500563" y="1268413"/>
            <a:ext cx="468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8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3419475" y="2312988"/>
            <a:ext cx="468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9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431800" y="692150"/>
            <a:ext cx="684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U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3455988" y="908050"/>
            <a:ext cx="539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A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3455988" y="908050"/>
            <a:ext cx="539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5724525" y="1844675"/>
            <a:ext cx="2520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A’={2;4;6,8}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179388" y="3716338"/>
            <a:ext cx="80279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PROPIEDADES DEL COMPLEMENTO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358775" y="4329113"/>
            <a:ext cx="2232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3333FF"/>
                </a:solidFill>
              </a:rPr>
              <a:t>1.  (A</a:t>
            </a:r>
            <a:r>
              <a:rPr lang="es-ES" sz="3200" b="1">
                <a:solidFill>
                  <a:srgbClr val="E71505"/>
                </a:solidFill>
              </a:rPr>
              <a:t>’</a:t>
            </a:r>
            <a:r>
              <a:rPr lang="es-ES" sz="3200" b="1">
                <a:solidFill>
                  <a:srgbClr val="3333FF"/>
                </a:solidFill>
              </a:rPr>
              <a:t>)</a:t>
            </a:r>
            <a:r>
              <a:rPr lang="es-ES" sz="3200" b="1">
                <a:solidFill>
                  <a:srgbClr val="E71505"/>
                </a:solidFill>
              </a:rPr>
              <a:t>’</a:t>
            </a:r>
            <a:r>
              <a:rPr lang="es-ES" sz="3200" b="1">
                <a:solidFill>
                  <a:srgbClr val="3333FF"/>
                </a:solidFill>
              </a:rPr>
              <a:t>=A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358775" y="5010150"/>
            <a:ext cx="2592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3333FF"/>
                </a:solidFill>
              </a:rPr>
              <a:t>2.  A U A</a:t>
            </a:r>
            <a:r>
              <a:rPr lang="es-ES" sz="3200" b="1">
                <a:solidFill>
                  <a:srgbClr val="E71505"/>
                </a:solidFill>
              </a:rPr>
              <a:t>’</a:t>
            </a:r>
            <a:r>
              <a:rPr lang="es-ES" sz="3200" b="1">
                <a:solidFill>
                  <a:srgbClr val="3333FF"/>
                </a:solidFill>
              </a:rPr>
              <a:t>=U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358775" y="5586413"/>
            <a:ext cx="2592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3333FF"/>
                </a:solidFill>
              </a:rPr>
              <a:t>3.  A</a:t>
            </a:r>
            <a:r>
              <a:rPr lang="es-ES" sz="3200" b="1">
                <a:solidFill>
                  <a:srgbClr val="E71505"/>
                </a:solidFill>
                <a:sym typeface="simbolo"/>
              </a:rPr>
              <a:t> </a:t>
            </a:r>
            <a:r>
              <a:rPr lang="es-ES" sz="3200" b="1">
                <a:solidFill>
                  <a:srgbClr val="3333FF"/>
                </a:solidFill>
              </a:rPr>
              <a:t> A</a:t>
            </a:r>
            <a:r>
              <a:rPr lang="es-ES" sz="3200" b="1">
                <a:solidFill>
                  <a:srgbClr val="E71505"/>
                </a:solidFill>
              </a:rPr>
              <a:t>’</a:t>
            </a:r>
            <a:r>
              <a:rPr lang="es-ES" sz="3200" b="1">
                <a:solidFill>
                  <a:srgbClr val="3333FF"/>
                </a:solidFill>
              </a:rPr>
              <a:t>=</a:t>
            </a:r>
            <a:r>
              <a:rPr lang="el-GR" sz="3200" b="1">
                <a:solidFill>
                  <a:srgbClr val="3333FF"/>
                </a:solidFill>
                <a:cs typeface="Arial" pitchFamily="34" charset="0"/>
              </a:rPr>
              <a:t>Φ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3419475" y="4365625"/>
            <a:ext cx="1873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3333FF"/>
                </a:solidFill>
              </a:rPr>
              <a:t>4.  U</a:t>
            </a:r>
            <a:r>
              <a:rPr lang="es-ES" sz="3200" b="1">
                <a:solidFill>
                  <a:srgbClr val="E71505"/>
                </a:solidFill>
              </a:rPr>
              <a:t>’</a:t>
            </a:r>
            <a:r>
              <a:rPr lang="es-ES" sz="3200" b="1">
                <a:solidFill>
                  <a:srgbClr val="3333FF"/>
                </a:solidFill>
              </a:rPr>
              <a:t>=</a:t>
            </a:r>
            <a:r>
              <a:rPr lang="el-GR" sz="3200" b="1">
                <a:solidFill>
                  <a:srgbClr val="3333FF"/>
                </a:solidFill>
                <a:cs typeface="Arial" pitchFamily="34" charset="0"/>
              </a:rPr>
              <a:t>Φ</a:t>
            </a: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3419475" y="5013325"/>
            <a:ext cx="1873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3333FF"/>
                </a:solidFill>
              </a:rPr>
              <a:t>5.  </a:t>
            </a:r>
            <a:r>
              <a:rPr lang="el-GR" sz="3200" b="1">
                <a:solidFill>
                  <a:srgbClr val="3333FF"/>
                </a:solidFill>
                <a:cs typeface="Arial" pitchFamily="34" charset="0"/>
              </a:rPr>
              <a:t>Φ</a:t>
            </a:r>
            <a:r>
              <a:rPr lang="es-ES" sz="3200" b="1">
                <a:solidFill>
                  <a:srgbClr val="E71505"/>
                </a:solidFill>
              </a:rPr>
              <a:t>’</a:t>
            </a:r>
            <a:r>
              <a:rPr lang="es-ES" sz="3200" b="1">
                <a:solidFill>
                  <a:srgbClr val="3333FF"/>
                </a:solidFill>
              </a:rPr>
              <a:t>=</a:t>
            </a:r>
            <a:r>
              <a:rPr lang="es-ES" sz="3200" b="1">
                <a:solidFill>
                  <a:srgbClr val="3333FF"/>
                </a:solidFill>
                <a:cs typeface="Arial" pitchFamily="34" charset="0"/>
              </a:rPr>
              <a:t>U</a:t>
            </a:r>
            <a:endParaRPr lang="el-GR" sz="3200" b="1">
              <a:solidFill>
                <a:srgbClr val="3333FF"/>
              </a:solidFill>
              <a:cs typeface="Arial" pitchFamily="34" charset="0"/>
            </a:endParaRPr>
          </a:p>
        </p:txBody>
      </p:sp>
      <p:sp>
        <p:nvSpPr>
          <p:cNvPr id="39961" name="AutoShape 3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454775"/>
            <a:ext cx="971550" cy="395288"/>
          </a:xfrm>
          <a:prstGeom prst="actionButtonBlank">
            <a:avLst/>
          </a:prstGeom>
          <a:solidFill>
            <a:srgbClr val="F2F87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9962" name="Text Box 31"/>
          <p:cNvSpPr txBox="1">
            <a:spLocks noChangeArrowheads="1"/>
          </p:cNvSpPr>
          <p:nvPr/>
        </p:nvSpPr>
        <p:spPr bwMode="auto">
          <a:xfrm>
            <a:off x="8208963" y="6491288"/>
            <a:ext cx="111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INDICE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67" grpId="0" animBg="1"/>
      <p:bldP spid="36868" grpId="0" animBg="1"/>
      <p:bldP spid="36868" grpId="1" animBg="1"/>
      <p:bldP spid="36869" grpId="0" animBg="1"/>
      <p:bldP spid="36874" grpId="0"/>
      <p:bldP spid="36875" grpId="0"/>
      <p:bldP spid="36876" grpId="0"/>
      <p:bldP spid="36877" grpId="0"/>
      <p:bldP spid="36878" grpId="0"/>
      <p:bldP spid="36879" grpId="0"/>
      <p:bldP spid="36880" grpId="0"/>
      <p:bldP spid="36881" grpId="0"/>
      <p:bldP spid="36882" grpId="0"/>
      <p:bldP spid="36883" grpId="0"/>
      <p:bldP spid="36884" grpId="0"/>
      <p:bldP spid="36885" grpId="0"/>
      <p:bldP spid="36886" grpId="0"/>
      <p:bldP spid="36887" grpId="0"/>
      <p:bldP spid="36888" grpId="0"/>
      <p:bldP spid="36889" grpId="0"/>
      <p:bldP spid="36890" grpId="0"/>
      <p:bldP spid="36891" grpId="0"/>
      <p:bldP spid="3689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 redondeado"/>
          <p:cNvSpPr/>
          <p:nvPr/>
        </p:nvSpPr>
        <p:spPr>
          <a:xfrm>
            <a:off x="1651000" y="252413"/>
            <a:ext cx="6243638" cy="1277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63525" y="1493838"/>
            <a:ext cx="4783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Si los elementos de A son: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4937125" y="1603375"/>
            <a:ext cx="3906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>
                <a:cs typeface="Times New Roman" pitchFamily="18" charset="0"/>
              </a:rPr>
              <a:t>1 ;  {3} ; 5 ; {7;10} ; 11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3659188" y="6021388"/>
            <a:ext cx="34559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" sz="3200" b="1">
                <a:cs typeface="Times New Roman" pitchFamily="18" charset="0"/>
              </a:rPr>
              <a:t>es</a:t>
            </a:r>
            <a:r>
              <a:rPr lang="es-ES" sz="3200" b="1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s-ES" sz="3200" b="1">
                <a:cs typeface="Times New Roman" pitchFamily="18" charset="0"/>
              </a:rPr>
              <a:t>VERDADERO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263525" y="1895475"/>
            <a:ext cx="2339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Entonces:</a:t>
            </a: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2490788" y="2333625"/>
            <a:ext cx="64087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r>
              <a:rPr lang="es-ES" sz="3200" b="1">
                <a:cs typeface="Times New Roman" pitchFamily="18" charset="0"/>
              </a:rPr>
              <a:t>es VERDADERO  porque </a:t>
            </a:r>
            <a:r>
              <a:rPr lang="el-GR" sz="3200" b="1">
                <a:cs typeface="Arial" pitchFamily="34" charset="0"/>
              </a:rPr>
              <a:t>Φ</a:t>
            </a:r>
            <a:r>
              <a:rPr lang="es-ES" sz="3200" b="1">
                <a:cs typeface="Arial" pitchFamily="34" charset="0"/>
              </a:rPr>
              <a:t> esta</a:t>
            </a:r>
          </a:p>
          <a:p>
            <a:pPr marL="342900" indent="-342900" eaLnBrk="0" hangingPunct="0"/>
            <a:r>
              <a:rPr lang="es-ES" sz="3200" b="1">
                <a:cs typeface="Arial" pitchFamily="34" charset="0"/>
              </a:rPr>
              <a:t>incluido en todos los conjuntos </a:t>
            </a:r>
            <a:endParaRPr lang="el-GR" sz="3200" b="1">
              <a:cs typeface="Arial" pitchFamily="34" charset="0"/>
            </a:endParaRPr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2633663" y="3414713"/>
            <a:ext cx="55800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 b="1">
                <a:solidFill>
                  <a:srgbClr val="E71505"/>
                </a:solidFill>
                <a:cs typeface="Times New Roman" pitchFamily="18" charset="0"/>
              </a:rPr>
              <a:t>es VERDADERO porque {3}</a:t>
            </a:r>
          </a:p>
          <a:p>
            <a:r>
              <a:rPr lang="es-ES" sz="3200" b="1">
                <a:solidFill>
                  <a:srgbClr val="E71505"/>
                </a:solidFill>
                <a:cs typeface="Times New Roman" pitchFamily="18" charset="0"/>
              </a:rPr>
              <a:t>es un elemento de de G</a:t>
            </a: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3406775" y="4525963"/>
            <a:ext cx="523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 b="1">
                <a:cs typeface="Times New Roman" pitchFamily="18" charset="0"/>
              </a:rPr>
              <a:t>es FALSO porque </a:t>
            </a:r>
            <a:r>
              <a:rPr lang="es-ES" sz="3200" b="1">
                <a:cs typeface="Times New Roman" pitchFamily="18" charset="0"/>
                <a:sym typeface="MT Symbol"/>
              </a:rPr>
              <a:t>{{7};10}   </a:t>
            </a:r>
          </a:p>
          <a:p>
            <a:r>
              <a:rPr lang="es-ES" sz="3200" b="1">
                <a:cs typeface="Times New Roman" pitchFamily="18" charset="0"/>
                <a:sym typeface="MT Symbol"/>
              </a:rPr>
              <a:t>no es elemento de G</a:t>
            </a:r>
            <a:r>
              <a:rPr lang="es-ES" sz="3200" b="1">
                <a:cs typeface="Times New Roman" pitchFamily="18" charset="0"/>
              </a:rPr>
              <a:t> </a:t>
            </a:r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3411538" y="5473700"/>
            <a:ext cx="2349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>
                <a:solidFill>
                  <a:srgbClr val="E71505"/>
                </a:solidFill>
                <a:cs typeface="Times New Roman" pitchFamily="18" charset="0"/>
              </a:rPr>
              <a:t>es FALSO  </a:t>
            </a:r>
          </a:p>
        </p:txBody>
      </p: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257175" y="2406650"/>
            <a:ext cx="2522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>
                <a:solidFill>
                  <a:srgbClr val="0000FF"/>
                </a:solidFill>
                <a:cs typeface="Arial" pitchFamily="34" charset="0"/>
              </a:rPr>
              <a:t>a)</a:t>
            </a:r>
            <a:r>
              <a:rPr lang="el-GR" sz="3200" b="1">
                <a:solidFill>
                  <a:srgbClr val="0000FF"/>
                </a:solidFill>
                <a:cs typeface="Arial" pitchFamily="34" charset="0"/>
              </a:rPr>
              <a:t>Φ</a:t>
            </a:r>
            <a:r>
              <a:rPr lang="es-ES" sz="3200" b="1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s-ES_tradnl" sz="3200">
                <a:sym typeface="Symbol" pitchFamily="18" charset="2"/>
              </a:rPr>
              <a:t> </a:t>
            </a:r>
            <a:r>
              <a:rPr lang="es-ES" sz="3200" b="1">
                <a:solidFill>
                  <a:srgbClr val="0000FF"/>
                </a:solidFill>
                <a:cs typeface="Times New Roman" pitchFamily="18" charset="0"/>
              </a:rPr>
              <a:t> G  ....</a:t>
            </a:r>
          </a:p>
        </p:txBody>
      </p:sp>
      <p:sp>
        <p:nvSpPr>
          <p:cNvPr id="61462" name="Rectangle 22"/>
          <p:cNvSpPr>
            <a:spLocks noChangeArrowheads="1"/>
          </p:cNvSpPr>
          <p:nvPr/>
        </p:nvSpPr>
        <p:spPr bwMode="auto">
          <a:xfrm>
            <a:off x="222250" y="3414713"/>
            <a:ext cx="2527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>
                <a:solidFill>
                  <a:srgbClr val="0000FF"/>
                </a:solidFill>
                <a:cs typeface="Times New Roman" pitchFamily="18" charset="0"/>
                <a:sym typeface="MT Symbol"/>
              </a:rPr>
              <a:t>b) {3} </a:t>
            </a:r>
            <a:r>
              <a:rPr lang="el-GR" sz="3200" b="1">
                <a:solidFill>
                  <a:srgbClr val="0000FF"/>
                </a:solidFill>
                <a:cs typeface="Times New Roman" pitchFamily="18" charset="0"/>
                <a:sym typeface="MT Symbol"/>
              </a:rPr>
              <a:t>Є</a:t>
            </a:r>
            <a:r>
              <a:rPr lang="es-ES" sz="3200" b="1">
                <a:solidFill>
                  <a:srgbClr val="0000FF"/>
                </a:solidFill>
                <a:cs typeface="Times New Roman" pitchFamily="18" charset="0"/>
              </a:rPr>
              <a:t> G ...</a:t>
            </a:r>
          </a:p>
        </p:txBody>
      </p:sp>
      <p:sp>
        <p:nvSpPr>
          <p:cNvPr id="61464" name="Rectangle 24"/>
          <p:cNvSpPr>
            <a:spLocks noChangeArrowheads="1"/>
          </p:cNvSpPr>
          <p:nvPr/>
        </p:nvSpPr>
        <p:spPr bwMode="auto">
          <a:xfrm>
            <a:off x="373063" y="4597400"/>
            <a:ext cx="330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>
                <a:solidFill>
                  <a:srgbClr val="0000FF"/>
                </a:solidFill>
                <a:cs typeface="Times New Roman" pitchFamily="18" charset="0"/>
                <a:sym typeface="MT Symbol"/>
              </a:rPr>
              <a:t>c) {{7};10} </a:t>
            </a:r>
            <a:r>
              <a:rPr lang="el-GR" sz="3200" b="1">
                <a:solidFill>
                  <a:srgbClr val="0000FF"/>
                </a:solidFill>
                <a:cs typeface="Times New Roman" pitchFamily="18" charset="0"/>
                <a:sym typeface="MT Symbol"/>
              </a:rPr>
              <a:t>Є </a:t>
            </a:r>
            <a:r>
              <a:rPr lang="es-ES" sz="3200" b="1">
                <a:solidFill>
                  <a:srgbClr val="0000FF"/>
                </a:solidFill>
                <a:cs typeface="Times New Roman" pitchFamily="18" charset="0"/>
              </a:rPr>
              <a:t>G ..</a:t>
            </a:r>
          </a:p>
        </p:txBody>
      </p:sp>
      <p:sp>
        <p:nvSpPr>
          <p:cNvPr id="61466" name="Rectangle 26"/>
          <p:cNvSpPr>
            <a:spLocks noChangeArrowheads="1"/>
          </p:cNvSpPr>
          <p:nvPr/>
        </p:nvSpPr>
        <p:spPr bwMode="auto">
          <a:xfrm>
            <a:off x="336550" y="5437188"/>
            <a:ext cx="3211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>
                <a:solidFill>
                  <a:srgbClr val="0000FF"/>
                </a:solidFill>
                <a:cs typeface="Times New Roman" pitchFamily="18" charset="0"/>
                <a:sym typeface="MT Symbol"/>
              </a:rPr>
              <a:t>d) {{3};1} </a:t>
            </a:r>
            <a:r>
              <a:rPr lang="el-GR" sz="3200" b="1">
                <a:solidFill>
                  <a:srgbClr val="0000FF"/>
                </a:solidFill>
                <a:cs typeface="Times New Roman" pitchFamily="18" charset="0"/>
                <a:sym typeface="MT Symbol"/>
              </a:rPr>
              <a:t>Є</a:t>
            </a:r>
            <a:r>
              <a:rPr lang="es-ES" sz="3200" b="1">
                <a:solidFill>
                  <a:srgbClr val="0000FF"/>
                </a:solidFill>
                <a:cs typeface="Times New Roman" pitchFamily="18" charset="0"/>
              </a:rPr>
              <a:t> G ...</a:t>
            </a:r>
          </a:p>
        </p:txBody>
      </p:sp>
      <p:sp>
        <p:nvSpPr>
          <p:cNvPr id="61468" name="Rectangle 28"/>
          <p:cNvSpPr>
            <a:spLocks noChangeArrowheads="1"/>
          </p:cNvSpPr>
          <p:nvPr/>
        </p:nvSpPr>
        <p:spPr bwMode="auto">
          <a:xfrm>
            <a:off x="336550" y="6021388"/>
            <a:ext cx="3552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>
                <a:solidFill>
                  <a:srgbClr val="0000FF"/>
                </a:solidFill>
                <a:cs typeface="Times New Roman" pitchFamily="18" charset="0"/>
                <a:sym typeface="MT Symbol"/>
              </a:rPr>
              <a:t>e) {1;5;11}</a:t>
            </a:r>
            <a:r>
              <a:rPr lang="es-ES_tradnl" sz="3200">
                <a:sym typeface="Symbol" pitchFamily="18" charset="2"/>
              </a:rPr>
              <a:t> </a:t>
            </a:r>
            <a:r>
              <a:rPr lang="es-ES" sz="3200" b="1">
                <a:solidFill>
                  <a:srgbClr val="0000FF"/>
                </a:solidFill>
                <a:cs typeface="Times New Roman" pitchFamily="18" charset="0"/>
                <a:sym typeface="MT Symbol"/>
              </a:rPr>
              <a:t> </a:t>
            </a:r>
            <a:r>
              <a:rPr lang="es-ES" sz="3200" b="1">
                <a:solidFill>
                  <a:srgbClr val="0000FF"/>
                </a:solidFill>
                <a:cs typeface="Times New Roman" pitchFamily="18" charset="0"/>
              </a:rPr>
              <a:t> G ...</a:t>
            </a:r>
          </a:p>
        </p:txBody>
      </p:sp>
      <p:sp>
        <p:nvSpPr>
          <p:cNvPr id="40976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8363"/>
            <a:ext cx="792163" cy="647700"/>
          </a:xfrm>
          <a:prstGeom prst="actionButtonBackPrevious">
            <a:avLst/>
          </a:prstGeom>
          <a:solidFill>
            <a:srgbClr val="EFF41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977" name="15 CuadroTexto"/>
          <p:cNvSpPr txBox="1">
            <a:spLocks noChangeArrowheads="1"/>
          </p:cNvSpPr>
          <p:nvPr/>
        </p:nvSpPr>
        <p:spPr bwMode="auto">
          <a:xfrm>
            <a:off x="1943100" y="434975"/>
            <a:ext cx="52943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6000" b="1">
                <a:solidFill>
                  <a:srgbClr val="FF0000"/>
                </a:solidFill>
              </a:rPr>
              <a:t>PROBLEMA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1446" grpId="0"/>
      <p:bldP spid="61448" grpId="0"/>
      <p:bldP spid="61449" grpId="0"/>
      <p:bldP spid="61451" grpId="0"/>
      <p:bldP spid="61453" grpId="0"/>
      <p:bldP spid="61456" grpId="0"/>
      <p:bldP spid="61458" grpId="0"/>
      <p:bldP spid="61460" grpId="0"/>
      <p:bldP spid="61462" grpId="0"/>
      <p:bldP spid="61464" grpId="0"/>
      <p:bldP spid="61466" grpId="0"/>
      <p:bldP spid="614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42875" y="333375"/>
            <a:ext cx="8856663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/>
              <a:t>Un conjunto se puede entender como una colección o agrupación bien definida de objetos de cualquier clase. Los objetos que forman un conjunto son llamados miembros o elementos del conjunto.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42875" y="3687763"/>
            <a:ext cx="3671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>
                <a:solidFill>
                  <a:srgbClr val="E71505"/>
                </a:solidFill>
              </a:rPr>
              <a:t>Ejemplo:</a:t>
            </a:r>
          </a:p>
        </p:txBody>
      </p:sp>
      <p:pic>
        <p:nvPicPr>
          <p:cNvPr id="11273" name="Picture 9" descr="Group of Peop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5350" y="3838575"/>
            <a:ext cx="2125663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79388" y="4437063"/>
            <a:ext cx="5689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/>
              <a:t>En la figura adjunta tienes un Conjunto de Personas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847725" y="1858963"/>
            <a:ext cx="7850188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s-ES" sz="3600" b="1">
                <a:cs typeface="Times New Roman" pitchFamily="18" charset="0"/>
              </a:rPr>
              <a:t>Según las preferencias de 420 personas que ven los canales A,B o C se observa que 180  ven el canal A ,240 ven el canal B y 150 no ven el canal C, los que ven por lo menos 2 canales son 230¿cuántos ven los tres canales?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2308225" y="5875338"/>
            <a:ext cx="4176713" cy="684212"/>
          </a:xfrm>
          <a:prstGeom prst="rect">
            <a:avLst/>
          </a:prstGeom>
          <a:solidFill>
            <a:srgbClr val="EDF5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0424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875213" y="5938838"/>
            <a:ext cx="1501775" cy="549275"/>
          </a:xfrm>
          <a:prstGeom prst="actionButtonForwardNext">
            <a:avLst/>
          </a:prstGeom>
          <a:solidFill>
            <a:srgbClr val="EDF547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>
              <a:solidFill>
                <a:srgbClr val="0000FF"/>
              </a:solidFill>
            </a:endParaRP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2454275" y="5911850"/>
            <a:ext cx="23383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000">
                <a:solidFill>
                  <a:srgbClr val="E71505"/>
                </a:solidFill>
                <a:latin typeface="Impact" pitchFamily="34" charset="0"/>
              </a:rPr>
              <a:t>SOLUCIÓN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1651000" y="252413"/>
            <a:ext cx="6243638" cy="1277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1991" name="7 CuadroTexto"/>
          <p:cNvSpPr txBox="1">
            <a:spLocks noChangeArrowheads="1"/>
          </p:cNvSpPr>
          <p:nvPr/>
        </p:nvSpPr>
        <p:spPr bwMode="auto">
          <a:xfrm>
            <a:off x="1943100" y="434975"/>
            <a:ext cx="52943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6000" b="1">
                <a:solidFill>
                  <a:srgbClr val="FF0000"/>
                </a:solidFill>
              </a:rPr>
              <a:t>PROBLEMA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/>
      <p:bldP spid="60423" grpId="0" animBg="1"/>
      <p:bldP spid="60424" grpId="0" animBg="1"/>
      <p:bldP spid="6042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91" name="Freeform 31"/>
          <p:cNvSpPr>
            <a:spLocks/>
          </p:cNvSpPr>
          <p:nvPr/>
        </p:nvSpPr>
        <p:spPr bwMode="auto">
          <a:xfrm>
            <a:off x="1273175" y="2828925"/>
            <a:ext cx="2430463" cy="1968500"/>
          </a:xfrm>
          <a:custGeom>
            <a:avLst/>
            <a:gdLst>
              <a:gd name="T0" fmla="*/ 31750 w 1531"/>
              <a:gd name="T1" fmla="*/ 1933575 h 1240"/>
              <a:gd name="T2" fmla="*/ 50800 w 1531"/>
              <a:gd name="T3" fmla="*/ 1752600 h 1240"/>
              <a:gd name="T4" fmla="*/ 93663 w 1531"/>
              <a:gd name="T5" fmla="*/ 1571625 h 1240"/>
              <a:gd name="T6" fmla="*/ 117475 w 1531"/>
              <a:gd name="T7" fmla="*/ 1504950 h 1240"/>
              <a:gd name="T8" fmla="*/ 203200 w 1531"/>
              <a:gd name="T9" fmla="*/ 1355725 h 1240"/>
              <a:gd name="T10" fmla="*/ 346075 w 1531"/>
              <a:gd name="T11" fmla="*/ 1176337 h 1240"/>
              <a:gd name="T12" fmla="*/ 527050 w 1531"/>
              <a:gd name="T13" fmla="*/ 1031875 h 1240"/>
              <a:gd name="T14" fmla="*/ 569913 w 1531"/>
              <a:gd name="T15" fmla="*/ 995362 h 1240"/>
              <a:gd name="T16" fmla="*/ 565150 w 1531"/>
              <a:gd name="T17" fmla="*/ 757237 h 1240"/>
              <a:gd name="T18" fmla="*/ 603250 w 1531"/>
              <a:gd name="T19" fmla="*/ 566737 h 1240"/>
              <a:gd name="T20" fmla="*/ 669925 w 1531"/>
              <a:gd name="T21" fmla="*/ 376237 h 1240"/>
              <a:gd name="T22" fmla="*/ 765175 w 1531"/>
              <a:gd name="T23" fmla="*/ 200025 h 1240"/>
              <a:gd name="T24" fmla="*/ 885825 w 1531"/>
              <a:gd name="T25" fmla="*/ 60325 h 1240"/>
              <a:gd name="T26" fmla="*/ 946150 w 1531"/>
              <a:gd name="T27" fmla="*/ 0 h 1240"/>
              <a:gd name="T28" fmla="*/ 1030288 w 1531"/>
              <a:gd name="T29" fmla="*/ 60325 h 1240"/>
              <a:gd name="T30" fmla="*/ 1174750 w 1531"/>
              <a:gd name="T31" fmla="*/ 168275 h 1240"/>
              <a:gd name="T32" fmla="*/ 1246188 w 1531"/>
              <a:gd name="T33" fmla="*/ 276225 h 1240"/>
              <a:gd name="T34" fmla="*/ 1319213 w 1531"/>
              <a:gd name="T35" fmla="*/ 384175 h 1240"/>
              <a:gd name="T36" fmla="*/ 1403350 w 1531"/>
              <a:gd name="T37" fmla="*/ 557212 h 1240"/>
              <a:gd name="T38" fmla="*/ 1446213 w 1531"/>
              <a:gd name="T39" fmla="*/ 714375 h 1240"/>
              <a:gd name="T40" fmla="*/ 1455738 w 1531"/>
              <a:gd name="T41" fmla="*/ 838200 h 1240"/>
              <a:gd name="T42" fmla="*/ 1535113 w 1531"/>
              <a:gd name="T43" fmla="*/ 852488 h 1240"/>
              <a:gd name="T44" fmla="*/ 1674813 w 1531"/>
              <a:gd name="T45" fmla="*/ 895350 h 1240"/>
              <a:gd name="T46" fmla="*/ 1822451 w 1531"/>
              <a:gd name="T47" fmla="*/ 960438 h 1240"/>
              <a:gd name="T48" fmla="*/ 1930401 w 1531"/>
              <a:gd name="T49" fmla="*/ 1031875 h 1240"/>
              <a:gd name="T50" fmla="*/ 2111376 w 1531"/>
              <a:gd name="T51" fmla="*/ 1176337 h 1240"/>
              <a:gd name="T52" fmla="*/ 2254251 w 1531"/>
              <a:gd name="T53" fmla="*/ 1355725 h 1240"/>
              <a:gd name="T54" fmla="*/ 2365376 w 1531"/>
              <a:gd name="T55" fmla="*/ 1581150 h 1240"/>
              <a:gd name="T56" fmla="*/ 2389188 w 1531"/>
              <a:gd name="T57" fmla="*/ 1685925 h 1240"/>
              <a:gd name="T58" fmla="*/ 2408238 w 1531"/>
              <a:gd name="T59" fmla="*/ 1771650 h 1240"/>
              <a:gd name="T60" fmla="*/ 2254251 w 1531"/>
              <a:gd name="T61" fmla="*/ 1860550 h 1240"/>
              <a:gd name="T62" fmla="*/ 1955801 w 1531"/>
              <a:gd name="T63" fmla="*/ 1947863 h 1240"/>
              <a:gd name="T64" fmla="*/ 1712913 w 1531"/>
              <a:gd name="T65" fmla="*/ 1962150 h 1240"/>
              <a:gd name="T66" fmla="*/ 1462088 w 1531"/>
              <a:gd name="T67" fmla="*/ 1931988 h 1240"/>
              <a:gd name="T68" fmla="*/ 1250950 w 1531"/>
              <a:gd name="T69" fmla="*/ 1852613 h 1240"/>
              <a:gd name="T70" fmla="*/ 1066800 w 1531"/>
              <a:gd name="T71" fmla="*/ 1752600 h 1240"/>
              <a:gd name="T72" fmla="*/ 1012825 w 1531"/>
              <a:gd name="T73" fmla="*/ 1728788 h 1240"/>
              <a:gd name="T74" fmla="*/ 846138 w 1531"/>
              <a:gd name="T75" fmla="*/ 1828800 h 1240"/>
              <a:gd name="T76" fmla="*/ 674688 w 1531"/>
              <a:gd name="T77" fmla="*/ 1914525 h 1240"/>
              <a:gd name="T78" fmla="*/ 455613 w 1531"/>
              <a:gd name="T79" fmla="*/ 1952625 h 1240"/>
              <a:gd name="T80" fmla="*/ 241300 w 1531"/>
              <a:gd name="T81" fmla="*/ 1957388 h 1240"/>
              <a:gd name="T82" fmla="*/ 31750 w 1531"/>
              <a:gd name="T83" fmla="*/ 1933575 h 124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531"/>
              <a:gd name="T127" fmla="*/ 0 h 1240"/>
              <a:gd name="T128" fmla="*/ 1531 w 1531"/>
              <a:gd name="T129" fmla="*/ 1240 h 124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531" h="1240">
                <a:moveTo>
                  <a:pt x="20" y="1218"/>
                </a:moveTo>
                <a:cubicBezTo>
                  <a:pt x="0" y="1196"/>
                  <a:pt x="26" y="1142"/>
                  <a:pt x="32" y="1104"/>
                </a:cubicBezTo>
                <a:cubicBezTo>
                  <a:pt x="38" y="1066"/>
                  <a:pt x="52" y="1016"/>
                  <a:pt x="59" y="990"/>
                </a:cubicBezTo>
                <a:cubicBezTo>
                  <a:pt x="66" y="964"/>
                  <a:pt x="63" y="971"/>
                  <a:pt x="74" y="948"/>
                </a:cubicBezTo>
                <a:cubicBezTo>
                  <a:pt x="85" y="925"/>
                  <a:pt x="104" y="888"/>
                  <a:pt x="128" y="854"/>
                </a:cubicBezTo>
                <a:cubicBezTo>
                  <a:pt x="152" y="820"/>
                  <a:pt x="184" y="775"/>
                  <a:pt x="218" y="741"/>
                </a:cubicBezTo>
                <a:cubicBezTo>
                  <a:pt x="252" y="707"/>
                  <a:pt x="308" y="669"/>
                  <a:pt x="332" y="650"/>
                </a:cubicBezTo>
                <a:cubicBezTo>
                  <a:pt x="356" y="631"/>
                  <a:pt x="355" y="656"/>
                  <a:pt x="359" y="627"/>
                </a:cubicBezTo>
                <a:cubicBezTo>
                  <a:pt x="363" y="598"/>
                  <a:pt x="352" y="522"/>
                  <a:pt x="356" y="477"/>
                </a:cubicBezTo>
                <a:cubicBezTo>
                  <a:pt x="360" y="432"/>
                  <a:pt x="369" y="397"/>
                  <a:pt x="380" y="357"/>
                </a:cubicBezTo>
                <a:cubicBezTo>
                  <a:pt x="391" y="317"/>
                  <a:pt x="405" y="276"/>
                  <a:pt x="422" y="237"/>
                </a:cubicBezTo>
                <a:cubicBezTo>
                  <a:pt x="439" y="198"/>
                  <a:pt x="459" y="159"/>
                  <a:pt x="482" y="126"/>
                </a:cubicBezTo>
                <a:cubicBezTo>
                  <a:pt x="505" y="93"/>
                  <a:pt x="539" y="59"/>
                  <a:pt x="558" y="38"/>
                </a:cubicBezTo>
                <a:cubicBezTo>
                  <a:pt x="577" y="17"/>
                  <a:pt x="581" y="0"/>
                  <a:pt x="596" y="0"/>
                </a:cubicBezTo>
                <a:cubicBezTo>
                  <a:pt x="611" y="0"/>
                  <a:pt x="625" y="20"/>
                  <a:pt x="649" y="38"/>
                </a:cubicBezTo>
                <a:cubicBezTo>
                  <a:pt x="673" y="56"/>
                  <a:pt x="717" y="83"/>
                  <a:pt x="740" y="106"/>
                </a:cubicBezTo>
                <a:cubicBezTo>
                  <a:pt x="763" y="129"/>
                  <a:pt x="770" y="151"/>
                  <a:pt x="785" y="174"/>
                </a:cubicBezTo>
                <a:cubicBezTo>
                  <a:pt x="800" y="197"/>
                  <a:pt x="815" y="213"/>
                  <a:pt x="831" y="242"/>
                </a:cubicBezTo>
                <a:cubicBezTo>
                  <a:pt x="847" y="271"/>
                  <a:pt x="871" y="316"/>
                  <a:pt x="884" y="351"/>
                </a:cubicBezTo>
                <a:cubicBezTo>
                  <a:pt x="897" y="386"/>
                  <a:pt x="906" y="421"/>
                  <a:pt x="911" y="450"/>
                </a:cubicBezTo>
                <a:cubicBezTo>
                  <a:pt x="916" y="479"/>
                  <a:pt x="908" y="514"/>
                  <a:pt x="917" y="528"/>
                </a:cubicBezTo>
                <a:cubicBezTo>
                  <a:pt x="926" y="542"/>
                  <a:pt x="944" y="531"/>
                  <a:pt x="967" y="537"/>
                </a:cubicBezTo>
                <a:cubicBezTo>
                  <a:pt x="990" y="543"/>
                  <a:pt x="1025" y="553"/>
                  <a:pt x="1055" y="564"/>
                </a:cubicBezTo>
                <a:cubicBezTo>
                  <a:pt x="1085" y="575"/>
                  <a:pt x="1121" y="591"/>
                  <a:pt x="1148" y="605"/>
                </a:cubicBezTo>
                <a:cubicBezTo>
                  <a:pt x="1175" y="619"/>
                  <a:pt x="1186" y="627"/>
                  <a:pt x="1216" y="650"/>
                </a:cubicBezTo>
                <a:cubicBezTo>
                  <a:pt x="1246" y="673"/>
                  <a:pt x="1296" y="707"/>
                  <a:pt x="1330" y="741"/>
                </a:cubicBezTo>
                <a:cubicBezTo>
                  <a:pt x="1364" y="775"/>
                  <a:pt x="1393" y="812"/>
                  <a:pt x="1420" y="854"/>
                </a:cubicBezTo>
                <a:cubicBezTo>
                  <a:pt x="1447" y="896"/>
                  <a:pt x="1476" y="961"/>
                  <a:pt x="1490" y="996"/>
                </a:cubicBezTo>
                <a:cubicBezTo>
                  <a:pt x="1504" y="1031"/>
                  <a:pt x="1501" y="1042"/>
                  <a:pt x="1505" y="1062"/>
                </a:cubicBezTo>
                <a:cubicBezTo>
                  <a:pt x="1509" y="1082"/>
                  <a:pt x="1531" y="1098"/>
                  <a:pt x="1517" y="1116"/>
                </a:cubicBezTo>
                <a:cubicBezTo>
                  <a:pt x="1503" y="1134"/>
                  <a:pt x="1467" y="1154"/>
                  <a:pt x="1420" y="1172"/>
                </a:cubicBezTo>
                <a:cubicBezTo>
                  <a:pt x="1373" y="1190"/>
                  <a:pt x="1289" y="1216"/>
                  <a:pt x="1232" y="1227"/>
                </a:cubicBezTo>
                <a:cubicBezTo>
                  <a:pt x="1175" y="1238"/>
                  <a:pt x="1131" y="1238"/>
                  <a:pt x="1079" y="1236"/>
                </a:cubicBezTo>
                <a:cubicBezTo>
                  <a:pt x="1027" y="1234"/>
                  <a:pt x="969" y="1228"/>
                  <a:pt x="921" y="1217"/>
                </a:cubicBezTo>
                <a:cubicBezTo>
                  <a:pt x="873" y="1206"/>
                  <a:pt x="829" y="1186"/>
                  <a:pt x="788" y="1167"/>
                </a:cubicBezTo>
                <a:cubicBezTo>
                  <a:pt x="747" y="1148"/>
                  <a:pt x="697" y="1117"/>
                  <a:pt x="672" y="1104"/>
                </a:cubicBezTo>
                <a:cubicBezTo>
                  <a:pt x="647" y="1091"/>
                  <a:pt x="661" y="1081"/>
                  <a:pt x="638" y="1089"/>
                </a:cubicBezTo>
                <a:cubicBezTo>
                  <a:pt x="615" y="1097"/>
                  <a:pt x="568" y="1132"/>
                  <a:pt x="533" y="1152"/>
                </a:cubicBezTo>
                <a:cubicBezTo>
                  <a:pt x="498" y="1172"/>
                  <a:pt x="466" y="1193"/>
                  <a:pt x="425" y="1206"/>
                </a:cubicBezTo>
                <a:cubicBezTo>
                  <a:pt x="384" y="1219"/>
                  <a:pt x="332" y="1226"/>
                  <a:pt x="287" y="1230"/>
                </a:cubicBezTo>
                <a:cubicBezTo>
                  <a:pt x="242" y="1234"/>
                  <a:pt x="196" y="1235"/>
                  <a:pt x="152" y="1233"/>
                </a:cubicBezTo>
                <a:cubicBezTo>
                  <a:pt x="108" y="1231"/>
                  <a:pt x="40" y="1240"/>
                  <a:pt x="20" y="1218"/>
                </a:cubicBezTo>
                <a:close/>
              </a:path>
            </a:pathLst>
          </a:custGeom>
          <a:solidFill>
            <a:srgbClr val="CCFD9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6587" name="Oval 27"/>
          <p:cNvSpPr>
            <a:spLocks noChangeArrowheads="1"/>
          </p:cNvSpPr>
          <p:nvPr/>
        </p:nvSpPr>
        <p:spPr bwMode="auto">
          <a:xfrm>
            <a:off x="1295400" y="3644900"/>
            <a:ext cx="2413000" cy="2268538"/>
          </a:xfrm>
          <a:prstGeom prst="ellipse">
            <a:avLst/>
          </a:prstGeom>
          <a:solidFill>
            <a:srgbClr val="FBC9F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6582" name="Oval 22"/>
          <p:cNvSpPr>
            <a:spLocks noChangeArrowheads="1"/>
          </p:cNvSpPr>
          <p:nvPr/>
        </p:nvSpPr>
        <p:spPr bwMode="auto">
          <a:xfrm>
            <a:off x="395288" y="2636838"/>
            <a:ext cx="2339975" cy="2160587"/>
          </a:xfrm>
          <a:prstGeom prst="ellipse">
            <a:avLst/>
          </a:prstGeom>
          <a:solidFill>
            <a:srgbClr val="F2FB3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07950" y="152400"/>
            <a:ext cx="4319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El universo es: 420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07950" y="728663"/>
            <a:ext cx="4248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Ven el canal A: 180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4643438" y="728663"/>
            <a:ext cx="4248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Ven el canal B: 240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107950" y="1233488"/>
            <a:ext cx="4860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No ven el canal C: 150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106363" y="1773238"/>
            <a:ext cx="8569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Entonces si ven el canal C: 420 – 150 = 270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215900" y="2636838"/>
            <a:ext cx="612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A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4067175" y="2565400"/>
            <a:ext cx="612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B</a:t>
            </a:r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1116013" y="5408613"/>
            <a:ext cx="612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C</a:t>
            </a: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1042988" y="3176588"/>
            <a:ext cx="541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a</a:t>
            </a: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1511300" y="4076700"/>
            <a:ext cx="541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d</a:t>
            </a:r>
          </a:p>
        </p:txBody>
      </p:sp>
      <p:sp>
        <p:nvSpPr>
          <p:cNvPr id="66583" name="Text Box 23"/>
          <p:cNvSpPr txBox="1">
            <a:spLocks noChangeArrowheads="1"/>
          </p:cNvSpPr>
          <p:nvPr/>
        </p:nvSpPr>
        <p:spPr bwMode="auto">
          <a:xfrm>
            <a:off x="4608513" y="2565400"/>
            <a:ext cx="4176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(I)       a + e + d + x =180</a:t>
            </a:r>
          </a:p>
        </p:txBody>
      </p:sp>
      <p:sp>
        <p:nvSpPr>
          <p:cNvPr id="66584" name="Oval 24"/>
          <p:cNvSpPr>
            <a:spLocks noChangeArrowheads="1"/>
          </p:cNvSpPr>
          <p:nvPr/>
        </p:nvSpPr>
        <p:spPr bwMode="auto">
          <a:xfrm>
            <a:off x="1835150" y="2528888"/>
            <a:ext cx="2413000" cy="2268537"/>
          </a:xfrm>
          <a:prstGeom prst="ellipse">
            <a:avLst/>
          </a:prstGeom>
          <a:solidFill>
            <a:srgbClr val="66FF33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3095625" y="3141663"/>
            <a:ext cx="541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b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2016125" y="3105150"/>
            <a:ext cx="541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e</a:t>
            </a:r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2087563" y="3752850"/>
            <a:ext cx="541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x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2808288" y="4041775"/>
            <a:ext cx="541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f</a:t>
            </a:r>
          </a:p>
        </p:txBody>
      </p:sp>
      <p:sp>
        <p:nvSpPr>
          <p:cNvPr id="66586" name="Text Box 26"/>
          <p:cNvSpPr txBox="1">
            <a:spLocks noChangeArrowheads="1"/>
          </p:cNvSpPr>
          <p:nvPr/>
        </p:nvSpPr>
        <p:spPr bwMode="auto">
          <a:xfrm>
            <a:off x="4608513" y="2946400"/>
            <a:ext cx="421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(II)      b + e + f + x = 240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2195513" y="4868863"/>
            <a:ext cx="541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c</a:t>
            </a:r>
          </a:p>
        </p:txBody>
      </p:sp>
      <p:sp>
        <p:nvSpPr>
          <p:cNvPr id="66571" name="Oval 11"/>
          <p:cNvSpPr>
            <a:spLocks noChangeArrowheads="1"/>
          </p:cNvSpPr>
          <p:nvPr/>
        </p:nvSpPr>
        <p:spPr bwMode="auto">
          <a:xfrm>
            <a:off x="1295400" y="3644900"/>
            <a:ext cx="2413000" cy="22685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6588" name="Text Box 28"/>
          <p:cNvSpPr txBox="1">
            <a:spLocks noChangeArrowheads="1"/>
          </p:cNvSpPr>
          <p:nvPr/>
        </p:nvSpPr>
        <p:spPr bwMode="auto">
          <a:xfrm>
            <a:off x="4608513" y="3341688"/>
            <a:ext cx="4176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(III)     d + c + f + x = 270</a:t>
            </a:r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4319588" y="3897313"/>
            <a:ext cx="4824412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Dato: Ven por lo menos dos canales 230 ,entonces: </a:t>
            </a:r>
          </a:p>
          <a:p>
            <a:pPr>
              <a:spcBef>
                <a:spcPct val="50000"/>
              </a:spcBef>
            </a:pPr>
            <a:r>
              <a:rPr lang="es-ES" sz="2800" b="1"/>
              <a:t>  (IV)     d + e + f + x = 230</a:t>
            </a:r>
          </a:p>
        </p:txBody>
      </p:sp>
      <p:sp>
        <p:nvSpPr>
          <p:cNvPr id="66570" name="Oval 10"/>
          <p:cNvSpPr>
            <a:spLocks noChangeArrowheads="1"/>
          </p:cNvSpPr>
          <p:nvPr/>
        </p:nvSpPr>
        <p:spPr bwMode="auto">
          <a:xfrm>
            <a:off x="1835150" y="2528888"/>
            <a:ext cx="2413000" cy="22685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6569" name="Oval 9"/>
          <p:cNvSpPr>
            <a:spLocks noChangeArrowheads="1"/>
          </p:cNvSpPr>
          <p:nvPr/>
        </p:nvSpPr>
        <p:spPr bwMode="auto">
          <a:xfrm>
            <a:off x="395288" y="2636838"/>
            <a:ext cx="2339975" cy="21605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10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1000"/>
                                        <p:tgtEl>
                                          <p:spTgt spid="6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66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1000"/>
                                        <p:tgtEl>
                                          <p:spTgt spid="6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66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66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/>
                                        <p:tgtEl>
                                          <p:spTgt spid="66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66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6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66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91" grpId="0" animBg="1"/>
      <p:bldP spid="66587" grpId="0" animBg="1"/>
      <p:bldP spid="66587" grpId="1" animBg="1"/>
      <p:bldP spid="66582" grpId="0" animBg="1"/>
      <p:bldP spid="66582" grpId="1" animBg="1"/>
      <p:bldP spid="66564" grpId="0"/>
      <p:bldP spid="66565" grpId="0"/>
      <p:bldP spid="66566" grpId="0"/>
      <p:bldP spid="66567" grpId="0"/>
      <p:bldP spid="66568" grpId="0"/>
      <p:bldP spid="66572" grpId="0"/>
      <p:bldP spid="66573" grpId="0"/>
      <p:bldP spid="66574" grpId="0"/>
      <p:bldP spid="66575" grpId="0"/>
      <p:bldP spid="66578" grpId="0"/>
      <p:bldP spid="66583" grpId="0"/>
      <p:bldP spid="66584" grpId="0" animBg="1"/>
      <p:bldP spid="66584" grpId="1" animBg="1"/>
      <p:bldP spid="66576" grpId="0"/>
      <p:bldP spid="66579" grpId="0"/>
      <p:bldP spid="66581" grpId="0"/>
      <p:bldP spid="66580" grpId="0"/>
      <p:bldP spid="66586" grpId="0"/>
      <p:bldP spid="66577" grpId="0"/>
      <p:bldP spid="66571" grpId="0" animBg="1"/>
      <p:bldP spid="66588" grpId="0"/>
      <p:bldP spid="66590" grpId="0"/>
      <p:bldP spid="66570" grpId="0" animBg="1"/>
      <p:bldP spid="6656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34" name="Rectangle 26"/>
          <p:cNvSpPr>
            <a:spLocks noChangeArrowheads="1"/>
          </p:cNvSpPr>
          <p:nvPr/>
        </p:nvSpPr>
        <p:spPr bwMode="auto">
          <a:xfrm>
            <a:off x="4751388" y="5084763"/>
            <a:ext cx="1404937" cy="504825"/>
          </a:xfrm>
          <a:prstGeom prst="rect">
            <a:avLst/>
          </a:prstGeom>
          <a:solidFill>
            <a:srgbClr val="EDF54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503238" y="2349500"/>
            <a:ext cx="4176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(I)       a + e + d + x =180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503238" y="2744788"/>
            <a:ext cx="4213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(II)      b + e + f + x = 240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503238" y="3176588"/>
            <a:ext cx="4176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(III)     d + c + f + x = 270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179388" y="1770063"/>
            <a:ext cx="7451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Sumamos las ecuaciones (I),(II) y (III)</a:t>
            </a:r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auto">
          <a:xfrm>
            <a:off x="1366838" y="3752850"/>
            <a:ext cx="3457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4040" name="Text Box 9"/>
          <p:cNvSpPr txBox="1">
            <a:spLocks noChangeArrowheads="1"/>
          </p:cNvSpPr>
          <p:nvPr/>
        </p:nvSpPr>
        <p:spPr bwMode="auto">
          <a:xfrm>
            <a:off x="395288" y="0"/>
            <a:ext cx="973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287338" y="260350"/>
            <a:ext cx="8066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Sabemos que :  a+b+c+d+e+f+x =420</a:t>
            </a: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4751388" y="404813"/>
            <a:ext cx="2124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400">
                <a:solidFill>
                  <a:srgbClr val="E71505"/>
                </a:solidFill>
                <a:sym typeface="MT Extra" pitchFamily="18" charset="2"/>
              </a:rPr>
              <a:t>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5254625" y="908050"/>
            <a:ext cx="1009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230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250825" y="1304925"/>
            <a:ext cx="4789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entonces :  a+b+c =190</a:t>
            </a:r>
          </a:p>
        </p:txBody>
      </p: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1116013" y="3716338"/>
            <a:ext cx="71294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a + b + c + 2(d + e + f + x) + x = 690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3635375" y="3897313"/>
            <a:ext cx="2376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000">
                <a:solidFill>
                  <a:srgbClr val="E71505"/>
                </a:solidFill>
                <a:sym typeface="MT Extra" pitchFamily="18" charset="2"/>
              </a:rPr>
              <a:t></a:t>
            </a: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1150938" y="3897313"/>
            <a:ext cx="1800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000">
                <a:solidFill>
                  <a:srgbClr val="E71505"/>
                </a:solidFill>
                <a:sym typeface="MT Extra" pitchFamily="18" charset="2"/>
              </a:rPr>
              <a:t></a:t>
            </a: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1619250" y="4400550"/>
            <a:ext cx="1044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190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4319588" y="4365625"/>
            <a:ext cx="1044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230</a:t>
            </a:r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395288" y="5049838"/>
            <a:ext cx="38528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190 + 560 + x =690</a:t>
            </a:r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4140200" y="5049838"/>
            <a:ext cx="755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ym typeface="MT Symbol"/>
              </a:rPr>
              <a:t></a:t>
            </a:r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auto">
          <a:xfrm>
            <a:off x="4787900" y="5013325"/>
            <a:ext cx="1476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x = 40</a:t>
            </a:r>
          </a:p>
        </p:txBody>
      </p:sp>
      <p:sp>
        <p:nvSpPr>
          <p:cNvPr id="68635" name="Text Box 27"/>
          <p:cNvSpPr txBox="1">
            <a:spLocks noChangeArrowheads="1"/>
          </p:cNvSpPr>
          <p:nvPr/>
        </p:nvSpPr>
        <p:spPr bwMode="auto">
          <a:xfrm>
            <a:off x="73025" y="5984875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Esto significa que 40 personas ven los tres canales</a:t>
            </a:r>
          </a:p>
        </p:txBody>
      </p:sp>
      <p:sp>
        <p:nvSpPr>
          <p:cNvPr id="68636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35938" y="5121275"/>
            <a:ext cx="792162" cy="647700"/>
          </a:xfrm>
          <a:prstGeom prst="actionButtonBackPrevious">
            <a:avLst/>
          </a:prstGeom>
          <a:solidFill>
            <a:srgbClr val="EFF41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6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34" grpId="0" animBg="1"/>
      <p:bldP spid="68612" grpId="0"/>
      <p:bldP spid="68613" grpId="0"/>
      <p:bldP spid="68614" grpId="0"/>
      <p:bldP spid="68615" grpId="0"/>
      <p:bldP spid="68616" grpId="0" animBg="1"/>
      <p:bldP spid="68618" grpId="0"/>
      <p:bldP spid="68623" grpId="0"/>
      <p:bldP spid="68624" grpId="0"/>
      <p:bldP spid="68625" grpId="0"/>
      <p:bldP spid="68626" grpId="0"/>
      <p:bldP spid="68627" grpId="0"/>
      <p:bldP spid="68628" grpId="0"/>
      <p:bldP spid="68629" grpId="0"/>
      <p:bldP spid="68630" grpId="0"/>
      <p:bldP spid="68631" grpId="0"/>
      <p:bldP spid="68632" grpId="0"/>
      <p:bldP spid="68633" grpId="0"/>
      <p:bldP spid="68635" grpId="0"/>
      <p:bldP spid="6863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WordArt 4"/>
          <p:cNvSpPr>
            <a:spLocks noChangeArrowheads="1" noChangeShapeType="1" noTextEdit="1"/>
          </p:cNvSpPr>
          <p:nvPr/>
        </p:nvSpPr>
        <p:spPr bwMode="auto">
          <a:xfrm>
            <a:off x="2527300" y="1019175"/>
            <a:ext cx="4068763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9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FIN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482600" y="4122738"/>
            <a:ext cx="8032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>
                <a:solidFill>
                  <a:srgbClr val="E71505"/>
                </a:solidFill>
              </a:rPr>
              <a:t>Docente: Jesús Huaynalaya García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227013" y="5013325"/>
            <a:ext cx="865346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600" b="1">
                <a:solidFill>
                  <a:srgbClr val="0000FF"/>
                </a:solidFill>
              </a:rPr>
              <a:t>www.huaynalandia.jimdo.com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  <p:bldP spid="69637" grpId="0"/>
      <p:bldP spid="696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07950" y="333375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 dirty="0">
                <a:solidFill>
                  <a:srgbClr val="00B050"/>
                </a:solidFill>
              </a:rPr>
              <a:t>NOTACIÓN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1438" y="1016000"/>
            <a:ext cx="9144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 dirty="0"/>
              <a:t>Todo conjunto se escribe entre llaves {  }  y se le denota mediante letras mayúsculas  A, B, C, ...,sus elementos se separan mediante punto y coma.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07950" y="3392488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>
                <a:solidFill>
                  <a:srgbClr val="E71505"/>
                </a:solidFill>
              </a:rPr>
              <a:t>Ejemplo: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07950" y="4149725"/>
            <a:ext cx="88931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>
                <a:solidFill>
                  <a:srgbClr val="000000"/>
                </a:solidFill>
              </a:rPr>
              <a:t>El conjunto de las letras del alfabeto; a, b, c, ..., x, y, z. se puede escribir así:</a:t>
            </a:r>
            <a:r>
              <a:rPr lang="es-ES" sz="3600" b="1"/>
              <a:t> 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908175" y="5481638"/>
            <a:ext cx="4857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3600" b="1"/>
              <a:t>L={ a; b; c; ...; x; y; z}</a:t>
            </a:r>
            <a:r>
              <a:rPr lang="es-E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5" grpId="0"/>
      <p:bldP spid="12296" grpId="0"/>
      <p:bldP spid="12297" grpId="0"/>
      <p:bldP spid="122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71438" y="4365625"/>
            <a:ext cx="8677275" cy="2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E71505"/>
                </a:solidFill>
              </a:rPr>
              <a:t>Ejemplo:</a:t>
            </a:r>
          </a:p>
          <a:p>
            <a:pPr>
              <a:spcBef>
                <a:spcPct val="50000"/>
              </a:spcBef>
            </a:pPr>
            <a:r>
              <a:rPr lang="es-ES" sz="3200"/>
              <a:t>       </a:t>
            </a:r>
            <a:r>
              <a:rPr lang="es-ES" sz="3200" b="1"/>
              <a:t>A= {a;b;c;d;e} su cardinal n(A)=</a:t>
            </a:r>
          </a:p>
          <a:p>
            <a:pPr>
              <a:spcBef>
                <a:spcPct val="50000"/>
              </a:spcBef>
            </a:pPr>
            <a:r>
              <a:rPr lang="es-ES" sz="3200" b="1"/>
              <a:t>       B= {x;x;x;y;y;z}  su cardinal n(B)= </a:t>
            </a:r>
          </a:p>
          <a:p>
            <a:pPr>
              <a:spcBef>
                <a:spcPct val="50000"/>
              </a:spcBef>
            </a:pPr>
            <a:endParaRPr lang="es-ES" b="1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06363" y="404813"/>
            <a:ext cx="86423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 b="1"/>
              <a:t>En teoría de conjuntos no se acostumbra repetir los elementos por ejemplo:</a:t>
            </a:r>
          </a:p>
          <a:p>
            <a:r>
              <a:rPr lang="es-ES" sz="3200" b="1"/>
              <a:t>El conjunto {x; x; x; y; y; z } simplemente será { x; y; z }.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0" y="2744788"/>
            <a:ext cx="943292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Al número de elementos que tiene un conjunto Q se le llama CARDINAL DEL CONJUNTO y se le representa por n(Q).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7056438" y="511810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5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7416800" y="5805488"/>
            <a:ext cx="503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3</a:t>
            </a:r>
          </a:p>
        </p:txBody>
      </p:sp>
      <p:sp>
        <p:nvSpPr>
          <p:cNvPr id="23559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454775"/>
            <a:ext cx="971550" cy="395288"/>
          </a:xfrm>
          <a:prstGeom prst="actionButtonBlank">
            <a:avLst/>
          </a:prstGeom>
          <a:solidFill>
            <a:srgbClr val="F2F87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3560" name="Text Box 17"/>
          <p:cNvSpPr txBox="1">
            <a:spLocks noChangeArrowheads="1"/>
          </p:cNvSpPr>
          <p:nvPr/>
        </p:nvSpPr>
        <p:spPr bwMode="auto">
          <a:xfrm>
            <a:off x="8208963" y="6491288"/>
            <a:ext cx="111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INDICE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/>
      <p:bldP spid="13320" grpId="0"/>
      <p:bldP spid="13323" grpId="0"/>
      <p:bldP spid="13324" grpId="0"/>
      <p:bldP spid="133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1187450" y="333375"/>
            <a:ext cx="619283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RELACIÓN DE PERTENENCIA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07950" y="1052513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/>
              <a:t>Para indicar que un elemento pertenece a un conjunto se usa el símbolo:</a:t>
            </a:r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7416800" y="1665288"/>
          <a:ext cx="504825" cy="504825"/>
        </p:xfrm>
        <a:graphic>
          <a:graphicData uri="http://schemas.openxmlformats.org/presentationml/2006/ole">
            <p:oleObj spid="_x0000_s1026" name="Equation" r:id="rId3" imgW="126720" imgH="126720" progId="">
              <p:embed/>
            </p:oleObj>
          </a:graphicData>
        </a:graphic>
      </p:graphicFrame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07950" y="2093913"/>
            <a:ext cx="95773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/>
              <a:t>Si un elemento no  pertenece a un conjunto se usa el símbolo:</a:t>
            </a: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6300788" y="2673350"/>
          <a:ext cx="484187" cy="581025"/>
        </p:xfrm>
        <a:graphic>
          <a:graphicData uri="http://schemas.openxmlformats.org/presentationml/2006/ole">
            <p:oleObj spid="_x0000_s1027" name="Equation" r:id="rId4" imgW="126720" imgH="152280" progId="">
              <p:embed/>
            </p:oleObj>
          </a:graphicData>
        </a:graphic>
      </p:graphicFrame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07950" y="3284538"/>
            <a:ext cx="2233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E71505"/>
                </a:solidFill>
              </a:rPr>
              <a:t>Ejemplo: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266950" y="3429000"/>
            <a:ext cx="4573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Sea M = {2;4;6;8;10}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50825" y="4149725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250825" y="4149725"/>
          <a:ext cx="1152525" cy="415925"/>
        </p:xfrm>
        <a:graphic>
          <a:graphicData uri="http://schemas.openxmlformats.org/presentationml/2006/ole">
            <p:oleObj spid="_x0000_s1028" name="Equation" r:id="rId5" imgW="457200" imgH="164880" progId="">
              <p:embed/>
            </p:oleObj>
          </a:graphicData>
        </a:graphic>
      </p:graphicFrame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331913" y="4076700"/>
            <a:ext cx="68405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/>
              <a:t>...</a:t>
            </a:r>
            <a:r>
              <a:rPr lang="es-ES" sz="3200" b="1"/>
              <a:t>se lee 2 pertenece al conjunto M</a:t>
            </a:r>
          </a:p>
        </p:txBody>
      </p:sp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250825" y="4797425"/>
          <a:ext cx="1152525" cy="447675"/>
        </p:xfrm>
        <a:graphic>
          <a:graphicData uri="http://schemas.openxmlformats.org/presentationml/2006/ole">
            <p:oleObj spid="_x0000_s1029" name="Equation" r:id="rId6" imgW="457200" imgH="177480" progId="">
              <p:embed/>
            </p:oleObj>
          </a:graphicData>
        </a:graphic>
      </p:graphicFrame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331913" y="4724400"/>
            <a:ext cx="741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/>
              <a:t>...</a:t>
            </a:r>
            <a:r>
              <a:rPr lang="es-ES" sz="3200" b="1"/>
              <a:t>se lee 5 no pertenece al conjunto M</a:t>
            </a:r>
          </a:p>
        </p:txBody>
      </p:sp>
      <p:sp>
        <p:nvSpPr>
          <p:cNvPr id="1038" name="AutoShape 16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454775"/>
            <a:ext cx="971550" cy="395288"/>
          </a:xfrm>
          <a:prstGeom prst="actionButtonBlank">
            <a:avLst/>
          </a:prstGeom>
          <a:solidFill>
            <a:srgbClr val="F2F87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39" name="Text Box 17"/>
          <p:cNvSpPr txBox="1">
            <a:spLocks noChangeArrowheads="1"/>
          </p:cNvSpPr>
          <p:nvPr/>
        </p:nvSpPr>
        <p:spPr bwMode="auto">
          <a:xfrm>
            <a:off x="8208963" y="6491288"/>
            <a:ext cx="111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INDICE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4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/>
      <p:bldP spid="14343" grpId="0"/>
      <p:bldP spid="14345" grpId="0"/>
      <p:bldP spid="14346" grpId="0"/>
      <p:bldP spid="14349" grpId="0"/>
      <p:bldP spid="143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1187450" y="333375"/>
            <a:ext cx="64801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DETERMINACIÓN DE CONJUNTOS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79388" y="2133600"/>
            <a:ext cx="4464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3333FF"/>
                </a:solidFill>
              </a:rPr>
              <a:t>I) POR EXTENSIÓN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07950" y="1052513"/>
            <a:ext cx="8893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Hay dos formas de determinar un conjunto, por Extensión  y por Comprensión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7950" y="2708275"/>
            <a:ext cx="9036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Es aquella forma mediante la cual se indica cada uno de los elementos del conjunto.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07950" y="3860800"/>
            <a:ext cx="2700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E71505"/>
                </a:solidFill>
              </a:rPr>
              <a:t>Ejemplos: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79388" y="4437063"/>
            <a:ext cx="8604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A) El conjunto de los números pares mayores que 5   y menores que 20.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339975" y="5445125"/>
            <a:ext cx="5292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A = { 6;8;10;12;14;16;18 }</a:t>
            </a:r>
          </a:p>
        </p:txBody>
      </p:sp>
      <p:sp>
        <p:nvSpPr>
          <p:cNvPr id="24585" name="AutoShape 1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454775"/>
            <a:ext cx="971550" cy="395288"/>
          </a:xfrm>
          <a:prstGeom prst="actionButtonBlank">
            <a:avLst/>
          </a:prstGeom>
          <a:solidFill>
            <a:srgbClr val="F2F87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4586" name="Text Box 12"/>
          <p:cNvSpPr txBox="1">
            <a:spLocks noChangeArrowheads="1"/>
          </p:cNvSpPr>
          <p:nvPr/>
        </p:nvSpPr>
        <p:spPr bwMode="auto">
          <a:xfrm>
            <a:off x="8208963" y="6491288"/>
            <a:ext cx="111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INDICE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/>
      <p:bldP spid="15366" grpId="0"/>
      <p:bldP spid="15367" grpId="0"/>
      <p:bldP spid="15368" grpId="0"/>
      <p:bldP spid="15369" grpId="0"/>
      <p:bldP spid="153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07950" y="476250"/>
            <a:ext cx="87487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B) El conjunto de números negativos impares mayores que -10.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592388" y="1592263"/>
            <a:ext cx="3887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B = {-9;-7;-5;-3;-1 }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42875" y="2312988"/>
            <a:ext cx="4968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3333FF"/>
                </a:solidFill>
              </a:rPr>
              <a:t>II) POR COMPRENSIÓN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07950" y="2924175"/>
            <a:ext cx="90360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Es aquella forma mediante la cual se da una propiedad que caracteriza a todos los elementos del conjunto.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07950" y="4505325"/>
            <a:ext cx="2016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>
                <a:solidFill>
                  <a:srgbClr val="E71505"/>
                </a:solidFill>
              </a:rPr>
              <a:t>Ejemplo: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07950" y="5229225"/>
            <a:ext cx="90360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se puede entender que el conjunto P esta formado por los números 0,1,2,3,4,5,6,7,8,9.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2124075" y="4616450"/>
            <a:ext cx="477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P = { los números  dígitos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  <p:bldP spid="16392" grpId="0"/>
      <p:bldP spid="16393" grpId="0"/>
      <p:bldP spid="16394" grpId="0"/>
      <p:bldP spid="16396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2779</TotalTime>
  <Words>2613</Words>
  <Application>Microsoft PowerPoint</Application>
  <PresentationFormat>Presentación en pantalla (4:3)</PresentationFormat>
  <Paragraphs>480</Paragraphs>
  <Slides>43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54" baseType="lpstr">
      <vt:lpstr>Arial</vt:lpstr>
      <vt:lpstr>Calibri</vt:lpstr>
      <vt:lpstr>Arial Black</vt:lpstr>
      <vt:lpstr>MT Symbol</vt:lpstr>
      <vt:lpstr>Symbol</vt:lpstr>
      <vt:lpstr>simbolo</vt:lpstr>
      <vt:lpstr>Times New Roman</vt:lpstr>
      <vt:lpstr>Impact</vt:lpstr>
      <vt:lpstr>MT Extra</vt:lpstr>
      <vt:lpstr>Diseño predeterminado</vt:lpstr>
      <vt:lpstr>Equation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</vt:vector>
  </TitlesOfParts>
  <Company>RAC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Conjuntos</dc:title>
  <dc:creator>RUBEN ALVA CABRERA</dc:creator>
  <cp:lastModifiedBy>SONIA</cp:lastModifiedBy>
  <cp:revision>94</cp:revision>
  <dcterms:created xsi:type="dcterms:W3CDTF">2005-08-29T02:20:36Z</dcterms:created>
  <dcterms:modified xsi:type="dcterms:W3CDTF">2012-04-23T08:31:32Z</dcterms:modified>
</cp:coreProperties>
</file>