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1" r:id="rId3"/>
    <p:sldId id="272" r:id="rId4"/>
    <p:sldId id="273" r:id="rId5"/>
    <p:sldId id="256" r:id="rId6"/>
    <p:sldId id="257" r:id="rId7"/>
    <p:sldId id="264" r:id="rId8"/>
    <p:sldId id="258" r:id="rId9"/>
    <p:sldId id="259" r:id="rId10"/>
    <p:sldId id="262" r:id="rId11"/>
    <p:sldId id="265" r:id="rId12"/>
    <p:sldId id="276" r:id="rId13"/>
    <p:sldId id="267" r:id="rId14"/>
    <p:sldId id="275" r:id="rId15"/>
    <p:sldId id="268" r:id="rId16"/>
    <p:sldId id="270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ECDE08-E86C-41A0-9C6D-14F29BC4B602}" type="datetimeFigureOut">
              <a:rPr lang="es-PE" smtClean="0"/>
              <a:pPr/>
              <a:t>05/06/2012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691650-6E62-4B9E-BA9B-6216C4D4CF4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orillaz%20%20%20Clint%20Eastwood%20(Lyrics).mp3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jpeg"/><Relationship Id="rId3" Type="http://schemas.openxmlformats.org/officeDocument/2006/relationships/image" Target="../media/image16.gif"/><Relationship Id="rId7" Type="http://schemas.openxmlformats.org/officeDocument/2006/relationships/image" Target="../media/image11.gif"/><Relationship Id="rId12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4.gif"/><Relationship Id="rId5" Type="http://schemas.openxmlformats.org/officeDocument/2006/relationships/image" Target="../media/image17.gif"/><Relationship Id="rId10" Type="http://schemas.openxmlformats.org/officeDocument/2006/relationships/image" Target="../media/image20.gif"/><Relationship Id="rId4" Type="http://schemas.openxmlformats.org/officeDocument/2006/relationships/image" Target="../media/image13.gif"/><Relationship Id="rId9" Type="http://schemas.openxmlformats.org/officeDocument/2006/relationships/image" Target="../media/image8.gif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2.gif"/><Relationship Id="rId7" Type="http://schemas.openxmlformats.org/officeDocument/2006/relationships/image" Target="../media/image1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25.gif"/><Relationship Id="rId4" Type="http://schemas.openxmlformats.org/officeDocument/2006/relationships/image" Target="../media/image11.gif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u="sng" dirty="0" smtClean="0"/>
              <a:t>PROMEDIO ARMÓNICO O MEDIA ARMÓNICA</a:t>
            </a:r>
            <a:endParaRPr lang="es-PE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E" dirty="0" smtClean="0"/>
              <a:t>La media </a:t>
            </a:r>
            <a:r>
              <a:rPr lang="es-PE" dirty="0" smtClean="0"/>
              <a:t>armónica </a:t>
            </a:r>
            <a:r>
              <a:rPr lang="es-PE" dirty="0" smtClean="0"/>
              <a:t>es la inversa del promedio </a:t>
            </a:r>
            <a:r>
              <a:rPr lang="es-PE" dirty="0" smtClean="0"/>
              <a:t>aritmético </a:t>
            </a:r>
            <a:r>
              <a:rPr lang="es-PE" dirty="0" smtClean="0"/>
              <a:t>de las </a:t>
            </a:r>
            <a:r>
              <a:rPr lang="es-PE" dirty="0" smtClean="0"/>
              <a:t>inversas </a:t>
            </a:r>
            <a:r>
              <a:rPr lang="es-PE" dirty="0" smtClean="0"/>
              <a:t>de los datos.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pPr>
              <a:buNone/>
            </a:pPr>
            <a:r>
              <a:rPr lang="es-PE" dirty="0" smtClean="0"/>
              <a:t>      MH=            Cantidad de datos</a:t>
            </a:r>
          </a:p>
          <a:p>
            <a:pPr>
              <a:buNone/>
            </a:pPr>
            <a:r>
              <a:rPr lang="es-PE" dirty="0" smtClean="0"/>
              <a:t>                     Suma inversas de los datos</a:t>
            </a:r>
            <a:endParaRPr lang="es-PE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555776" y="414908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24.media.tumblr.com/tumblr_m28h2xvecW1rpc0n1o1_1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743" y="4653136"/>
            <a:ext cx="3937257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u="sng" dirty="0" smtClean="0"/>
              <a:t>Propiedades : </a:t>
            </a:r>
            <a:endParaRPr lang="es-PE" sz="48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Para un conjunto de datos no todos son iguales , se tiene :</a:t>
            </a:r>
          </a:p>
          <a:p>
            <a:pPr>
              <a:buNone/>
            </a:pPr>
            <a:r>
              <a:rPr lang="es-PE" dirty="0" smtClean="0"/>
              <a:t>                           MH&lt;MG&lt;MA  </a:t>
            </a:r>
          </a:p>
          <a:p>
            <a:r>
              <a:rPr lang="es-PE" dirty="0" smtClean="0"/>
              <a:t>Cuando todos los datos son iguales:</a:t>
            </a:r>
          </a:p>
          <a:p>
            <a:pPr>
              <a:buNone/>
            </a:pPr>
            <a:r>
              <a:rPr lang="es-PE" dirty="0" smtClean="0"/>
              <a:t>                   MH=MG=MA=Valor de dato      </a:t>
            </a:r>
          </a:p>
          <a:p>
            <a:r>
              <a:rPr lang="es-PE" dirty="0" smtClean="0"/>
              <a:t> Para 2 cantidades a y b se tiene :</a:t>
            </a:r>
          </a:p>
          <a:p>
            <a:pPr>
              <a:buNone/>
            </a:pPr>
            <a:r>
              <a:rPr lang="es-PE" dirty="0" smtClean="0"/>
              <a:t>                     MA      MG     MH</a:t>
            </a:r>
          </a:p>
          <a:p>
            <a:pPr>
              <a:buNone/>
            </a:pPr>
            <a:r>
              <a:rPr lang="es-PE" dirty="0" smtClean="0"/>
              <a:t>                    a+b      ab       2ab     </a:t>
            </a:r>
          </a:p>
          <a:p>
            <a:pPr>
              <a:buNone/>
            </a:pPr>
            <a:r>
              <a:rPr lang="es-PE" dirty="0" smtClean="0"/>
              <a:t>                      2                     2                                     </a:t>
            </a:r>
            <a:r>
              <a:rPr lang="es-PE" dirty="0" smtClean="0">
                <a:latin typeface="Tall Paul"/>
              </a:rPr>
              <a:t>2</a:t>
            </a:r>
            <a:endParaRPr lang="es-PE" dirty="0" smtClean="0"/>
          </a:p>
          <a:p>
            <a:pPr>
              <a:buNone/>
            </a:pPr>
            <a:r>
              <a:rPr lang="es-PE" dirty="0" smtClean="0"/>
              <a:t>       Luego para cantidad a y b : MA*MH =a*b=(MG) </a:t>
            </a:r>
            <a:endParaRPr lang="es-PE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95736" y="50131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987824" y="472514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131840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131840" y="46531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139952" y="50851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gifmaniacos.com/Looney-Tunes/pinky_y_cerebro/download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20888"/>
            <a:ext cx="2443336" cy="2672401"/>
          </a:xfrm>
          <a:prstGeom prst="rect">
            <a:avLst/>
          </a:prstGeom>
          <a:noFill/>
        </p:spPr>
      </p:pic>
      <p:cxnSp>
        <p:nvCxnSpPr>
          <p:cNvPr id="12" name="11 Conector recto"/>
          <p:cNvCxnSpPr/>
          <p:nvPr/>
        </p:nvCxnSpPr>
        <p:spPr>
          <a:xfrm>
            <a:off x="2915816" y="429309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995936" y="429309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051720" y="45811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d_blank_md_wht.gif (9153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45886"/>
            <a:ext cx="6243349" cy="601211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771800" y="220486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accent3">
                    <a:lumMod val="75000"/>
                  </a:schemeClr>
                </a:solidFill>
              </a:rPr>
              <a:t>Cuando no te dicen que tipo de promedio es , Es ARITMÉTICO </a:t>
            </a:r>
            <a:endParaRPr lang="es-PE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gifanimados.com/partes_del_cuerpo/ojo_1/040301_oei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143000" cy="1524001"/>
          </a:xfrm>
          <a:prstGeom prst="rect">
            <a:avLst/>
          </a:prstGeom>
          <a:noFill/>
        </p:spPr>
      </p:pic>
      <p:pic>
        <p:nvPicPr>
          <p:cNvPr id="1030" name="Picture 6" descr="http://www.gifanimados.com/partes_del_cuerpo/ojo_1/040301_oei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1143000" cy="152400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99592" y="47667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600" dirty="0" smtClean="0"/>
              <a:t>J</a:t>
            </a:r>
            <a:endParaRPr lang="es-PE" sz="9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467600" cy="4873752"/>
          </a:xfrm>
        </p:spPr>
        <p:txBody>
          <a:bodyPr>
            <a:normAutofit/>
          </a:bodyPr>
          <a:lstStyle/>
          <a:p>
            <a:r>
              <a:rPr lang="es-PE" dirty="0" smtClean="0"/>
              <a:t>El mayor promedio de 2 </a:t>
            </a:r>
            <a:r>
              <a:rPr lang="es-PE" dirty="0" smtClean="0"/>
              <a:t>números </a:t>
            </a:r>
            <a:r>
              <a:rPr lang="es-PE" dirty="0" smtClean="0"/>
              <a:t>es 21. Si la diferencia entre ambos números es 12.¿ Cuál es el menor ?</a:t>
            </a:r>
          </a:p>
          <a:p>
            <a:pPr>
              <a:buNone/>
            </a:pPr>
            <a:r>
              <a:rPr lang="es-PE" dirty="0" smtClean="0"/>
              <a:t>      Solución :            </a:t>
            </a:r>
          </a:p>
          <a:p>
            <a:pPr>
              <a:buNone/>
            </a:pPr>
            <a:r>
              <a:rPr lang="es-PE" dirty="0" smtClean="0"/>
              <a:t>     Números : a y b</a:t>
            </a:r>
          </a:p>
          <a:p>
            <a:pPr>
              <a:buNone/>
            </a:pPr>
            <a:r>
              <a:rPr lang="es-PE" dirty="0" smtClean="0"/>
              <a:t>         a+b = 21 </a:t>
            </a:r>
          </a:p>
          <a:p>
            <a:pPr>
              <a:buNone/>
            </a:pPr>
            <a:r>
              <a:rPr lang="es-PE" dirty="0" smtClean="0"/>
              <a:t>           2                                      El menor : </a:t>
            </a:r>
          </a:p>
          <a:p>
            <a:pPr>
              <a:buNone/>
            </a:pPr>
            <a:r>
              <a:rPr lang="es-PE" dirty="0" smtClean="0"/>
              <a:t>        a-b =12                                           b = 15</a:t>
            </a:r>
          </a:p>
          <a:p>
            <a:pPr>
              <a:buNone/>
            </a:pPr>
            <a:r>
              <a:rPr lang="es-PE" dirty="0" smtClean="0"/>
              <a:t>  •  a+b= 42</a:t>
            </a:r>
          </a:p>
          <a:p>
            <a:pPr>
              <a:buNone/>
            </a:pPr>
            <a:r>
              <a:rPr lang="es-PE" dirty="0" smtClean="0"/>
              <a:t>      a-b= 12       </a:t>
            </a:r>
          </a:p>
          <a:p>
            <a:pPr>
              <a:buNone/>
            </a:pPr>
            <a:r>
              <a:rPr lang="es-PE" dirty="0" smtClean="0"/>
              <a:t>       2a=54  </a:t>
            </a:r>
            <a:r>
              <a:rPr lang="es-PE" dirty="0" smtClean="0">
                <a:solidFill>
                  <a:schemeClr val="accent6">
                    <a:lumMod val="50000"/>
                  </a:schemeClr>
                </a:solidFill>
              </a:rPr>
              <a:t>-» a=27 y b = 15</a:t>
            </a:r>
            <a:endParaRPr lang="es-PE" dirty="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1475656" y="386104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5616" y="558924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4860032" y="4797152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796136" y="4293096"/>
            <a:ext cx="1296144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098" name="Picture 2" descr="Baby Bugs Bunn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17234"/>
            <a:ext cx="1656184" cy="274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827584" y="47667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Ejemplos:</a:t>
            </a:r>
            <a:endParaRPr lang="es-PE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352928" cy="6192688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Las edades de 4 hermanos son proporcionales a 2,3,4y 5 . Hallar la edad del menor si el promedio de todas las edades es 21.</a:t>
            </a:r>
          </a:p>
          <a:p>
            <a:endParaRPr lang="es-PE" dirty="0" smtClean="0"/>
          </a:p>
          <a:p>
            <a:r>
              <a:rPr lang="es-PE" dirty="0" smtClean="0"/>
              <a:t>Solución :</a:t>
            </a:r>
          </a:p>
          <a:p>
            <a:endParaRPr lang="es-PE" dirty="0" smtClean="0"/>
          </a:p>
          <a:p>
            <a:pPr>
              <a:buNone/>
            </a:pPr>
            <a:r>
              <a:rPr lang="es-PE" dirty="0" smtClean="0"/>
              <a:t>   4 hermanos = a , b , c , d </a:t>
            </a:r>
          </a:p>
          <a:p>
            <a:pPr>
              <a:buNone/>
            </a:pPr>
            <a:r>
              <a:rPr lang="es-PE" dirty="0" smtClean="0"/>
              <a:t>                        = 2k , 3k , 4k y 5k</a:t>
            </a:r>
          </a:p>
          <a:p>
            <a:pPr>
              <a:buNone/>
            </a:pPr>
            <a:endParaRPr lang="es-PE" dirty="0" smtClean="0"/>
          </a:p>
          <a:p>
            <a:pPr>
              <a:buNone/>
            </a:pPr>
            <a:r>
              <a:rPr lang="es-PE" dirty="0" smtClean="0"/>
              <a:t>    2k+3k+4k+5k=21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         4                                         La edad del menor :         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                                                      2k = 2(6)  = 12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2k+3k+4k+5k= 84 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    14k=84</a:t>
            </a:r>
          </a:p>
          <a:p>
            <a:pPr>
              <a:buNone/>
            </a:pPr>
            <a:r>
              <a:rPr lang="es-PE" dirty="0" smtClean="0"/>
              <a:t> </a:t>
            </a:r>
            <a:r>
              <a:rPr lang="es-PE" dirty="0" smtClean="0"/>
              <a:t>             k= 6           </a:t>
            </a:r>
            <a:endParaRPr lang="es-PE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899592" y="429309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2771800" y="4509120"/>
            <a:ext cx="22322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palermoviejo.com/palermoviejo/gifs/lineas/colectiv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9280"/>
            <a:ext cx="9144000" cy="90872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s Animados de Gracias - Imagenes Animadas de Graci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41339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rillaz   Clint Eastwood (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04800" cy="304800"/>
          </a:xfrm>
          <a:prstGeom prst="rect">
            <a:avLst/>
          </a:prstGeom>
        </p:spPr>
      </p:pic>
      <p:pic>
        <p:nvPicPr>
          <p:cNvPr id="13314" name="Picture 2" descr="http://s2.favim.com/orig/28/clint-eastwood-gif-gorillaz-lyrics-text-Favim.com-2318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96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static.tumblr.com/teff9nt/DiFlvacl9/final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26628" name="Picture 4" descr="http://static.tumblr.com/teff9nt/DiFlvacl9/final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88424" cy="446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145032" y="1916832"/>
            <a:ext cx="9289032" cy="3404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E" sz="9600" dirty="0" smtClean="0">
                <a:ln w="571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 </a:t>
            </a:r>
            <a:r>
              <a:rPr lang="es-PE" sz="9600" dirty="0" smtClean="0">
                <a:ln w="571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PRESENTAA : </a:t>
            </a:r>
            <a:endParaRPr lang="es-PE" sz="9600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7654" name="Picture 6" descr="http://media.tumblr.com/tumblr_leoqkeFVP31qd28y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ifs-graciosos-ove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7" y="4102349"/>
            <a:ext cx="2699793" cy="2755651"/>
          </a:xfrm>
          <a:prstGeom prst="rect">
            <a:avLst/>
          </a:prstGeom>
        </p:spPr>
      </p:pic>
      <p:pic>
        <p:nvPicPr>
          <p:cNvPr id="5" name="4 Imagen" descr="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714375" cy="952500"/>
          </a:xfrm>
          <a:prstGeom prst="rect">
            <a:avLst/>
          </a:prstGeom>
        </p:spPr>
      </p:pic>
      <p:pic>
        <p:nvPicPr>
          <p:cNvPr id="6" name="5 Imagen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916832"/>
            <a:ext cx="876300" cy="952500"/>
          </a:xfrm>
          <a:prstGeom prst="rect">
            <a:avLst/>
          </a:prstGeom>
        </p:spPr>
      </p:pic>
      <p:pic>
        <p:nvPicPr>
          <p:cNvPr id="7" name="6 Imagen" descr="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844824"/>
            <a:ext cx="809625" cy="952500"/>
          </a:xfrm>
          <a:prstGeom prst="rect">
            <a:avLst/>
          </a:prstGeom>
        </p:spPr>
      </p:pic>
      <p:pic>
        <p:nvPicPr>
          <p:cNvPr id="8" name="7 Imagen" descr="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916832"/>
            <a:ext cx="876300" cy="952500"/>
          </a:xfrm>
          <a:prstGeom prst="rect">
            <a:avLst/>
          </a:prstGeom>
        </p:spPr>
      </p:pic>
      <p:pic>
        <p:nvPicPr>
          <p:cNvPr id="9" name="8 Imagen" descr="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1916832"/>
            <a:ext cx="809625" cy="952500"/>
          </a:xfrm>
          <a:prstGeom prst="rect">
            <a:avLst/>
          </a:prstGeom>
        </p:spPr>
      </p:pic>
      <p:pic>
        <p:nvPicPr>
          <p:cNvPr id="10" name="9 Imagen" descr="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916832"/>
            <a:ext cx="809625" cy="952500"/>
          </a:xfrm>
          <a:prstGeom prst="rect">
            <a:avLst/>
          </a:prstGeom>
        </p:spPr>
      </p:pic>
      <p:pic>
        <p:nvPicPr>
          <p:cNvPr id="11" name="10 Imagen" descr="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844824"/>
            <a:ext cx="571500" cy="952500"/>
          </a:xfrm>
          <a:prstGeom prst="rect">
            <a:avLst/>
          </a:prstGeom>
        </p:spPr>
      </p:pic>
      <p:pic>
        <p:nvPicPr>
          <p:cNvPr id="12" name="11 Imagen" descr="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916832"/>
            <a:ext cx="809625" cy="952500"/>
          </a:xfrm>
          <a:prstGeom prst="rect">
            <a:avLst/>
          </a:prstGeom>
        </p:spPr>
      </p:pic>
      <p:pic>
        <p:nvPicPr>
          <p:cNvPr id="13" name="12 Imagen" descr="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6376" y="1988840"/>
            <a:ext cx="714375" cy="952500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24128" y="3573016"/>
            <a:ext cx="3178696" cy="504056"/>
          </a:xfrm>
        </p:spPr>
        <p:txBody>
          <a:bodyPr>
            <a:normAutofit/>
          </a:bodyPr>
          <a:lstStyle/>
          <a:p>
            <a:r>
              <a:rPr lang="es-PE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Geraldine Salazar</a:t>
            </a:r>
          </a:p>
        </p:txBody>
      </p:sp>
      <p:pic>
        <p:nvPicPr>
          <p:cNvPr id="14338" name="Picture 2" descr="Gifs de personajes Pokem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82" y="4178803"/>
            <a:ext cx="3626718" cy="2679197"/>
          </a:xfrm>
          <a:prstGeom prst="rect">
            <a:avLst/>
          </a:prstGeom>
          <a:noFill/>
        </p:spPr>
      </p:pic>
      <p:pic>
        <p:nvPicPr>
          <p:cNvPr id="8" name="7 Imagen" descr="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5062"/>
            <a:ext cx="504056" cy="840093"/>
          </a:xfrm>
          <a:prstGeom prst="rect">
            <a:avLst/>
          </a:prstGeom>
        </p:spPr>
      </p:pic>
      <p:pic>
        <p:nvPicPr>
          <p:cNvPr id="9" name="8 Imagen" descr="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76672"/>
            <a:ext cx="743805" cy="808484"/>
          </a:xfrm>
          <a:prstGeom prst="rect">
            <a:avLst/>
          </a:prstGeom>
        </p:spPr>
      </p:pic>
      <p:pic>
        <p:nvPicPr>
          <p:cNvPr id="10" name="9 Imagen" descr="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76672"/>
            <a:ext cx="606363" cy="808484"/>
          </a:xfrm>
          <a:prstGeom prst="rect">
            <a:avLst/>
          </a:prstGeom>
        </p:spPr>
      </p:pic>
      <p:pic>
        <p:nvPicPr>
          <p:cNvPr id="11" name="10 Imagen" descr="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548680"/>
            <a:ext cx="626005" cy="736476"/>
          </a:xfrm>
          <a:prstGeom prst="rect">
            <a:avLst/>
          </a:prstGeom>
        </p:spPr>
      </p:pic>
      <p:pic>
        <p:nvPicPr>
          <p:cNvPr id="12" name="11 Imagen" descr="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476672"/>
            <a:ext cx="677558" cy="736476"/>
          </a:xfrm>
          <a:prstGeom prst="rect">
            <a:avLst/>
          </a:prstGeom>
        </p:spPr>
      </p:pic>
      <p:pic>
        <p:nvPicPr>
          <p:cNvPr id="13" name="12 Imagen" descr="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76672"/>
            <a:ext cx="677558" cy="736476"/>
          </a:xfrm>
          <a:prstGeom prst="rect">
            <a:avLst/>
          </a:prstGeom>
        </p:spPr>
      </p:pic>
      <p:pic>
        <p:nvPicPr>
          <p:cNvPr id="14" name="13 Imagen" descr="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1920" y="476672"/>
            <a:ext cx="720080" cy="782696"/>
          </a:xfrm>
          <a:prstGeom prst="rect">
            <a:avLst/>
          </a:prstGeom>
        </p:spPr>
      </p:pic>
      <p:pic>
        <p:nvPicPr>
          <p:cNvPr id="15" name="14 Imagen" descr="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6672"/>
            <a:ext cx="810053" cy="880492"/>
          </a:xfrm>
          <a:prstGeom prst="rect">
            <a:avLst/>
          </a:prstGeom>
        </p:spPr>
      </p:pic>
      <p:pic>
        <p:nvPicPr>
          <p:cNvPr id="16" name="15 Imagen" descr="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48680"/>
            <a:ext cx="552357" cy="736476"/>
          </a:xfrm>
          <a:prstGeom prst="rect">
            <a:avLst/>
          </a:prstGeom>
        </p:spPr>
      </p:pic>
      <p:pic>
        <p:nvPicPr>
          <p:cNvPr id="17" name="16 Imagen" descr="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548680"/>
            <a:ext cx="648072" cy="762438"/>
          </a:xfrm>
          <a:prstGeom prst="rect">
            <a:avLst/>
          </a:prstGeom>
        </p:spPr>
      </p:pic>
      <p:pic>
        <p:nvPicPr>
          <p:cNvPr id="18" name="17 Imagen" descr="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620688"/>
            <a:ext cx="504056" cy="672075"/>
          </a:xfrm>
          <a:prstGeom prst="rect">
            <a:avLst/>
          </a:prstGeom>
        </p:spPr>
      </p:pic>
      <p:pic>
        <p:nvPicPr>
          <p:cNvPr id="19" name="18 Imagen" descr="165484_349849675082958_638282754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649295">
            <a:off x="6109377" y="1480752"/>
            <a:ext cx="2450949" cy="203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427109_125553714238386_915081937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053661">
            <a:off x="467544" y="1412776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 descr="300756_192490344152226_100001737858529_487524_6915496_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536" y="4077072"/>
            <a:ext cx="2903984" cy="217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22 CuadroTexto"/>
          <p:cNvSpPr txBox="1"/>
          <p:nvPr/>
        </p:nvSpPr>
        <p:spPr>
          <a:xfrm>
            <a:off x="395536" y="3429000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Alfredo Reynaga</a:t>
            </a:r>
          </a:p>
          <a:p>
            <a:endParaRPr lang="es-PE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7544" y="6237312"/>
            <a:ext cx="30652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Jossep Rodriguez</a:t>
            </a:r>
          </a:p>
          <a:p>
            <a:endParaRPr lang="es-PE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una cantidad que representa a dichos datos , el cual cumple con la siguiente condición :</a:t>
            </a:r>
          </a:p>
          <a:p>
            <a:endParaRPr lang="es-PE" dirty="0" smtClean="0"/>
          </a:p>
          <a:p>
            <a:pPr>
              <a:buNone/>
            </a:pPr>
            <a:endParaRPr lang="es-PE" dirty="0" smtClean="0"/>
          </a:p>
          <a:p>
            <a:pPr>
              <a:buNone/>
            </a:pPr>
            <a:r>
              <a:rPr lang="es-PE" dirty="0" smtClean="0"/>
              <a:t>          </a:t>
            </a:r>
            <a:r>
              <a:rPr lang="es-P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Mayor dato &gt;promedio&gt; menor dato</a:t>
            </a:r>
            <a:endParaRPr lang="es-PE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78" name="Picture 2" descr="Gifs Disney de Winni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69160"/>
            <a:ext cx="7272808" cy="1747831"/>
          </a:xfrm>
          <a:prstGeom prst="rect">
            <a:avLst/>
          </a:prstGeom>
          <a:noFill/>
        </p:spPr>
      </p:pic>
      <p:pic>
        <p:nvPicPr>
          <p:cNvPr id="9" name="8 Imagen" descr="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687211" cy="808484"/>
          </a:xfrm>
          <a:prstGeom prst="rect">
            <a:avLst/>
          </a:prstGeom>
        </p:spPr>
      </p:pic>
      <p:pic>
        <p:nvPicPr>
          <p:cNvPr id="10" name="9 Imagen" descr="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76672"/>
            <a:ext cx="626005" cy="736476"/>
          </a:xfrm>
          <a:prstGeom prst="rect">
            <a:avLst/>
          </a:prstGeom>
        </p:spPr>
      </p:pic>
      <p:pic>
        <p:nvPicPr>
          <p:cNvPr id="11" name="10 Imagen" descr="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04664"/>
            <a:ext cx="692845" cy="815112"/>
          </a:xfrm>
          <a:prstGeom prst="rect">
            <a:avLst/>
          </a:prstGeom>
        </p:spPr>
      </p:pic>
      <p:pic>
        <p:nvPicPr>
          <p:cNvPr id="12" name="11 Imagen" descr="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9052" y="332656"/>
            <a:ext cx="518458" cy="864096"/>
          </a:xfrm>
          <a:prstGeom prst="rect">
            <a:avLst/>
          </a:prstGeom>
        </p:spPr>
      </p:pic>
      <p:pic>
        <p:nvPicPr>
          <p:cNvPr id="13" name="12 Imagen" descr="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04664"/>
            <a:ext cx="728721" cy="792088"/>
          </a:xfrm>
          <a:prstGeom prst="rect">
            <a:avLst/>
          </a:prstGeom>
        </p:spPr>
      </p:pic>
      <p:pic>
        <p:nvPicPr>
          <p:cNvPr id="14" name="13 Imagen" descr="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1" y="404664"/>
            <a:ext cx="458569" cy="764282"/>
          </a:xfrm>
          <a:prstGeom prst="rect">
            <a:avLst/>
          </a:prstGeom>
        </p:spPr>
      </p:pic>
      <p:pic>
        <p:nvPicPr>
          <p:cNvPr id="15" name="14 Imagen" descr="c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76672"/>
            <a:ext cx="588433" cy="692274"/>
          </a:xfrm>
          <a:prstGeom prst="rect">
            <a:avLst/>
          </a:prstGeom>
        </p:spPr>
      </p:pic>
      <p:pic>
        <p:nvPicPr>
          <p:cNvPr id="16" name="15 Imagen" descr="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32656"/>
            <a:ext cx="458569" cy="764282"/>
          </a:xfrm>
          <a:prstGeom prst="rect">
            <a:avLst/>
          </a:prstGeom>
        </p:spPr>
      </p:pic>
      <p:pic>
        <p:nvPicPr>
          <p:cNvPr id="17" name="16 Imagen" descr="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76672"/>
            <a:ext cx="576064" cy="677722"/>
          </a:xfrm>
          <a:prstGeom prst="rect">
            <a:avLst/>
          </a:prstGeom>
        </p:spPr>
      </p:pic>
      <p:pic>
        <p:nvPicPr>
          <p:cNvPr id="18" name="17 Imagen" descr="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76672"/>
            <a:ext cx="703140" cy="76428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575048"/>
          </a:xfrm>
        </p:spPr>
        <p:txBody>
          <a:bodyPr>
            <a:noAutofit/>
          </a:bodyPr>
          <a:lstStyle/>
          <a:p>
            <a:r>
              <a:rPr lang="es-PE" sz="4400" u="sng" dirty="0" smtClean="0"/>
              <a:t>Promedio aritmético o Media Aritmética:</a:t>
            </a:r>
            <a:endParaRPr lang="es-PE" sz="44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467600" cy="4437112"/>
          </a:xfrm>
        </p:spPr>
        <p:txBody>
          <a:bodyPr>
            <a:normAutofit/>
          </a:bodyPr>
          <a:lstStyle/>
          <a:p>
            <a:r>
              <a:rPr lang="es-P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 media aritmética o promedio, de una cantidad finita de números, es igual a la suma de todos ellos dividida entre el número de sumandos. Es uno de los principales estadísticos mas usados</a:t>
            </a:r>
          </a:p>
          <a:p>
            <a:r>
              <a:rPr lang="es-PE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Formula :</a:t>
            </a:r>
          </a:p>
          <a:p>
            <a:endParaRPr lang="es-P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               MA =      Suma de datos </a:t>
            </a:r>
          </a:p>
          <a:p>
            <a:pPr>
              <a:buNone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                           Cantidad de datos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915816" y="5373216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5830gorillaz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4445">
            <a:off x="6527891" y="4605377"/>
            <a:ext cx="2523564" cy="214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143000"/>
          </a:xfrm>
        </p:spPr>
        <p:txBody>
          <a:bodyPr>
            <a:noAutofit/>
          </a:bodyPr>
          <a:lstStyle/>
          <a:p>
            <a:r>
              <a:rPr lang="es-PE" sz="4400" u="sng" dirty="0" smtClean="0"/>
              <a:t>Promedio Geométrico o Media Geométrica</a:t>
            </a:r>
            <a:endParaRPr lang="es-PE" sz="44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467600" cy="4320480"/>
          </a:xfrm>
        </p:spPr>
        <p:txBody>
          <a:bodyPr>
            <a:normAutofit/>
          </a:bodyPr>
          <a:lstStyle/>
          <a:p>
            <a:r>
              <a:rPr lang="es-PE" sz="2800" dirty="0" smtClean="0"/>
              <a:t>La media geométrica o promedio de una cantidad finita de números que permite promediar índices y tasas de crecimientos.</a:t>
            </a:r>
          </a:p>
          <a:p>
            <a:r>
              <a:rPr lang="es-PE" sz="2800" dirty="0" smtClean="0"/>
              <a:t>Formula :</a:t>
            </a:r>
          </a:p>
          <a:p>
            <a:pPr>
              <a:buNone/>
            </a:pPr>
            <a:r>
              <a:rPr lang="es-PE" sz="1400" dirty="0" smtClean="0"/>
              <a:t>                       </a:t>
            </a:r>
          </a:p>
          <a:p>
            <a:pPr>
              <a:buNone/>
            </a:pPr>
            <a:r>
              <a:rPr lang="es-PE" sz="1400" dirty="0" smtClean="0"/>
              <a:t>                    cantidad de datos   </a:t>
            </a:r>
            <a:r>
              <a:rPr lang="es-PE" sz="3200" dirty="0" smtClean="0"/>
              <a:t>Producto de Datos </a:t>
            </a:r>
            <a:endParaRPr lang="es-PE" sz="32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47251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915816" y="472514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203848" y="3933056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1691680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203848" y="400506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gifsanimados.espaciolatino.com/x_snoopy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1696"/>
            <a:ext cx="2555776" cy="199630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374</Words>
  <Application>Microsoft Office PowerPoint</Application>
  <PresentationFormat>Presentación en pantalla (4:3)</PresentationFormat>
  <Paragraphs>61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Promedio aritmético o Media Aritmética:</vt:lpstr>
      <vt:lpstr>Promedio Geométrico o Media Geométrica</vt:lpstr>
      <vt:lpstr>PROMEDIO ARMÓNICO O MEDIA ARMÓNICA</vt:lpstr>
      <vt:lpstr>Propiedades : 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PROMEDIOS</dc:title>
  <dc:creator>Geraal ♥</dc:creator>
  <cp:lastModifiedBy>Geraal ♥</cp:lastModifiedBy>
  <cp:revision>38</cp:revision>
  <dcterms:created xsi:type="dcterms:W3CDTF">2012-05-25T22:16:33Z</dcterms:created>
  <dcterms:modified xsi:type="dcterms:W3CDTF">2012-06-06T04:24:12Z</dcterms:modified>
</cp:coreProperties>
</file>