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6" r:id="rId4"/>
    <p:sldId id="258" r:id="rId5"/>
    <p:sldId id="261" r:id="rId6"/>
    <p:sldId id="262" r:id="rId7"/>
    <p:sldId id="263" r:id="rId8"/>
    <p:sldId id="267" r:id="rId9"/>
    <p:sldId id="268" r:id="rId10"/>
    <p:sldId id="269" r:id="rId11"/>
    <p:sldId id="271" r:id="rId12"/>
    <p:sldId id="265" r:id="rId13"/>
    <p:sldId id="270" r:id="rId14"/>
    <p:sldId id="272" r:id="rId15"/>
    <p:sldId id="273" r:id="rId16"/>
    <p:sldId id="274" r:id="rId17"/>
    <p:sldId id="275" r:id="rId18"/>
    <p:sldId id="276" r:id="rId19"/>
    <p:sldId id="277" r:id="rId2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600"/>
    <a:srgbClr val="CC6600"/>
    <a:srgbClr val="993300"/>
    <a:srgbClr val="990000"/>
    <a:srgbClr val="080E1A"/>
    <a:srgbClr val="98249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4" autoAdjust="0"/>
    <p:restoredTop sz="94718" autoAdjust="0"/>
  </p:normalViewPr>
  <p:slideViewPr>
    <p:cSldViewPr>
      <p:cViewPr varScale="1">
        <p:scale>
          <a:sx n="70" d="100"/>
          <a:sy n="70" d="100"/>
        </p:scale>
        <p:origin x="-1326" y="-108"/>
      </p:cViewPr>
      <p:guideLst>
        <p:guide orient="horz" pos="2160"/>
        <p:guide pos="2880"/>
      </p:guideLst>
    </p:cSldViewPr>
  </p:slideViewPr>
  <p:outlineViewPr>
    <p:cViewPr>
      <p:scale>
        <a:sx n="33" d="100"/>
        <a:sy n="33" d="100"/>
      </p:scale>
      <p:origin x="0" y="24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92E40510-632C-48EF-B962-8E525BE3CADD}" type="datetimeFigureOut">
              <a:rPr lang="es-PE" smtClean="0"/>
              <a:pPr/>
              <a:t>08/06/2012</a:t>
            </a:fld>
            <a:endParaRPr lang="es-PE"/>
          </a:p>
        </p:txBody>
      </p:sp>
      <p:sp>
        <p:nvSpPr>
          <p:cNvPr id="17" name="16 Marcador de pie de página"/>
          <p:cNvSpPr>
            <a:spLocks noGrp="1"/>
          </p:cNvSpPr>
          <p:nvPr>
            <p:ph type="ftr" sz="quarter" idx="11"/>
          </p:nvPr>
        </p:nvSpPr>
        <p:spPr/>
        <p:txBody>
          <a:bodyPr/>
          <a:lstStyle/>
          <a:p>
            <a:endParaRPr lang="es-PE"/>
          </a:p>
        </p:txBody>
      </p:sp>
      <p:sp>
        <p:nvSpPr>
          <p:cNvPr id="29" name="28 Marcador de número de diapositiva"/>
          <p:cNvSpPr>
            <a:spLocks noGrp="1"/>
          </p:cNvSpPr>
          <p:nvPr>
            <p:ph type="sldNum" sz="quarter" idx="12"/>
          </p:nvPr>
        </p:nvSpPr>
        <p:spPr/>
        <p:txBody>
          <a:bodyPr/>
          <a:lstStyle/>
          <a:p>
            <a:fld id="{816A0051-0AEA-4CDA-BB4D-A8988033C637}" type="slidenum">
              <a:rPr lang="es-PE" smtClean="0"/>
              <a:pPr/>
              <a:t>‹Nº›</a:t>
            </a:fld>
            <a:endParaRPr lang="es-PE"/>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2E40510-632C-48EF-B962-8E525BE3CADD}" type="datetimeFigureOut">
              <a:rPr lang="es-PE" smtClean="0"/>
              <a:pPr/>
              <a:t>08/06/2012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816A0051-0AEA-4CDA-BB4D-A8988033C637}"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2E40510-632C-48EF-B962-8E525BE3CADD}" type="datetimeFigureOut">
              <a:rPr lang="es-PE" smtClean="0"/>
              <a:pPr/>
              <a:t>08/06/2012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816A0051-0AEA-4CDA-BB4D-A8988033C637}"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2E40510-632C-48EF-B962-8E525BE3CADD}" type="datetimeFigureOut">
              <a:rPr lang="es-PE" smtClean="0"/>
              <a:pPr/>
              <a:t>08/06/2012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816A0051-0AEA-4CDA-BB4D-A8988033C637}"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2E40510-632C-48EF-B962-8E525BE3CADD}" type="datetimeFigureOut">
              <a:rPr lang="es-PE" smtClean="0"/>
              <a:pPr/>
              <a:t>08/06/2012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a:xfrm>
            <a:off x="7924800" y="6416675"/>
            <a:ext cx="762000" cy="365125"/>
          </a:xfrm>
        </p:spPr>
        <p:txBody>
          <a:bodyPr/>
          <a:lstStyle/>
          <a:p>
            <a:fld id="{816A0051-0AEA-4CDA-BB4D-A8988033C637}" type="slidenum">
              <a:rPr lang="es-PE" smtClean="0"/>
              <a:pPr/>
              <a:t>‹Nº›</a:t>
            </a:fld>
            <a:endParaRPr lang="es-P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2E40510-632C-48EF-B962-8E525BE3CADD}" type="datetimeFigureOut">
              <a:rPr lang="es-PE" smtClean="0"/>
              <a:pPr/>
              <a:t>08/06/2012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816A0051-0AEA-4CDA-BB4D-A8988033C637}"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2E40510-632C-48EF-B962-8E525BE3CADD}" type="datetimeFigureOut">
              <a:rPr lang="es-PE" smtClean="0"/>
              <a:pPr/>
              <a:t>08/06/2012</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816A0051-0AEA-4CDA-BB4D-A8988033C637}"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2E40510-632C-48EF-B962-8E525BE3CADD}" type="datetimeFigureOut">
              <a:rPr lang="es-PE" smtClean="0"/>
              <a:pPr/>
              <a:t>08/06/2012</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816A0051-0AEA-4CDA-BB4D-A8988033C637}"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E40510-632C-48EF-B962-8E525BE3CADD}" type="datetimeFigureOut">
              <a:rPr lang="es-PE" smtClean="0"/>
              <a:pPr/>
              <a:t>08/06/2012</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816A0051-0AEA-4CDA-BB4D-A8988033C637}"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2E40510-632C-48EF-B962-8E525BE3CADD}" type="datetimeFigureOut">
              <a:rPr lang="es-PE" smtClean="0"/>
              <a:pPr/>
              <a:t>08/06/2012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816A0051-0AEA-4CDA-BB4D-A8988033C637}"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2E40510-632C-48EF-B962-8E525BE3CADD}" type="datetimeFigureOut">
              <a:rPr lang="es-PE" smtClean="0"/>
              <a:pPr/>
              <a:t>08/06/2012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816A0051-0AEA-4CDA-BB4D-A8988033C637}"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2E40510-632C-48EF-B962-8E525BE3CADD}" type="datetimeFigureOut">
              <a:rPr lang="es-PE" smtClean="0"/>
              <a:pPr/>
              <a:t>08/06/2012</a:t>
            </a:fld>
            <a:endParaRPr lang="es-PE"/>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PE"/>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16A0051-0AEA-4CDA-BB4D-A8988033C637}" type="slidenum">
              <a:rPr lang="es-PE" smtClean="0"/>
              <a:pPr/>
              <a:t>‹Nº›</a:t>
            </a:fld>
            <a:endParaRPr lang="es-PE"/>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gif"/><Relationship Id="rId18" Type="http://schemas.openxmlformats.org/officeDocument/2006/relationships/image" Target="../media/image17.gif"/><Relationship Id="rId3" Type="http://schemas.openxmlformats.org/officeDocument/2006/relationships/image" Target="../media/image2.gif"/><Relationship Id="rId7" Type="http://schemas.openxmlformats.org/officeDocument/2006/relationships/image" Target="../media/image6.gif"/><Relationship Id="rId12" Type="http://schemas.openxmlformats.org/officeDocument/2006/relationships/image" Target="../media/image11.gif"/><Relationship Id="rId17" Type="http://schemas.openxmlformats.org/officeDocument/2006/relationships/image" Target="../media/image16.gif"/><Relationship Id="rId2" Type="http://schemas.openxmlformats.org/officeDocument/2006/relationships/slideLayout" Target="../slideLayouts/slideLayout1.xml"/><Relationship Id="rId16" Type="http://schemas.openxmlformats.org/officeDocument/2006/relationships/image" Target="../media/image15.gif"/><Relationship Id="rId1" Type="http://schemas.openxmlformats.org/officeDocument/2006/relationships/audio" Target="file:///C:\Users\Gloria\Desktop\music\Ckmg\08-dont_stop_the_party.mp3" TargetMode="Externa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gif"/><Relationship Id="rId15" Type="http://schemas.openxmlformats.org/officeDocument/2006/relationships/image" Target="../media/image14.gif"/><Relationship Id="rId10" Type="http://schemas.openxmlformats.org/officeDocument/2006/relationships/image" Target="../media/image9.gif"/><Relationship Id="rId19" Type="http://schemas.openxmlformats.org/officeDocument/2006/relationships/image" Target="../media/image18.png"/><Relationship Id="rId4" Type="http://schemas.openxmlformats.org/officeDocument/2006/relationships/image" Target="../media/image3.gif"/><Relationship Id="rId9" Type="http://schemas.openxmlformats.org/officeDocument/2006/relationships/image" Target="../media/image8.gif"/><Relationship Id="rId14" Type="http://schemas.openxmlformats.org/officeDocument/2006/relationships/image" Target="../media/image1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H:\Animated%20Cartoon%20Clock%20-%20YouTube.wm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H:\Animated%20Cartoon%20Clock%20-%20YouTube.wm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H:\Animated%20Cartoon%20Clock%20-%20YouTube.wm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4869160"/>
            <a:ext cx="8784976" cy="2329550"/>
          </a:xfrm>
        </p:spPr>
        <p:txBody>
          <a:bodyPr/>
          <a:lstStyle/>
          <a:p>
            <a:r>
              <a:rPr lang="es-PE" sz="2000" dirty="0" smtClean="0">
                <a:solidFill>
                  <a:schemeClr val="bg1">
                    <a:lumMod val="20000"/>
                    <a:lumOff val="80000"/>
                  </a:schemeClr>
                </a:solidFill>
                <a:latin typeface="Comic Sans MS" pitchFamily="66" charset="0"/>
              </a:rPr>
              <a:t>INTEGRANTES : Andía Gamboa Joselyn </a:t>
            </a:r>
          </a:p>
          <a:p>
            <a:r>
              <a:rPr lang="es-PE" sz="2000" dirty="0" smtClean="0">
                <a:solidFill>
                  <a:schemeClr val="bg1">
                    <a:lumMod val="20000"/>
                    <a:lumOff val="80000"/>
                  </a:schemeClr>
                </a:solidFill>
                <a:latin typeface="Comic Sans MS" pitchFamily="66" charset="0"/>
              </a:rPr>
              <a:t>                 Guerrero Rosa</a:t>
            </a:r>
          </a:p>
          <a:p>
            <a:r>
              <a:rPr lang="es-PE" sz="2000" dirty="0" smtClean="0">
                <a:solidFill>
                  <a:schemeClr val="bg1">
                    <a:lumMod val="20000"/>
                    <a:lumOff val="80000"/>
                  </a:schemeClr>
                </a:solidFill>
                <a:latin typeface="Comic Sans MS" pitchFamily="66" charset="0"/>
              </a:rPr>
              <a:t>                            Taipe  Chavez Flavia </a:t>
            </a:r>
          </a:p>
          <a:p>
            <a:r>
              <a:rPr lang="es-PE" sz="2000" dirty="0" smtClean="0">
                <a:solidFill>
                  <a:schemeClr val="bg1">
                    <a:lumMod val="20000"/>
                    <a:lumOff val="80000"/>
                  </a:schemeClr>
                </a:solidFill>
                <a:latin typeface="Comic Sans MS" pitchFamily="66" charset="0"/>
              </a:rPr>
              <a:t>                                         Zevallos Puchuri Alexandra</a:t>
            </a:r>
          </a:p>
          <a:p>
            <a:endParaRPr lang="es-PE" dirty="0"/>
          </a:p>
        </p:txBody>
      </p:sp>
      <p:pic>
        <p:nvPicPr>
          <p:cNvPr id="14" name="13 Imagen" descr="letra-m-willy-wonka.gif"/>
          <p:cNvPicPr>
            <a:picLocks noChangeAspect="1"/>
          </p:cNvPicPr>
          <p:nvPr/>
        </p:nvPicPr>
        <p:blipFill>
          <a:blip r:embed="rId3" cstate="print"/>
          <a:stretch>
            <a:fillRect/>
          </a:stretch>
        </p:blipFill>
        <p:spPr>
          <a:xfrm>
            <a:off x="357158" y="285728"/>
            <a:ext cx="1077065" cy="1143008"/>
          </a:xfrm>
          <a:prstGeom prst="rect">
            <a:avLst/>
          </a:prstGeom>
        </p:spPr>
      </p:pic>
      <p:pic>
        <p:nvPicPr>
          <p:cNvPr id="17" name="16 Imagen" descr="letra-a-willy-wonka.gif"/>
          <p:cNvPicPr>
            <a:picLocks noChangeAspect="1"/>
          </p:cNvPicPr>
          <p:nvPr/>
        </p:nvPicPr>
        <p:blipFill>
          <a:blip r:embed="rId4" cstate="print"/>
          <a:stretch>
            <a:fillRect/>
          </a:stretch>
        </p:blipFill>
        <p:spPr>
          <a:xfrm flipH="1">
            <a:off x="1428728" y="285728"/>
            <a:ext cx="941281" cy="1144800"/>
          </a:xfrm>
          <a:prstGeom prst="rect">
            <a:avLst/>
          </a:prstGeom>
        </p:spPr>
      </p:pic>
      <p:pic>
        <p:nvPicPr>
          <p:cNvPr id="18" name="17 Imagen" descr="letra-g-willy-wonka.gif"/>
          <p:cNvPicPr>
            <a:picLocks noChangeAspect="1"/>
          </p:cNvPicPr>
          <p:nvPr/>
        </p:nvPicPr>
        <p:blipFill>
          <a:blip r:embed="rId5" cstate="print"/>
          <a:stretch>
            <a:fillRect/>
          </a:stretch>
        </p:blipFill>
        <p:spPr>
          <a:xfrm>
            <a:off x="2357422" y="285728"/>
            <a:ext cx="785818" cy="1120926"/>
          </a:xfrm>
          <a:prstGeom prst="rect">
            <a:avLst/>
          </a:prstGeom>
        </p:spPr>
      </p:pic>
      <p:pic>
        <p:nvPicPr>
          <p:cNvPr id="19" name="18 Imagen" descr="letra-n-willy-wonka.gif"/>
          <p:cNvPicPr>
            <a:picLocks noChangeAspect="1"/>
          </p:cNvPicPr>
          <p:nvPr/>
        </p:nvPicPr>
        <p:blipFill>
          <a:blip r:embed="rId6" cstate="print"/>
          <a:stretch>
            <a:fillRect/>
          </a:stretch>
        </p:blipFill>
        <p:spPr>
          <a:xfrm>
            <a:off x="3071802" y="285728"/>
            <a:ext cx="727859" cy="1143008"/>
          </a:xfrm>
          <a:prstGeom prst="rect">
            <a:avLst/>
          </a:prstGeom>
        </p:spPr>
      </p:pic>
      <p:pic>
        <p:nvPicPr>
          <p:cNvPr id="20" name="19 Imagen" descr="letra-i-willy-wonka.gif"/>
          <p:cNvPicPr>
            <a:picLocks noChangeAspect="1"/>
          </p:cNvPicPr>
          <p:nvPr/>
        </p:nvPicPr>
        <p:blipFill>
          <a:blip r:embed="rId7" cstate="print"/>
          <a:stretch>
            <a:fillRect/>
          </a:stretch>
        </p:blipFill>
        <p:spPr>
          <a:xfrm>
            <a:off x="3857620" y="0"/>
            <a:ext cx="357190" cy="1428760"/>
          </a:xfrm>
          <a:prstGeom prst="rect">
            <a:avLst/>
          </a:prstGeom>
        </p:spPr>
      </p:pic>
      <p:pic>
        <p:nvPicPr>
          <p:cNvPr id="21" name="20 Imagen" descr="letra-t-willy-wonka.gif"/>
          <p:cNvPicPr>
            <a:picLocks noChangeAspect="1"/>
          </p:cNvPicPr>
          <p:nvPr/>
        </p:nvPicPr>
        <p:blipFill>
          <a:blip r:embed="rId8" cstate="print"/>
          <a:stretch>
            <a:fillRect/>
          </a:stretch>
        </p:blipFill>
        <p:spPr>
          <a:xfrm>
            <a:off x="4214810" y="285728"/>
            <a:ext cx="728667" cy="1170283"/>
          </a:xfrm>
          <a:prstGeom prst="rect">
            <a:avLst/>
          </a:prstGeom>
        </p:spPr>
      </p:pic>
      <p:pic>
        <p:nvPicPr>
          <p:cNvPr id="22" name="21 Imagen" descr="letra-u-willy-wonka.gif"/>
          <p:cNvPicPr>
            <a:picLocks noChangeAspect="1"/>
          </p:cNvPicPr>
          <p:nvPr/>
        </p:nvPicPr>
        <p:blipFill>
          <a:blip r:embed="rId9" cstate="print"/>
          <a:stretch>
            <a:fillRect/>
          </a:stretch>
        </p:blipFill>
        <p:spPr>
          <a:xfrm>
            <a:off x="4929190" y="285728"/>
            <a:ext cx="785818" cy="1214446"/>
          </a:xfrm>
          <a:prstGeom prst="rect">
            <a:avLst/>
          </a:prstGeom>
        </p:spPr>
      </p:pic>
      <p:pic>
        <p:nvPicPr>
          <p:cNvPr id="23" name="22 Imagen" descr="letra-d-willy-wonka.gif"/>
          <p:cNvPicPr>
            <a:picLocks noChangeAspect="1"/>
          </p:cNvPicPr>
          <p:nvPr/>
        </p:nvPicPr>
        <p:blipFill>
          <a:blip r:embed="rId10" cstate="print"/>
          <a:stretch>
            <a:fillRect/>
          </a:stretch>
        </p:blipFill>
        <p:spPr>
          <a:xfrm>
            <a:off x="5715008" y="285728"/>
            <a:ext cx="733429" cy="1214446"/>
          </a:xfrm>
          <a:prstGeom prst="rect">
            <a:avLst/>
          </a:prstGeom>
        </p:spPr>
      </p:pic>
      <p:pic>
        <p:nvPicPr>
          <p:cNvPr id="24" name="23 Imagen" descr="letra-e-willy-wonka.gif"/>
          <p:cNvPicPr>
            <a:picLocks noChangeAspect="1"/>
          </p:cNvPicPr>
          <p:nvPr/>
        </p:nvPicPr>
        <p:blipFill>
          <a:blip r:embed="rId11" cstate="print"/>
          <a:stretch>
            <a:fillRect/>
          </a:stretch>
        </p:blipFill>
        <p:spPr>
          <a:xfrm>
            <a:off x="6357950" y="357166"/>
            <a:ext cx="857256" cy="1143008"/>
          </a:xfrm>
          <a:prstGeom prst="rect">
            <a:avLst/>
          </a:prstGeom>
        </p:spPr>
      </p:pic>
      <p:pic>
        <p:nvPicPr>
          <p:cNvPr id="25" name="24 Imagen" descr="letra-s-willy-wonka.gif"/>
          <p:cNvPicPr>
            <a:picLocks noChangeAspect="1"/>
          </p:cNvPicPr>
          <p:nvPr/>
        </p:nvPicPr>
        <p:blipFill>
          <a:blip r:embed="rId12" cstate="print"/>
          <a:stretch>
            <a:fillRect/>
          </a:stretch>
        </p:blipFill>
        <p:spPr>
          <a:xfrm>
            <a:off x="7215206" y="357166"/>
            <a:ext cx="603853" cy="1143008"/>
          </a:xfrm>
          <a:prstGeom prst="rect">
            <a:avLst/>
          </a:prstGeom>
        </p:spPr>
      </p:pic>
      <p:pic>
        <p:nvPicPr>
          <p:cNvPr id="26" name="25 Imagen" descr="letra-p-willy-wonka.gif"/>
          <p:cNvPicPr>
            <a:picLocks noChangeAspect="1"/>
          </p:cNvPicPr>
          <p:nvPr/>
        </p:nvPicPr>
        <p:blipFill>
          <a:blip r:embed="rId13" cstate="print"/>
          <a:stretch>
            <a:fillRect/>
          </a:stretch>
        </p:blipFill>
        <p:spPr>
          <a:xfrm>
            <a:off x="428596" y="1714488"/>
            <a:ext cx="571504" cy="1097762"/>
          </a:xfrm>
          <a:prstGeom prst="rect">
            <a:avLst/>
          </a:prstGeom>
        </p:spPr>
      </p:pic>
      <p:pic>
        <p:nvPicPr>
          <p:cNvPr id="27" name="26 Imagen" descr="letra-r-willy-wonka.gif"/>
          <p:cNvPicPr>
            <a:picLocks noChangeAspect="1"/>
          </p:cNvPicPr>
          <p:nvPr/>
        </p:nvPicPr>
        <p:blipFill>
          <a:blip r:embed="rId14" cstate="print"/>
          <a:stretch>
            <a:fillRect/>
          </a:stretch>
        </p:blipFill>
        <p:spPr>
          <a:xfrm>
            <a:off x="1000100" y="1714488"/>
            <a:ext cx="642942" cy="1143008"/>
          </a:xfrm>
          <a:prstGeom prst="rect">
            <a:avLst/>
          </a:prstGeom>
        </p:spPr>
      </p:pic>
      <p:pic>
        <p:nvPicPr>
          <p:cNvPr id="28" name="27 Imagen" descr="letra-o-willy-wonka.gif"/>
          <p:cNvPicPr>
            <a:picLocks noChangeAspect="1"/>
          </p:cNvPicPr>
          <p:nvPr/>
        </p:nvPicPr>
        <p:blipFill>
          <a:blip r:embed="rId15" cstate="print"/>
          <a:stretch>
            <a:fillRect/>
          </a:stretch>
        </p:blipFill>
        <p:spPr>
          <a:xfrm>
            <a:off x="1643042" y="1714488"/>
            <a:ext cx="642942" cy="1190632"/>
          </a:xfrm>
          <a:prstGeom prst="rect">
            <a:avLst/>
          </a:prstGeom>
        </p:spPr>
      </p:pic>
      <p:pic>
        <p:nvPicPr>
          <p:cNvPr id="29" name="28 Imagen" descr="letra-p-willy-wonka.gif"/>
          <p:cNvPicPr>
            <a:picLocks noChangeAspect="1"/>
          </p:cNvPicPr>
          <p:nvPr/>
        </p:nvPicPr>
        <p:blipFill>
          <a:blip r:embed="rId13" cstate="print"/>
          <a:stretch>
            <a:fillRect/>
          </a:stretch>
        </p:blipFill>
        <p:spPr>
          <a:xfrm>
            <a:off x="2285984" y="1714488"/>
            <a:ext cx="642942" cy="1135864"/>
          </a:xfrm>
          <a:prstGeom prst="rect">
            <a:avLst/>
          </a:prstGeom>
        </p:spPr>
      </p:pic>
      <p:pic>
        <p:nvPicPr>
          <p:cNvPr id="30" name="29 Imagen" descr="letra-o-willy-wonka.gif"/>
          <p:cNvPicPr>
            <a:picLocks noChangeAspect="1"/>
          </p:cNvPicPr>
          <p:nvPr/>
        </p:nvPicPr>
        <p:blipFill>
          <a:blip r:embed="rId15" cstate="print"/>
          <a:stretch>
            <a:fillRect/>
          </a:stretch>
        </p:blipFill>
        <p:spPr>
          <a:xfrm>
            <a:off x="2928926" y="1714488"/>
            <a:ext cx="606549" cy="1190632"/>
          </a:xfrm>
          <a:prstGeom prst="rect">
            <a:avLst/>
          </a:prstGeom>
        </p:spPr>
      </p:pic>
      <p:pic>
        <p:nvPicPr>
          <p:cNvPr id="31" name="30 Imagen" descr="letra-r-willy-wonka.gif"/>
          <p:cNvPicPr>
            <a:picLocks noChangeAspect="1"/>
          </p:cNvPicPr>
          <p:nvPr/>
        </p:nvPicPr>
        <p:blipFill>
          <a:blip r:embed="rId14" cstate="print"/>
          <a:stretch>
            <a:fillRect/>
          </a:stretch>
        </p:blipFill>
        <p:spPr>
          <a:xfrm>
            <a:off x="3500430" y="1785926"/>
            <a:ext cx="785818" cy="1153513"/>
          </a:xfrm>
          <a:prstGeom prst="rect">
            <a:avLst/>
          </a:prstGeom>
        </p:spPr>
      </p:pic>
      <p:pic>
        <p:nvPicPr>
          <p:cNvPr id="32" name="31 Imagen" descr="letra-n-willy-wonka.gif"/>
          <p:cNvPicPr>
            <a:picLocks noChangeAspect="1"/>
          </p:cNvPicPr>
          <p:nvPr/>
        </p:nvPicPr>
        <p:blipFill>
          <a:blip r:embed="rId6" cstate="print"/>
          <a:stretch>
            <a:fillRect/>
          </a:stretch>
        </p:blipFill>
        <p:spPr>
          <a:xfrm>
            <a:off x="5786446" y="1857364"/>
            <a:ext cx="714380" cy="1121841"/>
          </a:xfrm>
          <a:prstGeom prst="rect">
            <a:avLst/>
          </a:prstGeom>
        </p:spPr>
      </p:pic>
      <p:pic>
        <p:nvPicPr>
          <p:cNvPr id="33" name="32 Imagen" descr="letra-a-willy-wonka.gif"/>
          <p:cNvPicPr>
            <a:picLocks noChangeAspect="1"/>
          </p:cNvPicPr>
          <p:nvPr/>
        </p:nvPicPr>
        <p:blipFill>
          <a:blip r:embed="rId4" cstate="print"/>
          <a:stretch>
            <a:fillRect/>
          </a:stretch>
        </p:blipFill>
        <p:spPr>
          <a:xfrm>
            <a:off x="6500826" y="1857364"/>
            <a:ext cx="774993" cy="1137053"/>
          </a:xfrm>
          <a:prstGeom prst="rect">
            <a:avLst/>
          </a:prstGeom>
        </p:spPr>
      </p:pic>
      <p:pic>
        <p:nvPicPr>
          <p:cNvPr id="34" name="33 Imagen" descr="letra-l-willy-wonka.gif"/>
          <p:cNvPicPr>
            <a:picLocks noChangeAspect="1"/>
          </p:cNvPicPr>
          <p:nvPr/>
        </p:nvPicPr>
        <p:blipFill>
          <a:blip r:embed="rId16" cstate="print"/>
          <a:stretch>
            <a:fillRect/>
          </a:stretch>
        </p:blipFill>
        <p:spPr>
          <a:xfrm>
            <a:off x="7215206" y="1857364"/>
            <a:ext cx="561978" cy="1063744"/>
          </a:xfrm>
          <a:prstGeom prst="rect">
            <a:avLst/>
          </a:prstGeom>
        </p:spPr>
      </p:pic>
      <p:pic>
        <p:nvPicPr>
          <p:cNvPr id="35" name="34 Imagen" descr="letra-c-willy-wonka.gif"/>
          <p:cNvPicPr>
            <a:picLocks noChangeAspect="1"/>
          </p:cNvPicPr>
          <p:nvPr/>
        </p:nvPicPr>
        <p:blipFill>
          <a:blip r:embed="rId17" cstate="print"/>
          <a:stretch>
            <a:fillRect/>
          </a:stretch>
        </p:blipFill>
        <p:spPr>
          <a:xfrm>
            <a:off x="4286248" y="1829317"/>
            <a:ext cx="571504" cy="1121841"/>
          </a:xfrm>
          <a:prstGeom prst="rect">
            <a:avLst/>
          </a:prstGeom>
        </p:spPr>
      </p:pic>
      <p:pic>
        <p:nvPicPr>
          <p:cNvPr id="36" name="35 Imagen" descr="letra-i-willy-wonka.gif"/>
          <p:cNvPicPr>
            <a:picLocks noChangeAspect="1"/>
          </p:cNvPicPr>
          <p:nvPr/>
        </p:nvPicPr>
        <p:blipFill>
          <a:blip r:embed="rId7" cstate="print"/>
          <a:stretch>
            <a:fillRect/>
          </a:stretch>
        </p:blipFill>
        <p:spPr>
          <a:xfrm>
            <a:off x="4929190" y="1500174"/>
            <a:ext cx="357190" cy="1428760"/>
          </a:xfrm>
          <a:prstGeom prst="rect">
            <a:avLst/>
          </a:prstGeom>
        </p:spPr>
      </p:pic>
      <p:pic>
        <p:nvPicPr>
          <p:cNvPr id="37" name="36 Imagen" descr="letra-o-willy-wonka.gif"/>
          <p:cNvPicPr>
            <a:picLocks noChangeAspect="1"/>
          </p:cNvPicPr>
          <p:nvPr/>
        </p:nvPicPr>
        <p:blipFill>
          <a:blip r:embed="rId15" cstate="print"/>
          <a:stretch>
            <a:fillRect/>
          </a:stretch>
        </p:blipFill>
        <p:spPr>
          <a:xfrm>
            <a:off x="5286380" y="1857364"/>
            <a:ext cx="571504" cy="1121842"/>
          </a:xfrm>
          <a:prstGeom prst="rect">
            <a:avLst/>
          </a:prstGeom>
        </p:spPr>
      </p:pic>
      <p:pic>
        <p:nvPicPr>
          <p:cNvPr id="38" name="37 Imagen" descr="letra-e-willy-wonka.gif"/>
          <p:cNvPicPr>
            <a:picLocks noChangeAspect="1"/>
          </p:cNvPicPr>
          <p:nvPr/>
        </p:nvPicPr>
        <p:blipFill>
          <a:blip r:embed="rId11" cstate="print"/>
          <a:stretch>
            <a:fillRect/>
          </a:stretch>
        </p:blipFill>
        <p:spPr>
          <a:xfrm>
            <a:off x="7786710" y="1857364"/>
            <a:ext cx="500066" cy="1064084"/>
          </a:xfrm>
          <a:prstGeom prst="rect">
            <a:avLst/>
          </a:prstGeom>
        </p:spPr>
      </p:pic>
      <p:pic>
        <p:nvPicPr>
          <p:cNvPr id="39" name="38 Imagen" descr="letra-s-willy-wonka.gif"/>
          <p:cNvPicPr>
            <a:picLocks noChangeAspect="1"/>
          </p:cNvPicPr>
          <p:nvPr/>
        </p:nvPicPr>
        <p:blipFill>
          <a:blip r:embed="rId12" cstate="print"/>
          <a:stretch>
            <a:fillRect/>
          </a:stretch>
        </p:blipFill>
        <p:spPr>
          <a:xfrm>
            <a:off x="8286776" y="1857364"/>
            <a:ext cx="571504" cy="1081775"/>
          </a:xfrm>
          <a:prstGeom prst="rect">
            <a:avLst/>
          </a:prstGeom>
        </p:spPr>
      </p:pic>
      <p:pic>
        <p:nvPicPr>
          <p:cNvPr id="40" name="39 Imagen" descr="ani_180.gif"/>
          <p:cNvPicPr>
            <a:picLocks noChangeAspect="1"/>
          </p:cNvPicPr>
          <p:nvPr/>
        </p:nvPicPr>
        <p:blipFill>
          <a:blip r:embed="rId18" cstate="print"/>
          <a:stretch>
            <a:fillRect/>
          </a:stretch>
        </p:blipFill>
        <p:spPr>
          <a:xfrm>
            <a:off x="571472" y="3929066"/>
            <a:ext cx="2143140" cy="2786082"/>
          </a:xfrm>
          <a:prstGeom prst="rect">
            <a:avLst/>
          </a:prstGeom>
        </p:spPr>
      </p:pic>
      <p:pic>
        <p:nvPicPr>
          <p:cNvPr id="42" name="08-dont_stop_the_party.mp3">
            <a:hlinkClick r:id="" action="ppaction://media"/>
          </p:cNvPr>
          <p:cNvPicPr>
            <a:picLocks noRot="1" noChangeAspect="1"/>
          </p:cNvPicPr>
          <p:nvPr>
            <a:audioFile r:link="rId1"/>
          </p:nvPr>
        </p:nvPicPr>
        <p:blipFill>
          <a:blip r:embed="rId19" cstate="print"/>
          <a:stretch>
            <a:fillRect/>
          </a:stretch>
        </p:blipFill>
        <p:spPr>
          <a:xfrm>
            <a:off x="7812360" y="4293096"/>
            <a:ext cx="304800" cy="30480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Prev" delay="0">
                      <p:tgtEl>
                        <p:sldTgt/>
                      </p:tgtEl>
                    </p:cond>
                    <p:cond evt="onStopAudio" delay="0">
                      <p:tgtEl>
                        <p:sldTgt/>
                      </p:tgtEl>
                    </p:cond>
                  </p:endCondLst>
                </p:cTn>
                <p:tgtEl>
                  <p:spTgt spid="4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solidFill>
                  <a:srgbClr val="FFC000"/>
                </a:solidFill>
              </a:rPr>
              <a:t>PROBLEMA 1° </a:t>
            </a:r>
            <a:endParaRPr lang="es-PE" dirty="0">
              <a:solidFill>
                <a:srgbClr val="FFC000"/>
              </a:solidFill>
            </a:endParaRPr>
          </a:p>
        </p:txBody>
      </p:sp>
      <p:sp>
        <p:nvSpPr>
          <p:cNvPr id="3" name="2 Marcador de contenido"/>
          <p:cNvSpPr>
            <a:spLocks noGrp="1"/>
          </p:cNvSpPr>
          <p:nvPr>
            <p:ph idx="1"/>
          </p:nvPr>
        </p:nvSpPr>
        <p:spPr/>
        <p:txBody>
          <a:bodyPr/>
          <a:lstStyle/>
          <a:p>
            <a:r>
              <a:rPr lang="es-PE" dirty="0" smtClean="0">
                <a:solidFill>
                  <a:schemeClr val="bg1">
                    <a:lumMod val="20000"/>
                    <a:lumOff val="80000"/>
                  </a:schemeClr>
                </a:solidFill>
              </a:rPr>
              <a:t>Si A es D.P a B y es I.P a C .Cuando A es 300 B es 50 y C es raíz de 4 .HALLAR C cuando A es 8 y B es raíz de 16.</a:t>
            </a:r>
          </a:p>
          <a:p>
            <a:endParaRPr lang="es-PE" dirty="0">
              <a:solidFill>
                <a:schemeClr val="bg1">
                  <a:lumMod val="20000"/>
                  <a:lumOff val="80000"/>
                </a:schemeClr>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imated Cartoon Clock - YouTube.wmv">
            <a:hlinkClick r:id="" action="ppaction://media"/>
          </p:cNvPr>
          <p:cNvPicPr>
            <a:picLocks noGrp="1" noRot="1" noChangeAspect="1"/>
          </p:cNvPicPr>
          <p:nvPr>
            <p:ph idx="1"/>
            <a:videoFile r:link="rId1"/>
          </p:nvPr>
        </p:nvPicPr>
        <p:blipFill>
          <a:blip r:embed="rId3" cstate="print"/>
          <a:stretch>
            <a:fillRect/>
          </a:stretch>
        </p:blipFill>
        <p:spPr>
          <a:xfrm>
            <a:off x="1"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80728"/>
            <a:ext cx="8229600" cy="4709160"/>
          </a:xfrm>
        </p:spPr>
        <p:txBody>
          <a:bodyPr>
            <a:noAutofit/>
          </a:bodyPr>
          <a:lstStyle/>
          <a:p>
            <a:pPr>
              <a:buNone/>
            </a:pPr>
            <a:r>
              <a:rPr lang="es-PE" sz="9600" dirty="0" smtClean="0">
                <a:solidFill>
                  <a:srgbClr val="FFFFFF"/>
                </a:solidFill>
              </a:rPr>
              <a:t>RESPUESTA  :</a:t>
            </a:r>
          </a:p>
          <a:p>
            <a:pPr>
              <a:buNone/>
            </a:pPr>
            <a:r>
              <a:rPr lang="es-PE" sz="9600" dirty="0" smtClean="0">
                <a:solidFill>
                  <a:srgbClr val="FFFFFF"/>
                </a:solidFill>
              </a:rPr>
              <a:t>        C = 6</a:t>
            </a:r>
            <a:endParaRPr lang="es-PE" sz="9600"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800" dirty="0" smtClean="0">
                <a:solidFill>
                  <a:srgbClr val="FFC000"/>
                </a:solidFill>
              </a:rPr>
              <a:t>PROBLEMA 2°</a:t>
            </a:r>
            <a:endParaRPr lang="es-ES" sz="4800" dirty="0">
              <a:solidFill>
                <a:srgbClr val="FFC000"/>
              </a:solidFill>
            </a:endParaRPr>
          </a:p>
        </p:txBody>
      </p:sp>
      <p:sp>
        <p:nvSpPr>
          <p:cNvPr id="3" name="2 Marcador de contenido"/>
          <p:cNvSpPr>
            <a:spLocks noGrp="1"/>
          </p:cNvSpPr>
          <p:nvPr>
            <p:ph idx="1"/>
          </p:nvPr>
        </p:nvSpPr>
        <p:spPr/>
        <p:txBody>
          <a:bodyPr/>
          <a:lstStyle/>
          <a:p>
            <a:r>
              <a:rPr lang="es-ES" dirty="0" smtClean="0">
                <a:solidFill>
                  <a:srgbClr val="FFFFFF"/>
                </a:solidFill>
              </a:rPr>
              <a:t>Un padre reparte una mesada  de 3600 a sus hijos q están en relación de 3 -6 y 9 .cuanto recibe el hijo menor ?</a:t>
            </a:r>
            <a:endParaRPr lang="es-E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imated Cartoon Clock - YouTube.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96752"/>
            <a:ext cx="8229600" cy="4709160"/>
          </a:xfrm>
        </p:spPr>
        <p:txBody>
          <a:bodyPr>
            <a:normAutofit/>
          </a:bodyPr>
          <a:lstStyle/>
          <a:p>
            <a:r>
              <a:rPr lang="es-PE" sz="8800" dirty="0" smtClean="0">
                <a:solidFill>
                  <a:srgbClr val="FFFFFF"/>
                </a:solidFill>
              </a:rPr>
              <a:t>RESPUESTA :</a:t>
            </a:r>
          </a:p>
          <a:p>
            <a:pPr>
              <a:buNone/>
            </a:pPr>
            <a:endParaRPr lang="es-PE" sz="8800" dirty="0" smtClean="0">
              <a:solidFill>
                <a:srgbClr val="FFFFFF"/>
              </a:solidFill>
            </a:endParaRPr>
          </a:p>
          <a:p>
            <a:pPr>
              <a:buNone/>
            </a:pPr>
            <a:r>
              <a:rPr lang="es-PE" sz="8800" dirty="0" smtClean="0">
                <a:solidFill>
                  <a:srgbClr val="FFFFFF"/>
                </a:solidFill>
              </a:rPr>
              <a:t>          6000</a:t>
            </a:r>
            <a:endParaRPr lang="es-PE" sz="88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8" fill="hold">
                                          <p:stCondLst>
                                            <p:cond delay="0"/>
                                          </p:stCondLst>
                                        </p:cTn>
                                        <p:tgtEl>
                                          <p:spTgt spid="3">
                                            <p:txEl>
                                              <p:pRg st="0" end="0"/>
                                            </p:txEl>
                                          </p:spTgt>
                                        </p:tgtEl>
                                        <p:attrNameLst>
                                          <p:attrName>style.rotation</p:attrName>
                                        </p:attrNameLst>
                                      </p:cBhvr>
                                      <p:to>
                                        <p:strVal val="-45.0"/>
                                      </p:to>
                                    </p:set>
                                    <p:anim calcmode="lin" valueType="num">
                                      <p:cBhvr>
                                        <p:cTn id="8"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2" end="2"/>
                                            </p:txEl>
                                          </p:spTgt>
                                        </p:tgtEl>
                                        <p:attrNameLst>
                                          <p:attrName>style.visibility</p:attrName>
                                        </p:attrNameLst>
                                      </p:cBhvr>
                                      <p:to>
                                        <p:strVal val="visible"/>
                                      </p:to>
                                    </p:set>
                                    <p:set>
                                      <p:cBhvr>
                                        <p:cTn id="16" dur="228" fill="hold">
                                          <p:stCondLst>
                                            <p:cond delay="0"/>
                                          </p:stCondLst>
                                        </p:cTn>
                                        <p:tgtEl>
                                          <p:spTgt spid="3">
                                            <p:txEl>
                                              <p:pRg st="2" end="2"/>
                                            </p:txEl>
                                          </p:spTgt>
                                        </p:tgtEl>
                                        <p:attrNameLst>
                                          <p:attrName>style.rotation</p:attrName>
                                        </p:attrNameLst>
                                      </p:cBhvr>
                                      <p:to>
                                        <p:strVal val="-45.0"/>
                                      </p:to>
                                    </p:set>
                                    <p:anim calcmode="lin" valueType="num">
                                      <p:cBhvr>
                                        <p:cTn id="17" dur="228" fill="hold">
                                          <p:stCondLst>
                                            <p:cond delay="228"/>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228"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19" dur="78" decel="50000" autoRev="1" fill="hold">
                                          <p:stCondLst>
                                            <p:cond delay="228"/>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68" fill="hold">
                                          <p:stCondLst>
                                            <p:cond delay="432"/>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solidFill>
                  <a:srgbClr val="FFC000"/>
                </a:solidFill>
              </a:rPr>
              <a:t>PROBLEMA 3 °</a:t>
            </a:r>
            <a:endParaRPr lang="es-PE" dirty="0">
              <a:solidFill>
                <a:srgbClr val="FFC000"/>
              </a:solidFill>
            </a:endParaRPr>
          </a:p>
        </p:txBody>
      </p:sp>
      <p:sp>
        <p:nvSpPr>
          <p:cNvPr id="3" name="2 Marcador de contenido"/>
          <p:cNvSpPr>
            <a:spLocks noGrp="1"/>
          </p:cNvSpPr>
          <p:nvPr>
            <p:ph idx="1"/>
          </p:nvPr>
        </p:nvSpPr>
        <p:spPr/>
        <p:txBody>
          <a:bodyPr/>
          <a:lstStyle/>
          <a:p>
            <a:pPr>
              <a:buNone/>
            </a:pPr>
            <a:r>
              <a:rPr lang="es-PE" dirty="0" smtClean="0">
                <a:solidFill>
                  <a:srgbClr val="FFFFFF"/>
                </a:solidFill>
              </a:rPr>
              <a:t>“P” varia D.P a “Q” e I.P a “R” .Cuando Q= 240 </a:t>
            </a:r>
          </a:p>
          <a:p>
            <a:pPr>
              <a:buNone/>
            </a:pPr>
            <a:r>
              <a:rPr lang="es-PE" dirty="0" smtClean="0">
                <a:solidFill>
                  <a:srgbClr val="FFFFFF"/>
                </a:solidFill>
              </a:rPr>
              <a:t> y R=600 entonces P= 30 .Hallar “P” cuando Q=500 y R= 150 </a:t>
            </a:r>
            <a:endParaRPr lang="es-PE"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pic>
        <p:nvPicPr>
          <p:cNvPr id="4" name="Animated Cartoon Clock - YouTube.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s-PE" sz="8800" dirty="0" smtClean="0">
                <a:solidFill>
                  <a:srgbClr val="FFFFFF"/>
                </a:solidFill>
              </a:rPr>
              <a:t>RESPUESTA :</a:t>
            </a:r>
          </a:p>
          <a:p>
            <a:pPr>
              <a:buNone/>
            </a:pPr>
            <a:r>
              <a:rPr lang="es-PE" sz="8800" dirty="0" smtClean="0">
                <a:solidFill>
                  <a:srgbClr val="FFFFFF"/>
                </a:solidFill>
              </a:rPr>
              <a:t>         250</a:t>
            </a:r>
            <a:endParaRPr lang="es-PE" sz="8800" dirty="0">
              <a:solidFill>
                <a:srgbClr val="FFFFFF"/>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set>
                                      <p:cBhvr>
                                        <p:cTn id="14" dur="455" fill="hold">
                                          <p:stCondLst>
                                            <p:cond delay="0"/>
                                          </p:stCondLst>
                                        </p:cTn>
                                        <p:tgtEl>
                                          <p:spTgt spid="3">
                                            <p:txEl>
                                              <p:pRg st="1" end="1"/>
                                            </p:txEl>
                                          </p:spTgt>
                                        </p:tgtEl>
                                        <p:attrNameLst>
                                          <p:attrName>style.rotation</p:attrName>
                                        </p:attrNameLst>
                                      </p:cBhvr>
                                      <p:to>
                                        <p:strVal val="-45.0"/>
                                      </p:to>
                                    </p:set>
                                    <p:anim calcmode="lin" valueType="num">
                                      <p:cBhvr>
                                        <p:cTn id="15"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gracias.gif"/>
          <p:cNvPicPr>
            <a:picLocks noGrp="1" noChangeAspect="1"/>
          </p:cNvPicPr>
          <p:nvPr>
            <p:ph idx="1"/>
          </p:nvPr>
        </p:nvPicPr>
        <p:blipFill>
          <a:blip r:embed="rId2" cstate="print"/>
          <a:stretch>
            <a:fillRect/>
          </a:stretch>
        </p:blipFill>
        <p:spPr>
          <a:xfrm>
            <a:off x="0" y="0"/>
            <a:ext cx="9144000" cy="6858000"/>
          </a:xfrm>
        </p:spPr>
      </p:pic>
      <p:sp>
        <p:nvSpPr>
          <p:cNvPr id="3" name="2 Rectángulo"/>
          <p:cNvSpPr/>
          <p:nvPr/>
        </p:nvSpPr>
        <p:spPr>
          <a:xfrm>
            <a:off x="5796136" y="332656"/>
            <a:ext cx="2999539" cy="1354217"/>
          </a:xfrm>
          <a:prstGeom prst="rect">
            <a:avLst/>
          </a:prstGeom>
          <a:noFill/>
        </p:spPr>
        <p:txBody>
          <a:bodyPr wrap="none" lIns="91440" tIns="45720" rIns="91440" bIns="45720">
            <a:spAutoFit/>
          </a:bodyPr>
          <a:lstStyle/>
          <a:p>
            <a:pPr algn="ctr"/>
            <a:r>
              <a:rPr lang="es-E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www.porchi.com</a:t>
            </a:r>
          </a:p>
          <a:p>
            <a:pPr algn="ct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z="5400" dirty="0" smtClean="0">
                <a:solidFill>
                  <a:srgbClr val="FFC000"/>
                </a:solidFill>
                <a:latin typeface="Snap ITC" pitchFamily="82" charset="0"/>
              </a:rPr>
              <a:t>¿QUE ES UNA MAGNITUD?</a:t>
            </a:r>
            <a:endParaRPr lang="es-PE" sz="5400" dirty="0">
              <a:solidFill>
                <a:srgbClr val="FFC000"/>
              </a:solidFill>
              <a:latin typeface="Snap ITC" pitchFamily="82" charset="0"/>
            </a:endParaRPr>
          </a:p>
        </p:txBody>
      </p:sp>
      <p:sp>
        <p:nvSpPr>
          <p:cNvPr id="3" name="2 Marcador de contenido"/>
          <p:cNvSpPr>
            <a:spLocks noGrp="1"/>
          </p:cNvSpPr>
          <p:nvPr>
            <p:ph idx="1"/>
          </p:nvPr>
        </p:nvSpPr>
        <p:spPr/>
        <p:txBody>
          <a:bodyPr/>
          <a:lstStyle/>
          <a:p>
            <a:r>
              <a:rPr lang="es-PE" dirty="0" smtClean="0">
                <a:solidFill>
                  <a:schemeClr val="bg1">
                    <a:lumMod val="20000"/>
                    <a:lumOff val="80000"/>
                  </a:schemeClr>
                </a:solidFill>
                <a:latin typeface="Comic Sans MS" pitchFamily="66" charset="0"/>
              </a:rPr>
              <a:t>Consideramos magnitud a todo aquello que sufre variación , y esta variación puede ser medida; el resultado de dicha medida se le denomina  cantidad algunos ejemplos:</a:t>
            </a:r>
          </a:p>
          <a:p>
            <a:endParaRPr lang="es-PE" dirty="0" smtClean="0">
              <a:solidFill>
                <a:srgbClr val="080E1A"/>
              </a:solidFill>
            </a:endParaRPr>
          </a:p>
          <a:p>
            <a:r>
              <a:rPr lang="es-PE" dirty="0" smtClean="0">
                <a:solidFill>
                  <a:srgbClr val="080E1A"/>
                </a:solidFill>
              </a:rPr>
              <a:t>                                     </a:t>
            </a:r>
            <a:endParaRPr lang="es-PE" dirty="0">
              <a:solidFill>
                <a:srgbClr val="080E1A"/>
              </a:solidFill>
            </a:endParaRPr>
          </a:p>
        </p:txBody>
      </p:sp>
      <p:graphicFrame>
        <p:nvGraphicFramePr>
          <p:cNvPr id="4" name="3 Tabla"/>
          <p:cNvGraphicFramePr>
            <a:graphicFrameLocks noGrp="1"/>
          </p:cNvGraphicFramePr>
          <p:nvPr/>
        </p:nvGraphicFramePr>
        <p:xfrm>
          <a:off x="1259632" y="4149080"/>
          <a:ext cx="3048000" cy="2225040"/>
        </p:xfrm>
        <a:graphic>
          <a:graphicData uri="http://schemas.openxmlformats.org/drawingml/2006/table">
            <a:tbl>
              <a:tblPr firstRow="1" bandRow="1">
                <a:tableStyleId>{5C22544A-7EE6-4342-B048-85BDC9FD1C3A}</a:tableStyleId>
              </a:tblPr>
              <a:tblGrid>
                <a:gridCol w="3048000"/>
              </a:tblGrid>
              <a:tr h="370840">
                <a:tc>
                  <a:txBody>
                    <a:bodyPr/>
                    <a:lstStyle/>
                    <a:p>
                      <a:r>
                        <a:rPr lang="es-PE" dirty="0" smtClean="0">
                          <a:solidFill>
                            <a:srgbClr val="080E1A"/>
                          </a:solidFill>
                        </a:rPr>
                        <a:t>MAGNITUD</a:t>
                      </a:r>
                      <a:endParaRPr lang="es-PE" dirty="0">
                        <a:solidFill>
                          <a:srgbClr val="080E1A"/>
                        </a:solidFill>
                      </a:endParaRPr>
                    </a:p>
                  </a:txBody>
                  <a:tcPr>
                    <a:solidFill>
                      <a:srgbClr val="FFC000"/>
                    </a:solidFill>
                  </a:tcPr>
                </a:tc>
              </a:tr>
              <a:tr h="370840">
                <a:tc>
                  <a:txBody>
                    <a:bodyPr/>
                    <a:lstStyle/>
                    <a:p>
                      <a:r>
                        <a:rPr lang="es-PE" dirty="0" smtClean="0"/>
                        <a:t>LONGITUD </a:t>
                      </a:r>
                    </a:p>
                  </a:txBody>
                  <a:tcPr/>
                </a:tc>
              </a:tr>
              <a:tr h="370840">
                <a:tc>
                  <a:txBody>
                    <a:bodyPr/>
                    <a:lstStyle/>
                    <a:p>
                      <a:r>
                        <a:rPr lang="es-PE" dirty="0" smtClean="0"/>
                        <a:t>MASA</a:t>
                      </a:r>
                      <a:endParaRPr lang="es-PE" dirty="0"/>
                    </a:p>
                  </a:txBody>
                  <a:tcPr/>
                </a:tc>
              </a:tr>
              <a:tr h="370840">
                <a:tc>
                  <a:txBody>
                    <a:bodyPr/>
                    <a:lstStyle/>
                    <a:p>
                      <a:r>
                        <a:rPr lang="es-PE" dirty="0" smtClean="0"/>
                        <a:t>PRESION</a:t>
                      </a:r>
                    </a:p>
                  </a:txBody>
                  <a:tcPr/>
                </a:tc>
              </a:tr>
              <a:tr h="370840">
                <a:tc>
                  <a:txBody>
                    <a:bodyPr/>
                    <a:lstStyle/>
                    <a:p>
                      <a:r>
                        <a:rPr lang="es-PE" dirty="0" smtClean="0"/>
                        <a:t>VOLUMEN</a:t>
                      </a:r>
                      <a:r>
                        <a:rPr lang="es-PE" baseline="0" dirty="0" smtClean="0"/>
                        <a:t> </a:t>
                      </a:r>
                      <a:endParaRPr lang="es-PE" dirty="0"/>
                    </a:p>
                  </a:txBody>
                  <a:tcPr/>
                </a:tc>
              </a:tr>
              <a:tr h="370840">
                <a:tc>
                  <a:txBody>
                    <a:bodyPr/>
                    <a:lstStyle/>
                    <a:p>
                      <a:r>
                        <a:rPr lang="es-PE" dirty="0" smtClean="0"/>
                        <a:t>OBRA </a:t>
                      </a:r>
                      <a:endParaRPr lang="es-PE" dirty="0"/>
                    </a:p>
                  </a:txBody>
                  <a:tcPr/>
                </a:tc>
              </a:tr>
            </a:tbl>
          </a:graphicData>
        </a:graphic>
      </p:graphicFrame>
      <p:graphicFrame>
        <p:nvGraphicFramePr>
          <p:cNvPr id="5" name="4 Tabla"/>
          <p:cNvGraphicFramePr>
            <a:graphicFrameLocks noGrp="1"/>
          </p:cNvGraphicFramePr>
          <p:nvPr/>
        </p:nvGraphicFramePr>
        <p:xfrm>
          <a:off x="4283968" y="4149080"/>
          <a:ext cx="3120008" cy="2225040"/>
        </p:xfrm>
        <a:graphic>
          <a:graphicData uri="http://schemas.openxmlformats.org/drawingml/2006/table">
            <a:tbl>
              <a:tblPr firstRow="1" bandRow="1">
                <a:tableStyleId>{5C22544A-7EE6-4342-B048-85BDC9FD1C3A}</a:tableStyleId>
              </a:tblPr>
              <a:tblGrid>
                <a:gridCol w="3120008"/>
              </a:tblGrid>
              <a:tr h="370840">
                <a:tc>
                  <a:txBody>
                    <a:bodyPr/>
                    <a:lstStyle/>
                    <a:p>
                      <a:r>
                        <a:rPr lang="es-PE" dirty="0" smtClean="0">
                          <a:solidFill>
                            <a:srgbClr val="080E1A"/>
                          </a:solidFill>
                        </a:rPr>
                        <a:t>CANTIDAD DE VALOR </a:t>
                      </a:r>
                      <a:endParaRPr lang="es-PE" dirty="0">
                        <a:solidFill>
                          <a:srgbClr val="080E1A"/>
                        </a:solidFill>
                      </a:endParaRPr>
                    </a:p>
                  </a:txBody>
                  <a:tcPr>
                    <a:solidFill>
                      <a:srgbClr val="FFC000"/>
                    </a:solidFill>
                  </a:tcPr>
                </a:tc>
              </a:tr>
              <a:tr h="370840">
                <a:tc>
                  <a:txBody>
                    <a:bodyPr/>
                    <a:lstStyle/>
                    <a:p>
                      <a:r>
                        <a:rPr lang="es-PE" dirty="0" smtClean="0"/>
                        <a:t>20 KM</a:t>
                      </a:r>
                      <a:endParaRPr lang="es-PE" dirty="0"/>
                    </a:p>
                  </a:txBody>
                  <a:tcPr/>
                </a:tc>
              </a:tr>
              <a:tr h="370840">
                <a:tc>
                  <a:txBody>
                    <a:bodyPr/>
                    <a:lstStyle/>
                    <a:p>
                      <a:r>
                        <a:rPr lang="es-PE" dirty="0" smtClean="0"/>
                        <a:t>80 KILOMETROS</a:t>
                      </a:r>
                      <a:r>
                        <a:rPr lang="es-PE" baseline="0" dirty="0" smtClean="0"/>
                        <a:t> </a:t>
                      </a:r>
                      <a:endParaRPr lang="es-PE" dirty="0"/>
                    </a:p>
                  </a:txBody>
                  <a:tcPr/>
                </a:tc>
              </a:tr>
              <a:tr h="370840">
                <a:tc>
                  <a:txBody>
                    <a:bodyPr/>
                    <a:lstStyle/>
                    <a:p>
                      <a:r>
                        <a:rPr lang="es-PE" dirty="0" smtClean="0"/>
                        <a:t>15 ATMOSFERAS </a:t>
                      </a:r>
                      <a:endParaRPr lang="es-PE" dirty="0"/>
                    </a:p>
                  </a:txBody>
                  <a:tcPr/>
                </a:tc>
              </a:tr>
              <a:tr h="370840">
                <a:tc>
                  <a:txBody>
                    <a:bodyPr/>
                    <a:lstStyle/>
                    <a:p>
                      <a:r>
                        <a:rPr lang="es-PE" dirty="0" smtClean="0"/>
                        <a:t>200 LITROS</a:t>
                      </a:r>
                      <a:endParaRPr lang="es-PE" dirty="0"/>
                    </a:p>
                  </a:txBody>
                  <a:tcPr/>
                </a:tc>
              </a:tr>
              <a:tr h="370840">
                <a:tc>
                  <a:txBody>
                    <a:bodyPr/>
                    <a:lstStyle/>
                    <a:p>
                      <a:r>
                        <a:rPr lang="es-PE" dirty="0" smtClean="0"/>
                        <a:t>530 ZAPATOS</a:t>
                      </a:r>
                      <a:endParaRPr lang="es-PE" dirty="0"/>
                    </a:p>
                  </a:txBody>
                  <a:tcPr/>
                </a:tc>
              </a:tr>
            </a:tbl>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p:cBhvr override="childStyle">
                                        <p:cTn id="6" dur="500" fill="hold"/>
                                        <p:tgtEl>
                                          <p:spTgt spid="2"/>
                                        </p:tgtEl>
                                        <p:attrNameLst>
                                          <p:attrName>style.color</p:attrName>
                                        </p:attrNameLst>
                                      </p:cBhvr>
                                      <p:by>
                                        <p:hsl h="10842353" s="0" l="0"/>
                                      </p:by>
                                    </p:animClr>
                                    <p:animClr clrSpc="hsl">
                                      <p:cBhvr>
                                        <p:cTn id="7" dur="500" fill="hold"/>
                                        <p:tgtEl>
                                          <p:spTgt spid="2"/>
                                        </p:tgtEl>
                                        <p:attrNameLst>
                                          <p:attrName>fillcolor</p:attrName>
                                        </p:attrNameLst>
                                      </p:cBhvr>
                                      <p:by>
                                        <p:hsl h="10842353" s="0" l="0"/>
                                      </p:by>
                                    </p:animClr>
                                    <p:animClr clrSpc="hsl">
                                      <p:cBhvr>
                                        <p:cTn id="8" dur="500" fill="hold"/>
                                        <p:tgtEl>
                                          <p:spTgt spid="2"/>
                                        </p:tgtEl>
                                        <p:attrNameLst>
                                          <p:attrName>stroke.color</p:attrName>
                                        </p:attrNameLst>
                                      </p:cBhvr>
                                      <p:by>
                                        <p:hsl h="10842353"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z="5400" dirty="0" smtClean="0">
                <a:solidFill>
                  <a:srgbClr val="FFC000"/>
                </a:solidFill>
                <a:latin typeface="Snap ITC" pitchFamily="82" charset="0"/>
              </a:rPr>
              <a:t>TIPOS DE MAGNITUDES :</a:t>
            </a:r>
            <a:endParaRPr lang="es-PE" sz="5400" dirty="0">
              <a:solidFill>
                <a:srgbClr val="FFC000"/>
              </a:solidFill>
              <a:latin typeface="Snap ITC" pitchFamily="82" charset="0"/>
            </a:endParaRPr>
          </a:p>
        </p:txBody>
      </p:sp>
      <p:sp>
        <p:nvSpPr>
          <p:cNvPr id="3" name="2 Marcador de contenido"/>
          <p:cNvSpPr>
            <a:spLocks noGrp="1"/>
          </p:cNvSpPr>
          <p:nvPr>
            <p:ph idx="1"/>
          </p:nvPr>
        </p:nvSpPr>
        <p:spPr/>
        <p:txBody>
          <a:bodyPr/>
          <a:lstStyle/>
          <a:p>
            <a:r>
              <a:rPr lang="es-PE" dirty="0" smtClean="0">
                <a:solidFill>
                  <a:schemeClr val="bg1">
                    <a:lumMod val="20000"/>
                    <a:lumOff val="80000"/>
                  </a:schemeClr>
                </a:solidFill>
                <a:latin typeface="Comic Sans MS" pitchFamily="66" charset="0"/>
              </a:rPr>
              <a:t>MAGNITUDES DIRECTAMENTE PROPORCIONALES (D.P): </a:t>
            </a:r>
          </a:p>
          <a:p>
            <a:endParaRPr lang="es-PE" dirty="0" smtClean="0">
              <a:solidFill>
                <a:schemeClr val="bg1">
                  <a:lumMod val="20000"/>
                  <a:lumOff val="80000"/>
                </a:schemeClr>
              </a:solidFill>
              <a:latin typeface="Comic Sans MS" pitchFamily="66" charset="0"/>
            </a:endParaRPr>
          </a:p>
          <a:p>
            <a:r>
              <a:rPr lang="es-PE" dirty="0" smtClean="0">
                <a:solidFill>
                  <a:schemeClr val="bg1">
                    <a:lumMod val="20000"/>
                    <a:lumOff val="80000"/>
                  </a:schemeClr>
                </a:solidFill>
                <a:latin typeface="Comic Sans MS" pitchFamily="66" charset="0"/>
              </a:rPr>
              <a:t>Dos magnitudes son D.P si al aumentar una de ellas , la otra magnitud también aumenta en la misma proporción .</a:t>
            </a:r>
            <a:endParaRPr lang="es-PE" dirty="0">
              <a:solidFill>
                <a:schemeClr val="bg1">
                  <a:lumMod val="20000"/>
                  <a:lumOff val="80000"/>
                </a:schemeClr>
              </a:solidFill>
              <a:latin typeface="Comic Sans MS" pitchFamily="66" charset="0"/>
            </a:endParaRPr>
          </a:p>
        </p:txBody>
      </p:sp>
      <p:pic>
        <p:nvPicPr>
          <p:cNvPr id="4" name="3 Imagen" descr="Phineas.gif"/>
          <p:cNvPicPr>
            <a:picLocks noChangeAspect="1"/>
          </p:cNvPicPr>
          <p:nvPr/>
        </p:nvPicPr>
        <p:blipFill>
          <a:blip r:embed="rId2" cstate="print"/>
          <a:stretch>
            <a:fillRect/>
          </a:stretch>
        </p:blipFill>
        <p:spPr>
          <a:xfrm>
            <a:off x="128281" y="4552711"/>
            <a:ext cx="2177008" cy="2177008"/>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285728"/>
            <a:ext cx="5500726" cy="1498178"/>
          </a:xfrm>
        </p:spPr>
        <p:txBody>
          <a:bodyPr>
            <a:normAutofit fontScale="90000"/>
          </a:bodyPr>
          <a:lstStyle/>
          <a:p>
            <a:r>
              <a:rPr lang="es-PE" sz="5400" dirty="0" smtClean="0">
                <a:solidFill>
                  <a:srgbClr val="FFC000"/>
                </a:solidFill>
                <a:latin typeface="Snap ITC" pitchFamily="82" charset="0"/>
              </a:rPr>
              <a:t>Ejemplos</a:t>
            </a:r>
            <a:r>
              <a:rPr lang="es-PE" dirty="0" smtClean="0"/>
              <a:t/>
            </a:r>
            <a:br>
              <a:rPr lang="es-PE" dirty="0" smtClean="0"/>
            </a:br>
            <a:endParaRPr lang="es-PE" sz="4000" dirty="0"/>
          </a:p>
        </p:txBody>
      </p:sp>
      <p:sp>
        <p:nvSpPr>
          <p:cNvPr id="3" name="2 Marcador de contenido"/>
          <p:cNvSpPr>
            <a:spLocks noGrp="1"/>
          </p:cNvSpPr>
          <p:nvPr>
            <p:ph idx="1"/>
          </p:nvPr>
        </p:nvSpPr>
        <p:spPr>
          <a:xfrm>
            <a:off x="395536" y="1772816"/>
            <a:ext cx="8229600" cy="4752528"/>
          </a:xfrm>
        </p:spPr>
        <p:txBody>
          <a:bodyPr/>
          <a:lstStyle/>
          <a:p>
            <a:r>
              <a:rPr lang="es-PE" sz="2400" b="1" u="sng" dirty="0" smtClean="0">
                <a:solidFill>
                  <a:schemeClr val="bg1">
                    <a:lumMod val="20000"/>
                    <a:lumOff val="80000"/>
                  </a:schemeClr>
                </a:solidFill>
                <a:latin typeface="Comic Sans MS" pitchFamily="66" charset="0"/>
              </a:rPr>
              <a:t>MAGNITUDES DIRECTAMENTE  PROPORCIONALES (D.P): EJEMPLO:</a:t>
            </a:r>
          </a:p>
          <a:p>
            <a:endParaRPr lang="es-PE" sz="2400" b="1" u="sng" dirty="0" smtClean="0">
              <a:solidFill>
                <a:schemeClr val="bg1">
                  <a:lumMod val="20000"/>
                  <a:lumOff val="80000"/>
                </a:schemeClr>
              </a:solidFill>
              <a:latin typeface="Comic Sans MS" pitchFamily="66" charset="0"/>
            </a:endParaRPr>
          </a:p>
        </p:txBody>
      </p:sp>
      <p:graphicFrame>
        <p:nvGraphicFramePr>
          <p:cNvPr id="6" name="5 Tabla"/>
          <p:cNvGraphicFramePr>
            <a:graphicFrameLocks noGrp="1"/>
          </p:cNvGraphicFramePr>
          <p:nvPr/>
        </p:nvGraphicFramePr>
        <p:xfrm>
          <a:off x="1285852" y="4643446"/>
          <a:ext cx="6096000" cy="741680"/>
        </p:xfrm>
        <a:graphic>
          <a:graphicData uri="http://schemas.openxmlformats.org/drawingml/2006/table">
            <a:tbl>
              <a:tblPr bandRow="1">
                <a:tableStyleId>{5C22544A-7EE6-4342-B048-85BDC9FD1C3A}</a:tableStyleId>
              </a:tblPr>
              <a:tblGrid>
                <a:gridCol w="1524000"/>
                <a:gridCol w="1524000"/>
                <a:gridCol w="1524000"/>
                <a:gridCol w="1524000"/>
              </a:tblGrid>
              <a:tr h="370840">
                <a:tc>
                  <a:txBody>
                    <a:bodyPr/>
                    <a:lstStyle/>
                    <a:p>
                      <a:r>
                        <a:rPr lang="es-PE" dirty="0" smtClean="0"/>
                        <a:t>Caramelos</a:t>
                      </a:r>
                      <a:r>
                        <a:rPr lang="es-PE" baseline="0" dirty="0" smtClean="0"/>
                        <a:t> </a:t>
                      </a:r>
                      <a:endParaRPr lang="es-PE" dirty="0"/>
                    </a:p>
                  </a:txBody>
                  <a:tcPr/>
                </a:tc>
                <a:tc>
                  <a:txBody>
                    <a:bodyPr/>
                    <a:lstStyle/>
                    <a:p>
                      <a:r>
                        <a:rPr lang="es-PE" dirty="0" smtClean="0"/>
                        <a:t>3</a:t>
                      </a:r>
                      <a:endParaRPr lang="es-PE" dirty="0"/>
                    </a:p>
                  </a:txBody>
                  <a:tcPr/>
                </a:tc>
                <a:tc>
                  <a:txBody>
                    <a:bodyPr/>
                    <a:lstStyle/>
                    <a:p>
                      <a:r>
                        <a:rPr lang="es-PE" dirty="0" smtClean="0"/>
                        <a:t>6</a:t>
                      </a:r>
                      <a:endParaRPr lang="es-PE" dirty="0"/>
                    </a:p>
                  </a:txBody>
                  <a:tcPr/>
                </a:tc>
                <a:tc>
                  <a:txBody>
                    <a:bodyPr/>
                    <a:lstStyle/>
                    <a:p>
                      <a:r>
                        <a:rPr lang="es-PE" dirty="0" smtClean="0"/>
                        <a:t>9</a:t>
                      </a:r>
                      <a:endParaRPr lang="es-PE" dirty="0"/>
                    </a:p>
                  </a:txBody>
                  <a:tcPr/>
                </a:tc>
              </a:tr>
              <a:tr h="370840">
                <a:tc>
                  <a:txBody>
                    <a:bodyPr/>
                    <a:lstStyle/>
                    <a:p>
                      <a:r>
                        <a:rPr lang="es-PE" dirty="0" smtClean="0"/>
                        <a:t>costo</a:t>
                      </a:r>
                      <a:endParaRPr lang="es-PE" dirty="0"/>
                    </a:p>
                  </a:txBody>
                  <a:tcPr/>
                </a:tc>
                <a:tc>
                  <a:txBody>
                    <a:bodyPr/>
                    <a:lstStyle/>
                    <a:p>
                      <a:r>
                        <a:rPr lang="es-PE" dirty="0" smtClean="0"/>
                        <a:t>100</a:t>
                      </a:r>
                      <a:endParaRPr lang="es-PE" dirty="0"/>
                    </a:p>
                  </a:txBody>
                  <a:tcPr/>
                </a:tc>
                <a:tc>
                  <a:txBody>
                    <a:bodyPr/>
                    <a:lstStyle/>
                    <a:p>
                      <a:r>
                        <a:rPr lang="es-PE" dirty="0" smtClean="0"/>
                        <a:t>200</a:t>
                      </a:r>
                      <a:endParaRPr lang="es-PE" dirty="0"/>
                    </a:p>
                  </a:txBody>
                  <a:tcPr/>
                </a:tc>
                <a:tc>
                  <a:txBody>
                    <a:bodyPr/>
                    <a:lstStyle/>
                    <a:p>
                      <a:r>
                        <a:rPr lang="es-PE" dirty="0" smtClean="0"/>
                        <a:t>300</a:t>
                      </a:r>
                      <a:endParaRPr lang="es-PE" dirty="0"/>
                    </a:p>
                  </a:txBody>
                  <a:tcPr/>
                </a:tc>
              </a:tr>
            </a:tbl>
          </a:graphicData>
        </a:graphic>
      </p:graphicFrame>
      <p:sp>
        <p:nvSpPr>
          <p:cNvPr id="9" name="8 Flecha curvada hacia arriba"/>
          <p:cNvSpPr/>
          <p:nvPr/>
        </p:nvSpPr>
        <p:spPr>
          <a:xfrm>
            <a:off x="3428992" y="5429264"/>
            <a:ext cx="1571636" cy="357190"/>
          </a:xfrm>
          <a:prstGeom prst="curvedUpArrow">
            <a:avLst/>
          </a:prstGeom>
          <a:solidFill>
            <a:srgbClr val="FFC000"/>
          </a:solidFill>
          <a:ln>
            <a:solidFill>
              <a:srgbClr val="FFC00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a:solidFill>
                <a:schemeClr val="tx1"/>
              </a:solidFill>
            </a:endParaRPr>
          </a:p>
        </p:txBody>
      </p:sp>
      <p:sp>
        <p:nvSpPr>
          <p:cNvPr id="10" name="9 Flecha curvada hacia arriba"/>
          <p:cNvSpPr/>
          <p:nvPr/>
        </p:nvSpPr>
        <p:spPr>
          <a:xfrm>
            <a:off x="3143240" y="5429264"/>
            <a:ext cx="3500462" cy="785818"/>
          </a:xfrm>
          <a:prstGeom prst="curved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10 Flecha curvada hacia abajo"/>
          <p:cNvSpPr/>
          <p:nvPr/>
        </p:nvSpPr>
        <p:spPr>
          <a:xfrm>
            <a:off x="3500430" y="4143380"/>
            <a:ext cx="1571636" cy="428628"/>
          </a:xfrm>
          <a:prstGeom prst="curved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11 Flecha curvada hacia abajo"/>
          <p:cNvSpPr/>
          <p:nvPr/>
        </p:nvSpPr>
        <p:spPr>
          <a:xfrm>
            <a:off x="3071802" y="3643314"/>
            <a:ext cx="3357586" cy="928694"/>
          </a:xfrm>
          <a:prstGeom prst="curved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12 Rectángulo"/>
          <p:cNvSpPr/>
          <p:nvPr/>
        </p:nvSpPr>
        <p:spPr>
          <a:xfrm>
            <a:off x="5429256" y="3143248"/>
            <a:ext cx="1204195" cy="707886"/>
          </a:xfrm>
          <a:prstGeom prst="rect">
            <a:avLst/>
          </a:prstGeom>
          <a:noFill/>
        </p:spPr>
        <p:txBody>
          <a:bodyPr wrap="square" lIns="91440" tIns="45720" rIns="91440" bIns="45720">
            <a:spAutoFit/>
          </a:bodyPr>
          <a:lstStyle/>
          <a:p>
            <a:pPr algn="ctr"/>
            <a:r>
              <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 3</a:t>
            </a:r>
            <a:endParaRPr lang="es-E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13 Rectángulo"/>
          <p:cNvSpPr/>
          <p:nvPr/>
        </p:nvSpPr>
        <p:spPr>
          <a:xfrm>
            <a:off x="4714876" y="3786190"/>
            <a:ext cx="899605" cy="769441"/>
          </a:xfrm>
          <a:prstGeom prst="rect">
            <a:avLst/>
          </a:prstGeom>
          <a:noFill/>
        </p:spPr>
        <p:txBody>
          <a:bodyPr wrap="none" lIns="91440" tIns="45720" rIns="91440" bIns="45720">
            <a:spAutoFit/>
          </a:bodyPr>
          <a:lstStyle/>
          <a:p>
            <a:pPr algn="ct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a:t>
            </a: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14 Rectángulo"/>
          <p:cNvSpPr/>
          <p:nvPr/>
        </p:nvSpPr>
        <p:spPr>
          <a:xfrm>
            <a:off x="4786314" y="5286388"/>
            <a:ext cx="833883" cy="707886"/>
          </a:xfrm>
          <a:prstGeom prst="rect">
            <a:avLst/>
          </a:prstGeom>
          <a:noFill/>
        </p:spPr>
        <p:txBody>
          <a:bodyPr wrap="none" lIns="91440" tIns="45720" rIns="91440" bIns="45720">
            <a:spAutoFit/>
          </a:bodyPr>
          <a:lstStyle/>
          <a:p>
            <a:pPr algn="ctr"/>
            <a:r>
              <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 2</a:t>
            </a:r>
            <a:endParaRPr lang="es-E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Rectángulo"/>
          <p:cNvSpPr/>
          <p:nvPr/>
        </p:nvSpPr>
        <p:spPr>
          <a:xfrm>
            <a:off x="6143636" y="5857892"/>
            <a:ext cx="899605" cy="769441"/>
          </a:xfrm>
          <a:prstGeom prst="rect">
            <a:avLst/>
          </a:prstGeom>
          <a:noFill/>
        </p:spPr>
        <p:txBody>
          <a:bodyPr wrap="none" lIns="91440" tIns="45720" rIns="91440" bIns="45720">
            <a:spAutoFit/>
          </a:bodyPr>
          <a:lstStyle/>
          <a:p>
            <a:pPr algn="ct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a:t>
            </a: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3</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7" name="16 Imagen" descr="burro.gif"/>
          <p:cNvPicPr>
            <a:picLocks noChangeAspect="1"/>
          </p:cNvPicPr>
          <p:nvPr/>
        </p:nvPicPr>
        <p:blipFill>
          <a:blip r:embed="rId2" cstate="print"/>
          <a:stretch>
            <a:fillRect/>
          </a:stretch>
        </p:blipFill>
        <p:spPr>
          <a:xfrm>
            <a:off x="6228184" y="188640"/>
            <a:ext cx="2610374" cy="1898454"/>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strVal val="#ppt_w*0.05"/>
                                          </p:val>
                                        </p:tav>
                                        <p:tav tm="100000">
                                          <p:val>
                                            <p:strVal val="#ppt_w"/>
                                          </p:val>
                                        </p:tav>
                                      </p:tavLst>
                                    </p:anim>
                                    <p:anim calcmode="lin" valueType="num">
                                      <p:cBhvr>
                                        <p:cTn id="31" dur="500" fill="hold"/>
                                        <p:tgtEl>
                                          <p:spTgt spid="11"/>
                                        </p:tgtEl>
                                        <p:attrNameLst>
                                          <p:attrName>ppt_h</p:attrName>
                                        </p:attrNameLst>
                                      </p:cBhvr>
                                      <p:tavLst>
                                        <p:tav tm="0">
                                          <p:val>
                                            <p:strVal val="#ppt_h"/>
                                          </p:val>
                                        </p:tav>
                                        <p:tav tm="100000">
                                          <p:val>
                                            <p:strVal val="#ppt_h"/>
                                          </p:val>
                                        </p:tav>
                                      </p:tavLst>
                                    </p:anim>
                                    <p:anim calcmode="lin" valueType="num">
                                      <p:cBhvr>
                                        <p:cTn id="32" dur="500" fill="hold"/>
                                        <p:tgtEl>
                                          <p:spTgt spid="11"/>
                                        </p:tgtEl>
                                        <p:attrNameLst>
                                          <p:attrName>ppt_x</p:attrName>
                                        </p:attrNameLst>
                                      </p:cBhvr>
                                      <p:tavLst>
                                        <p:tav tm="0">
                                          <p:val>
                                            <p:strVal val="#ppt_x-.2"/>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8" presetClass="entr" presetSubtype="0" accel="50000" fill="hold" grpId="0" nodeType="clickEffect">
                                  <p:stCondLst>
                                    <p:cond delay="0"/>
                                  </p:stCondLst>
                                  <p:iterate type="lt">
                                    <p:tmPct val="50000"/>
                                  </p:iterate>
                                  <p:childTnLst>
                                    <p:set>
                                      <p:cBhvr>
                                        <p:cTn id="38" dur="1" fill="hold">
                                          <p:stCondLst>
                                            <p:cond delay="0"/>
                                          </p:stCondLst>
                                        </p:cTn>
                                        <p:tgtEl>
                                          <p:spTgt spid="14"/>
                                        </p:tgtEl>
                                        <p:attrNameLst>
                                          <p:attrName>style.visibility</p:attrName>
                                        </p:attrNameLst>
                                      </p:cBhvr>
                                      <p:to>
                                        <p:strVal val="visible"/>
                                      </p:to>
                                    </p:set>
                                    <p:set>
                                      <p:cBhvr>
                                        <p:cTn id="39" dur="455" fill="hold">
                                          <p:stCondLst>
                                            <p:cond delay="0"/>
                                          </p:stCondLst>
                                        </p:cTn>
                                        <p:tgtEl>
                                          <p:spTgt spid="14"/>
                                        </p:tgtEl>
                                        <p:attrNameLst>
                                          <p:attrName>style.rotation</p:attrName>
                                        </p:attrNameLst>
                                      </p:cBhvr>
                                      <p:to>
                                        <p:strVal val="-45.0"/>
                                      </p:to>
                                    </p:set>
                                    <p:anim calcmode="lin" valueType="num">
                                      <p:cBhvr>
                                        <p:cTn id="40"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strVal val="#ppt_w*0.05"/>
                                          </p:val>
                                        </p:tav>
                                        <p:tav tm="100000">
                                          <p:val>
                                            <p:strVal val="#ppt_w"/>
                                          </p:val>
                                        </p:tav>
                                      </p:tavLst>
                                    </p:anim>
                                    <p:anim calcmode="lin" valueType="num">
                                      <p:cBhvr>
                                        <p:cTn id="49" dur="500" fill="hold"/>
                                        <p:tgtEl>
                                          <p:spTgt spid="9"/>
                                        </p:tgtEl>
                                        <p:attrNameLst>
                                          <p:attrName>ppt_h</p:attrName>
                                        </p:attrNameLst>
                                      </p:cBhvr>
                                      <p:tavLst>
                                        <p:tav tm="0">
                                          <p:val>
                                            <p:strVal val="#ppt_h"/>
                                          </p:val>
                                        </p:tav>
                                        <p:tav tm="100000">
                                          <p:val>
                                            <p:strVal val="#ppt_h"/>
                                          </p:val>
                                        </p:tav>
                                      </p:tavLst>
                                    </p:anim>
                                    <p:anim calcmode="lin" valueType="num">
                                      <p:cBhvr>
                                        <p:cTn id="50" dur="500" fill="hold"/>
                                        <p:tgtEl>
                                          <p:spTgt spid="9"/>
                                        </p:tgtEl>
                                        <p:attrNameLst>
                                          <p:attrName>ppt_x</p:attrName>
                                        </p:attrNameLst>
                                      </p:cBhvr>
                                      <p:tavLst>
                                        <p:tav tm="0">
                                          <p:val>
                                            <p:strVal val="#ppt_x-.2"/>
                                          </p:val>
                                        </p:tav>
                                        <p:tav tm="100000">
                                          <p:val>
                                            <p:strVal val="#ppt_x"/>
                                          </p:val>
                                        </p:tav>
                                      </p:tavLst>
                                    </p:anim>
                                    <p:anim calcmode="lin" valueType="num">
                                      <p:cBhvr>
                                        <p:cTn id="51" dur="500" fill="hold"/>
                                        <p:tgtEl>
                                          <p:spTgt spid="9"/>
                                        </p:tgtEl>
                                        <p:attrNameLst>
                                          <p:attrName>ppt_y</p:attrName>
                                        </p:attrNameLst>
                                      </p:cBhvr>
                                      <p:tavLst>
                                        <p:tav tm="0">
                                          <p:val>
                                            <p:strVal val="#ppt_y"/>
                                          </p:val>
                                        </p:tav>
                                        <p:tav tm="100000">
                                          <p:val>
                                            <p:strVal val="#ppt_y"/>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8" presetClass="entr" presetSubtype="0" accel="50000" fill="hold" grpId="0" nodeType="clickEffect">
                                  <p:stCondLst>
                                    <p:cond delay="0"/>
                                  </p:stCondLst>
                                  <p:iterate type="lt">
                                    <p:tmPct val="50000"/>
                                  </p:iterate>
                                  <p:childTnLst>
                                    <p:set>
                                      <p:cBhvr>
                                        <p:cTn id="56" dur="1" fill="hold">
                                          <p:stCondLst>
                                            <p:cond delay="0"/>
                                          </p:stCondLst>
                                        </p:cTn>
                                        <p:tgtEl>
                                          <p:spTgt spid="15"/>
                                        </p:tgtEl>
                                        <p:attrNameLst>
                                          <p:attrName>style.visibility</p:attrName>
                                        </p:attrNameLst>
                                      </p:cBhvr>
                                      <p:to>
                                        <p:strVal val="visible"/>
                                      </p:to>
                                    </p:set>
                                    <p:set>
                                      <p:cBhvr>
                                        <p:cTn id="57" dur="455" fill="hold">
                                          <p:stCondLst>
                                            <p:cond delay="0"/>
                                          </p:stCondLst>
                                        </p:cTn>
                                        <p:tgtEl>
                                          <p:spTgt spid="15"/>
                                        </p:tgtEl>
                                        <p:attrNameLst>
                                          <p:attrName>style.rotation</p:attrName>
                                        </p:attrNameLst>
                                      </p:cBhvr>
                                      <p:to>
                                        <p:strVal val="-45.0"/>
                                      </p:to>
                                    </p:set>
                                    <p:anim calcmode="lin" valueType="num">
                                      <p:cBhvr>
                                        <p:cTn id="58"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4" presetClass="entr" presetSubtype="0" accel="10000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strVal val="#ppt_w*0.05"/>
                                          </p:val>
                                        </p:tav>
                                        <p:tav tm="100000">
                                          <p:val>
                                            <p:strVal val="#ppt_w"/>
                                          </p:val>
                                        </p:tav>
                                      </p:tavLst>
                                    </p:anim>
                                    <p:anim calcmode="lin" valueType="num">
                                      <p:cBhvr>
                                        <p:cTn id="67" dur="500" fill="hold"/>
                                        <p:tgtEl>
                                          <p:spTgt spid="12"/>
                                        </p:tgtEl>
                                        <p:attrNameLst>
                                          <p:attrName>ppt_h</p:attrName>
                                        </p:attrNameLst>
                                      </p:cBhvr>
                                      <p:tavLst>
                                        <p:tav tm="0">
                                          <p:val>
                                            <p:strVal val="#ppt_h"/>
                                          </p:val>
                                        </p:tav>
                                        <p:tav tm="100000">
                                          <p:val>
                                            <p:strVal val="#ppt_h"/>
                                          </p:val>
                                        </p:tav>
                                      </p:tavLst>
                                    </p:anim>
                                    <p:anim calcmode="lin" valueType="num">
                                      <p:cBhvr>
                                        <p:cTn id="68" dur="500" fill="hold"/>
                                        <p:tgtEl>
                                          <p:spTgt spid="12"/>
                                        </p:tgtEl>
                                        <p:attrNameLst>
                                          <p:attrName>ppt_x</p:attrName>
                                        </p:attrNameLst>
                                      </p:cBhvr>
                                      <p:tavLst>
                                        <p:tav tm="0">
                                          <p:val>
                                            <p:strVal val="#ppt_x-.2"/>
                                          </p:val>
                                        </p:tav>
                                        <p:tav tm="100000">
                                          <p:val>
                                            <p:strVal val="#ppt_x"/>
                                          </p:val>
                                        </p:tav>
                                      </p:tavLst>
                                    </p:anim>
                                    <p:anim calcmode="lin" valueType="num">
                                      <p:cBhvr>
                                        <p:cTn id="69" dur="500" fill="hold"/>
                                        <p:tgtEl>
                                          <p:spTgt spid="12"/>
                                        </p:tgtEl>
                                        <p:attrNameLst>
                                          <p:attrName>ppt_y</p:attrName>
                                        </p:attrNameLst>
                                      </p:cBhvr>
                                      <p:tavLst>
                                        <p:tav tm="0">
                                          <p:val>
                                            <p:strVal val="#ppt_y"/>
                                          </p:val>
                                        </p:tav>
                                        <p:tav tm="100000">
                                          <p:val>
                                            <p:strVal val="#ppt_y"/>
                                          </p:val>
                                        </p:tav>
                                      </p:tavLst>
                                    </p:anim>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38" presetClass="entr" presetSubtype="0" accel="50000" fill="hold" grpId="0" nodeType="clickEffect">
                                  <p:stCondLst>
                                    <p:cond delay="0"/>
                                  </p:stCondLst>
                                  <p:iterate type="lt">
                                    <p:tmPct val="50000"/>
                                  </p:iterate>
                                  <p:childTnLst>
                                    <p:set>
                                      <p:cBhvr>
                                        <p:cTn id="74" dur="1" fill="hold">
                                          <p:stCondLst>
                                            <p:cond delay="0"/>
                                          </p:stCondLst>
                                        </p:cTn>
                                        <p:tgtEl>
                                          <p:spTgt spid="13"/>
                                        </p:tgtEl>
                                        <p:attrNameLst>
                                          <p:attrName>style.visibility</p:attrName>
                                        </p:attrNameLst>
                                      </p:cBhvr>
                                      <p:to>
                                        <p:strVal val="visible"/>
                                      </p:to>
                                    </p:set>
                                    <p:set>
                                      <p:cBhvr>
                                        <p:cTn id="75" dur="455" fill="hold">
                                          <p:stCondLst>
                                            <p:cond delay="0"/>
                                          </p:stCondLst>
                                        </p:cTn>
                                        <p:tgtEl>
                                          <p:spTgt spid="13"/>
                                        </p:tgtEl>
                                        <p:attrNameLst>
                                          <p:attrName>style.rotation</p:attrName>
                                        </p:attrNameLst>
                                      </p:cBhvr>
                                      <p:to>
                                        <p:strVal val="-45.0"/>
                                      </p:to>
                                    </p:set>
                                    <p:anim calcmode="lin" valueType="num">
                                      <p:cBhvr>
                                        <p:cTn id="76"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77"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78"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79"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4" presetClass="entr" presetSubtype="0" accel="10000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strVal val="#ppt_w*0.05"/>
                                          </p:val>
                                        </p:tav>
                                        <p:tav tm="100000">
                                          <p:val>
                                            <p:strVal val="#ppt_w"/>
                                          </p:val>
                                        </p:tav>
                                      </p:tavLst>
                                    </p:anim>
                                    <p:anim calcmode="lin" valueType="num">
                                      <p:cBhvr>
                                        <p:cTn id="85" dur="500" fill="hold"/>
                                        <p:tgtEl>
                                          <p:spTgt spid="10"/>
                                        </p:tgtEl>
                                        <p:attrNameLst>
                                          <p:attrName>ppt_h</p:attrName>
                                        </p:attrNameLst>
                                      </p:cBhvr>
                                      <p:tavLst>
                                        <p:tav tm="0">
                                          <p:val>
                                            <p:strVal val="#ppt_h"/>
                                          </p:val>
                                        </p:tav>
                                        <p:tav tm="100000">
                                          <p:val>
                                            <p:strVal val="#ppt_h"/>
                                          </p:val>
                                        </p:tav>
                                      </p:tavLst>
                                    </p:anim>
                                    <p:anim calcmode="lin" valueType="num">
                                      <p:cBhvr>
                                        <p:cTn id="86" dur="500" fill="hold"/>
                                        <p:tgtEl>
                                          <p:spTgt spid="10"/>
                                        </p:tgtEl>
                                        <p:attrNameLst>
                                          <p:attrName>ppt_x</p:attrName>
                                        </p:attrNameLst>
                                      </p:cBhvr>
                                      <p:tavLst>
                                        <p:tav tm="0">
                                          <p:val>
                                            <p:strVal val="#ppt_x-.2"/>
                                          </p:val>
                                        </p:tav>
                                        <p:tav tm="100000">
                                          <p:val>
                                            <p:strVal val="#ppt_x"/>
                                          </p:val>
                                        </p:tav>
                                      </p:tavLst>
                                    </p:anim>
                                    <p:anim calcmode="lin" valueType="num">
                                      <p:cBhvr>
                                        <p:cTn id="87" dur="500" fill="hold"/>
                                        <p:tgtEl>
                                          <p:spTgt spid="10"/>
                                        </p:tgtEl>
                                        <p:attrNameLst>
                                          <p:attrName>ppt_y</p:attrName>
                                        </p:attrNameLst>
                                      </p:cBhvr>
                                      <p:tavLst>
                                        <p:tav tm="0">
                                          <p:val>
                                            <p:strVal val="#ppt_y"/>
                                          </p:val>
                                        </p:tav>
                                        <p:tav tm="100000">
                                          <p:val>
                                            <p:strVal val="#ppt_y"/>
                                          </p:val>
                                        </p:tav>
                                      </p:tavLst>
                                    </p:anim>
                                    <p:animEffect transition="in" filter="fade">
                                      <p:cBhvr>
                                        <p:cTn id="88" dur="500"/>
                                        <p:tgtEl>
                                          <p:spTgt spid="10"/>
                                        </p:tgtEl>
                                      </p:cBhvr>
                                    </p:animEffect>
                                  </p:childTnLst>
                                </p:cTn>
                              </p:par>
                            </p:childTnLst>
                          </p:cTn>
                        </p:par>
                      </p:childTnLst>
                    </p:cTn>
                  </p:par>
                  <p:par>
                    <p:cTn id="89" fill="hold">
                      <p:stCondLst>
                        <p:cond delay="indefinite"/>
                      </p:stCondLst>
                      <p:childTnLst>
                        <p:par>
                          <p:cTn id="90" fill="hold">
                            <p:stCondLst>
                              <p:cond delay="0"/>
                            </p:stCondLst>
                            <p:childTnLst>
                              <p:par>
                                <p:cTn id="91" presetID="38" presetClass="entr" presetSubtype="0" accel="50000" fill="hold" grpId="0" nodeType="clickEffect">
                                  <p:stCondLst>
                                    <p:cond delay="0"/>
                                  </p:stCondLst>
                                  <p:iterate type="lt">
                                    <p:tmPct val="50000"/>
                                  </p:iterate>
                                  <p:childTnLst>
                                    <p:set>
                                      <p:cBhvr>
                                        <p:cTn id="92" dur="1" fill="hold">
                                          <p:stCondLst>
                                            <p:cond delay="0"/>
                                          </p:stCondLst>
                                        </p:cTn>
                                        <p:tgtEl>
                                          <p:spTgt spid="16"/>
                                        </p:tgtEl>
                                        <p:attrNameLst>
                                          <p:attrName>style.visibility</p:attrName>
                                        </p:attrNameLst>
                                      </p:cBhvr>
                                      <p:to>
                                        <p:strVal val="visible"/>
                                      </p:to>
                                    </p:set>
                                    <p:set>
                                      <p:cBhvr>
                                        <p:cTn id="93" dur="455" fill="hold">
                                          <p:stCondLst>
                                            <p:cond delay="0"/>
                                          </p:stCondLst>
                                        </p:cTn>
                                        <p:tgtEl>
                                          <p:spTgt spid="16"/>
                                        </p:tgtEl>
                                        <p:attrNameLst>
                                          <p:attrName>style.rotation</p:attrName>
                                        </p:attrNameLst>
                                      </p:cBhvr>
                                      <p:to>
                                        <p:strVal val="-45.0"/>
                                      </p:to>
                                    </p:set>
                                    <p:anim calcmode="lin" valueType="num">
                                      <p:cBhvr>
                                        <p:cTn id="94"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5"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96"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97"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animBg="1"/>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688672"/>
          </a:xfrm>
        </p:spPr>
        <p:txBody>
          <a:bodyPr>
            <a:normAutofit/>
          </a:bodyPr>
          <a:lstStyle/>
          <a:p>
            <a:r>
              <a:rPr lang="es-PE" sz="3600" dirty="0" smtClean="0">
                <a:solidFill>
                  <a:srgbClr val="FFC000"/>
                </a:solidFill>
                <a:latin typeface="Snap ITC" pitchFamily="82" charset="0"/>
              </a:rPr>
              <a:t>MAGNITUDES INVERSAMENTE PROPORCIONALES(I.P)</a:t>
            </a:r>
          </a:p>
          <a:p>
            <a:r>
              <a:rPr lang="es-PE" sz="3200" dirty="0" smtClean="0">
                <a:solidFill>
                  <a:schemeClr val="tx1">
                    <a:lumMod val="20000"/>
                    <a:lumOff val="80000"/>
                  </a:schemeClr>
                </a:solidFill>
                <a:latin typeface="Comic Sans MS" pitchFamily="66" charset="0"/>
              </a:rPr>
              <a:t>Dos  magnitudes son I.P cuando al aumentar una la otra disminuye en igual proporción .</a:t>
            </a:r>
          </a:p>
          <a:p>
            <a:endParaRPr lang="es-PE" sz="3200" dirty="0">
              <a:solidFill>
                <a:schemeClr val="tx1">
                  <a:lumMod val="20000"/>
                  <a:lumOff val="80000"/>
                </a:schemeClr>
              </a:solidFill>
              <a:latin typeface="Comic Sans MS" pitchFamily="66" charset="0"/>
            </a:endParaRPr>
          </a:p>
        </p:txBody>
      </p:sp>
      <p:pic>
        <p:nvPicPr>
          <p:cNvPr id="4" name="3 Imagen" descr="sesamestreet41.gif"/>
          <p:cNvPicPr>
            <a:picLocks noChangeAspect="1"/>
          </p:cNvPicPr>
          <p:nvPr/>
        </p:nvPicPr>
        <p:blipFill>
          <a:blip r:embed="rId2" cstate="print"/>
          <a:stretch>
            <a:fillRect/>
          </a:stretch>
        </p:blipFill>
        <p:spPr>
          <a:xfrm>
            <a:off x="5929322" y="3714752"/>
            <a:ext cx="3526274" cy="2919427"/>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solidFill>
                  <a:srgbClr val="FFC000"/>
                </a:solidFill>
                <a:latin typeface="Snap ITC" pitchFamily="82" charset="0"/>
              </a:rPr>
              <a:t>EJEMPLOS</a:t>
            </a:r>
            <a:endParaRPr lang="es-PE" dirty="0">
              <a:solidFill>
                <a:srgbClr val="FFC000"/>
              </a:solidFill>
              <a:latin typeface="Snap ITC" pitchFamily="82" charset="0"/>
            </a:endParaRPr>
          </a:p>
        </p:txBody>
      </p:sp>
      <p:sp>
        <p:nvSpPr>
          <p:cNvPr id="3" name="2 Marcador de contenido"/>
          <p:cNvSpPr>
            <a:spLocks noGrp="1"/>
          </p:cNvSpPr>
          <p:nvPr>
            <p:ph idx="1"/>
          </p:nvPr>
        </p:nvSpPr>
        <p:spPr/>
        <p:txBody>
          <a:bodyPr/>
          <a:lstStyle/>
          <a:p>
            <a:r>
              <a:rPr lang="es-PE" u="sng" dirty="0" smtClean="0">
                <a:solidFill>
                  <a:schemeClr val="bg1">
                    <a:lumMod val="20000"/>
                    <a:lumOff val="80000"/>
                  </a:schemeClr>
                </a:solidFill>
                <a:latin typeface="Comic Sans MS" pitchFamily="66" charset="0"/>
              </a:rPr>
              <a:t>MAGNITUDES  INVERSAMENTE PROPORCIONALES :</a:t>
            </a:r>
            <a:endParaRPr lang="es-PE" u="sng" dirty="0">
              <a:solidFill>
                <a:schemeClr val="bg1">
                  <a:lumMod val="20000"/>
                  <a:lumOff val="80000"/>
                </a:schemeClr>
              </a:solidFill>
              <a:latin typeface="Comic Sans MS" pitchFamily="66" charset="0"/>
            </a:endParaRPr>
          </a:p>
        </p:txBody>
      </p:sp>
      <p:graphicFrame>
        <p:nvGraphicFramePr>
          <p:cNvPr id="4" name="3 Tabla"/>
          <p:cNvGraphicFramePr>
            <a:graphicFrameLocks noGrp="1"/>
          </p:cNvGraphicFramePr>
          <p:nvPr/>
        </p:nvGraphicFramePr>
        <p:xfrm>
          <a:off x="1428728" y="4429132"/>
          <a:ext cx="6429420" cy="1214446"/>
        </p:xfrm>
        <a:graphic>
          <a:graphicData uri="http://schemas.openxmlformats.org/drawingml/2006/table">
            <a:tbl>
              <a:tblPr bandRow="1">
                <a:tableStyleId>{5C22544A-7EE6-4342-B048-85BDC9FD1C3A}</a:tableStyleId>
              </a:tblPr>
              <a:tblGrid>
                <a:gridCol w="1746769"/>
                <a:gridCol w="1467941"/>
                <a:gridCol w="1607355"/>
                <a:gridCol w="1607355"/>
              </a:tblGrid>
              <a:tr h="607223">
                <a:tc>
                  <a:txBody>
                    <a:bodyPr/>
                    <a:lstStyle/>
                    <a:p>
                      <a:r>
                        <a:rPr lang="es-PE" dirty="0" smtClean="0"/>
                        <a:t>n° de</a:t>
                      </a:r>
                      <a:r>
                        <a:rPr lang="es-PE" baseline="0" dirty="0" smtClean="0"/>
                        <a:t> obreros </a:t>
                      </a:r>
                      <a:endParaRPr lang="es-PE" dirty="0"/>
                    </a:p>
                  </a:txBody>
                  <a:tcPr/>
                </a:tc>
                <a:tc>
                  <a:txBody>
                    <a:bodyPr/>
                    <a:lstStyle/>
                    <a:p>
                      <a:r>
                        <a:rPr lang="es-PE" dirty="0" smtClean="0"/>
                        <a:t>24</a:t>
                      </a:r>
                      <a:endParaRPr lang="es-PE" dirty="0"/>
                    </a:p>
                  </a:txBody>
                  <a:tcPr/>
                </a:tc>
                <a:tc>
                  <a:txBody>
                    <a:bodyPr/>
                    <a:lstStyle/>
                    <a:p>
                      <a:r>
                        <a:rPr lang="es-PE" dirty="0" smtClean="0"/>
                        <a:t>12</a:t>
                      </a:r>
                      <a:endParaRPr lang="es-PE" dirty="0"/>
                    </a:p>
                  </a:txBody>
                  <a:tcPr/>
                </a:tc>
                <a:tc>
                  <a:txBody>
                    <a:bodyPr/>
                    <a:lstStyle/>
                    <a:p>
                      <a:r>
                        <a:rPr lang="es-PE" dirty="0" smtClean="0"/>
                        <a:t>8</a:t>
                      </a:r>
                      <a:endParaRPr lang="es-PE" dirty="0"/>
                    </a:p>
                  </a:txBody>
                  <a:tcPr/>
                </a:tc>
              </a:tr>
              <a:tr h="607223">
                <a:tc>
                  <a:txBody>
                    <a:bodyPr/>
                    <a:lstStyle/>
                    <a:p>
                      <a:r>
                        <a:rPr lang="es-PE" dirty="0" smtClean="0"/>
                        <a:t>n° de días </a:t>
                      </a:r>
                      <a:endParaRPr lang="es-PE" dirty="0"/>
                    </a:p>
                  </a:txBody>
                  <a:tcPr/>
                </a:tc>
                <a:tc>
                  <a:txBody>
                    <a:bodyPr/>
                    <a:lstStyle/>
                    <a:p>
                      <a:r>
                        <a:rPr lang="es-PE" dirty="0" smtClean="0"/>
                        <a:t>15</a:t>
                      </a:r>
                      <a:endParaRPr lang="es-PE" dirty="0"/>
                    </a:p>
                  </a:txBody>
                  <a:tcPr/>
                </a:tc>
                <a:tc>
                  <a:txBody>
                    <a:bodyPr/>
                    <a:lstStyle/>
                    <a:p>
                      <a:r>
                        <a:rPr lang="es-PE" dirty="0" smtClean="0"/>
                        <a:t>30</a:t>
                      </a:r>
                      <a:endParaRPr lang="es-PE" dirty="0"/>
                    </a:p>
                  </a:txBody>
                  <a:tcPr/>
                </a:tc>
                <a:tc>
                  <a:txBody>
                    <a:bodyPr/>
                    <a:lstStyle/>
                    <a:p>
                      <a:r>
                        <a:rPr lang="es-PE" dirty="0" smtClean="0"/>
                        <a:t>45</a:t>
                      </a:r>
                      <a:endParaRPr lang="es-PE" dirty="0"/>
                    </a:p>
                  </a:txBody>
                  <a:tcPr/>
                </a:tc>
              </a:tr>
            </a:tbl>
          </a:graphicData>
        </a:graphic>
      </p:graphicFrame>
      <p:sp>
        <p:nvSpPr>
          <p:cNvPr id="5" name="4 Flecha curvada hacia abajo"/>
          <p:cNvSpPr/>
          <p:nvPr/>
        </p:nvSpPr>
        <p:spPr>
          <a:xfrm>
            <a:off x="3428992" y="3786190"/>
            <a:ext cx="2071702" cy="500066"/>
          </a:xfrm>
          <a:prstGeom prst="curved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5 Flecha curvada hacia abajo"/>
          <p:cNvSpPr/>
          <p:nvPr/>
        </p:nvSpPr>
        <p:spPr>
          <a:xfrm>
            <a:off x="3286116" y="3429000"/>
            <a:ext cx="3429024" cy="1000132"/>
          </a:xfrm>
          <a:prstGeom prst="curved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6 Flecha curvada hacia arriba"/>
          <p:cNvSpPr/>
          <p:nvPr/>
        </p:nvSpPr>
        <p:spPr>
          <a:xfrm>
            <a:off x="3786182" y="5715016"/>
            <a:ext cx="1571636" cy="500066"/>
          </a:xfrm>
          <a:prstGeom prst="curved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7 Flecha curvada hacia arriba"/>
          <p:cNvSpPr/>
          <p:nvPr/>
        </p:nvSpPr>
        <p:spPr>
          <a:xfrm>
            <a:off x="3428992" y="5786454"/>
            <a:ext cx="3286148" cy="785818"/>
          </a:xfrm>
          <a:prstGeom prst="curved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8 Rectángulo"/>
          <p:cNvSpPr/>
          <p:nvPr/>
        </p:nvSpPr>
        <p:spPr>
          <a:xfrm>
            <a:off x="6643702" y="6088559"/>
            <a:ext cx="899605" cy="769441"/>
          </a:xfrm>
          <a:prstGeom prst="rect">
            <a:avLst/>
          </a:prstGeom>
          <a:noFill/>
        </p:spPr>
        <p:txBody>
          <a:bodyPr wrap="none" lIns="91440" tIns="45720" rIns="91440" bIns="45720">
            <a:spAutoFit/>
          </a:bodyPr>
          <a:lstStyle/>
          <a:p>
            <a:pPr algn="ct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 3</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9 Rectángulo"/>
          <p:cNvSpPr/>
          <p:nvPr/>
        </p:nvSpPr>
        <p:spPr>
          <a:xfrm>
            <a:off x="5143504" y="5572140"/>
            <a:ext cx="1072731" cy="923330"/>
          </a:xfrm>
          <a:prstGeom prst="rect">
            <a:avLst/>
          </a:prstGeom>
          <a:noFill/>
        </p:spPr>
        <p:txBody>
          <a:bodyPr wrap="none" lIns="91440" tIns="45720" rIns="91440" bIns="45720">
            <a:spAutoFit/>
          </a:bodyPr>
          <a:lstStyle/>
          <a:p>
            <a:pPr algn="ct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 </a:t>
            </a: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es-E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E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a:spLocks noChangeArrowheads="1"/>
          </p:cNvSpPr>
          <p:nvPr/>
        </p:nvSpPr>
        <p:spPr bwMode="auto">
          <a:xfrm>
            <a:off x="3929058" y="2786058"/>
            <a:ext cx="1500198" cy="769441"/>
          </a:xfrm>
          <a:prstGeom prst="rect">
            <a:avLst/>
          </a:prstGeom>
          <a:noFill/>
          <a:ln w="9525">
            <a:noFill/>
            <a:miter lim="800000"/>
            <a:headEnd/>
            <a:tailEnd/>
          </a:ln>
        </p:spPr>
        <p:txBody>
          <a:bodyPr wrap="square">
            <a:spAutoFit/>
          </a:bodyPr>
          <a:lstStyle/>
          <a:p>
            <a:r>
              <a:rPr lang="es-ES" sz="4400" dirty="0">
                <a:solidFill>
                  <a:srgbClr val="FFFFFF"/>
                </a:solidFill>
              </a:rPr>
              <a:t>÷ 2</a:t>
            </a:r>
          </a:p>
        </p:txBody>
      </p:sp>
      <p:sp>
        <p:nvSpPr>
          <p:cNvPr id="13" name="12 CuadroTexto"/>
          <p:cNvSpPr txBox="1">
            <a:spLocks noChangeArrowheads="1"/>
          </p:cNvSpPr>
          <p:nvPr/>
        </p:nvSpPr>
        <p:spPr bwMode="auto">
          <a:xfrm>
            <a:off x="6143636" y="2857496"/>
            <a:ext cx="1643074" cy="769441"/>
          </a:xfrm>
          <a:prstGeom prst="rect">
            <a:avLst/>
          </a:prstGeom>
          <a:noFill/>
          <a:ln w="9525">
            <a:noFill/>
            <a:miter lim="800000"/>
            <a:headEnd/>
            <a:tailEnd/>
          </a:ln>
        </p:spPr>
        <p:txBody>
          <a:bodyPr wrap="square">
            <a:spAutoFit/>
          </a:bodyPr>
          <a:lstStyle/>
          <a:p>
            <a:r>
              <a:rPr lang="es-ES" sz="4400" dirty="0">
                <a:solidFill>
                  <a:schemeClr val="bg1">
                    <a:lumMod val="20000"/>
                    <a:lumOff val="80000"/>
                  </a:schemeClr>
                </a:solidFill>
              </a:rPr>
              <a:t>÷ </a:t>
            </a:r>
            <a:r>
              <a:rPr lang="es-ES" sz="4400" dirty="0" smtClean="0">
                <a:solidFill>
                  <a:schemeClr val="bg1">
                    <a:lumMod val="20000"/>
                    <a:lumOff val="80000"/>
                  </a:schemeClr>
                </a:solidFill>
              </a:rPr>
              <a:t>3</a:t>
            </a:r>
            <a:endParaRPr lang="es-ES" sz="4400" dirty="0">
              <a:solidFill>
                <a:schemeClr val="bg1">
                  <a:lumMod val="20000"/>
                  <a:lumOff val="80000"/>
                </a:schemeClr>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3">
                                            <p:txEl>
                                              <p:pRg st="0" end="0"/>
                                            </p:txEl>
                                          </p:spTgt>
                                        </p:tgtEl>
                                        <p:attrNameLst>
                                          <p:attrName>ppt_x</p:attrName>
                                        </p:attrNameLst>
                                      </p:cBhvr>
                                    </p:anim>
                                    <p:anim from="0" to="-1.0" calcmode="lin" valueType="num">
                                      <p:cBhvr>
                                        <p:cTn id="15" dur="200" decel="50000" autoRev="1" fill="hold">
                                          <p:stCondLst>
                                            <p:cond delay="600"/>
                                          </p:stCondLst>
                                        </p:cTn>
                                        <p:tgtEl>
                                          <p:spTgt spid="3">
                                            <p:txEl>
                                              <p:pRg st="0" end="0"/>
                                            </p:txEl>
                                          </p:spTgt>
                                        </p:tgtEl>
                                        <p:attrNameLst>
                                          <p:attrName>xshear</p:attrName>
                                        </p:attrNameLst>
                                      </p:cBhvr>
                                    </p:anim>
                                    <p:animScale>
                                      <p:cBhvr>
                                        <p:cTn id="16" dur="200" decel="100000" autoRev="1" fill="hold">
                                          <p:stCondLst>
                                            <p:cond delay="600"/>
                                          </p:stCondLst>
                                        </p:cTn>
                                        <p:tgtEl>
                                          <p:spTgt spid="3">
                                            <p:txEl>
                                              <p:pRg st="0" end="0"/>
                                            </p:txEl>
                                          </p:spTgt>
                                        </p:tgtEl>
                                      </p:cBhvr>
                                      <p:from x="100000" y="100000"/>
                                      <p:to x="80000" y="100000"/>
                                    </p:animScale>
                                    <p:anim by="(#ppt_h/3+#ppt_w*0.1)" calcmode="lin" valueType="num">
                                      <p:cBhvr additive="sum">
                                        <p:cTn id="17"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strVal val="#ppt_w*0.05"/>
                                          </p:val>
                                        </p:tav>
                                        <p:tav tm="100000">
                                          <p:val>
                                            <p:strVal val="#ppt_w"/>
                                          </p:val>
                                        </p:tav>
                                      </p:tavLst>
                                    </p:anim>
                                    <p:anim calcmode="lin" valueType="num">
                                      <p:cBhvr>
                                        <p:cTn id="30" dur="500" fill="hold"/>
                                        <p:tgtEl>
                                          <p:spTgt spid="5"/>
                                        </p:tgtEl>
                                        <p:attrNameLst>
                                          <p:attrName>ppt_h</p:attrName>
                                        </p:attrNameLst>
                                      </p:cBhvr>
                                      <p:tavLst>
                                        <p:tav tm="0">
                                          <p:val>
                                            <p:strVal val="#ppt_h"/>
                                          </p:val>
                                        </p:tav>
                                        <p:tav tm="100000">
                                          <p:val>
                                            <p:strVal val="#ppt_h"/>
                                          </p:val>
                                        </p:tav>
                                      </p:tavLst>
                                    </p:anim>
                                    <p:anim calcmode="lin" valueType="num">
                                      <p:cBhvr>
                                        <p:cTn id="31" dur="500" fill="hold"/>
                                        <p:tgtEl>
                                          <p:spTgt spid="5"/>
                                        </p:tgtEl>
                                        <p:attrNameLst>
                                          <p:attrName>ppt_x</p:attrName>
                                        </p:attrNameLst>
                                      </p:cBhvr>
                                      <p:tavLst>
                                        <p:tav tm="0">
                                          <p:val>
                                            <p:strVal val="#ppt_x-.2"/>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grpId="0" nodeType="clickEffect">
                                  <p:stCondLst>
                                    <p:cond delay="0"/>
                                  </p:stCondLst>
                                  <p:iterate type="lt">
                                    <p:tmPct val="50000"/>
                                  </p:iterate>
                                  <p:childTnLst>
                                    <p:set>
                                      <p:cBhvr>
                                        <p:cTn id="37" dur="1" fill="hold">
                                          <p:stCondLst>
                                            <p:cond delay="0"/>
                                          </p:stCondLst>
                                        </p:cTn>
                                        <p:tgtEl>
                                          <p:spTgt spid="12"/>
                                        </p:tgtEl>
                                        <p:attrNameLst>
                                          <p:attrName>style.visibility</p:attrName>
                                        </p:attrNameLst>
                                      </p:cBhvr>
                                      <p:to>
                                        <p:strVal val="visible"/>
                                      </p:to>
                                    </p:set>
                                    <p:set>
                                      <p:cBhvr>
                                        <p:cTn id="38" dur="455" fill="hold">
                                          <p:stCondLst>
                                            <p:cond delay="0"/>
                                          </p:stCondLst>
                                        </p:cTn>
                                        <p:tgtEl>
                                          <p:spTgt spid="12"/>
                                        </p:tgtEl>
                                        <p:attrNameLst>
                                          <p:attrName>style.rotation</p:attrName>
                                        </p:attrNameLst>
                                      </p:cBhvr>
                                      <p:to>
                                        <p:strVal val="-45.0"/>
                                      </p:to>
                                    </p:set>
                                    <p:anim calcmode="lin" valueType="num">
                                      <p:cBhvr>
                                        <p:cTn id="39"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4" presetClass="entr" presetSubtype="0" accel="10000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strVal val="#ppt_w*0.05"/>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anim calcmode="lin" valueType="num">
                                      <p:cBhvr>
                                        <p:cTn id="49" dur="500" fill="hold"/>
                                        <p:tgtEl>
                                          <p:spTgt spid="7"/>
                                        </p:tgtEl>
                                        <p:attrNameLst>
                                          <p:attrName>ppt_x</p:attrName>
                                        </p:attrNameLst>
                                      </p:cBhvr>
                                      <p:tavLst>
                                        <p:tav tm="0">
                                          <p:val>
                                            <p:strVal val="#ppt_x-.2"/>
                                          </p:val>
                                        </p:tav>
                                        <p:tav tm="100000">
                                          <p:val>
                                            <p:strVal val="#ppt_x"/>
                                          </p:val>
                                        </p:tav>
                                      </p:tavLst>
                                    </p:anim>
                                    <p:anim calcmode="lin" valueType="num">
                                      <p:cBhvr>
                                        <p:cTn id="50" dur="500" fill="hold"/>
                                        <p:tgtEl>
                                          <p:spTgt spid="7"/>
                                        </p:tgtEl>
                                        <p:attrNameLst>
                                          <p:attrName>ppt_y</p:attrName>
                                        </p:attrNameLst>
                                      </p:cBhvr>
                                      <p:tavLst>
                                        <p:tav tm="0">
                                          <p:val>
                                            <p:strVal val="#ppt_y"/>
                                          </p:val>
                                        </p:tav>
                                        <p:tav tm="100000">
                                          <p:val>
                                            <p:strVal val="#ppt_y"/>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38" presetClass="entr" presetSubtype="0" accel="50000" fill="hold" grpId="0" nodeType="clickEffect">
                                  <p:stCondLst>
                                    <p:cond delay="0"/>
                                  </p:stCondLst>
                                  <p:iterate type="lt">
                                    <p:tmPct val="50000"/>
                                  </p:iterate>
                                  <p:childTnLst>
                                    <p:set>
                                      <p:cBhvr>
                                        <p:cTn id="55" dur="1" fill="hold">
                                          <p:stCondLst>
                                            <p:cond delay="0"/>
                                          </p:stCondLst>
                                        </p:cTn>
                                        <p:tgtEl>
                                          <p:spTgt spid="10"/>
                                        </p:tgtEl>
                                        <p:attrNameLst>
                                          <p:attrName>style.visibility</p:attrName>
                                        </p:attrNameLst>
                                      </p:cBhvr>
                                      <p:to>
                                        <p:strVal val="visible"/>
                                      </p:to>
                                    </p:set>
                                    <p:set>
                                      <p:cBhvr>
                                        <p:cTn id="56" dur="455" fill="hold">
                                          <p:stCondLst>
                                            <p:cond delay="0"/>
                                          </p:stCondLst>
                                        </p:cTn>
                                        <p:tgtEl>
                                          <p:spTgt spid="10"/>
                                        </p:tgtEl>
                                        <p:attrNameLst>
                                          <p:attrName>style.rotation</p:attrName>
                                        </p:attrNameLst>
                                      </p:cBhvr>
                                      <p:to>
                                        <p:strVal val="-45.0"/>
                                      </p:to>
                                    </p:set>
                                    <p:anim calcmode="lin" valueType="num">
                                      <p:cBhvr>
                                        <p:cTn id="57"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4" presetClass="entr" presetSubtype="0" accel="10000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strVal val="#ppt_w*0.05"/>
                                          </p:val>
                                        </p:tav>
                                        <p:tav tm="100000">
                                          <p:val>
                                            <p:strVal val="#ppt_w"/>
                                          </p:val>
                                        </p:tav>
                                      </p:tavLst>
                                    </p:anim>
                                    <p:anim calcmode="lin" valueType="num">
                                      <p:cBhvr>
                                        <p:cTn id="66" dur="500" fill="hold"/>
                                        <p:tgtEl>
                                          <p:spTgt spid="6"/>
                                        </p:tgtEl>
                                        <p:attrNameLst>
                                          <p:attrName>ppt_h</p:attrName>
                                        </p:attrNameLst>
                                      </p:cBhvr>
                                      <p:tavLst>
                                        <p:tav tm="0">
                                          <p:val>
                                            <p:strVal val="#ppt_h"/>
                                          </p:val>
                                        </p:tav>
                                        <p:tav tm="100000">
                                          <p:val>
                                            <p:strVal val="#ppt_h"/>
                                          </p:val>
                                        </p:tav>
                                      </p:tavLst>
                                    </p:anim>
                                    <p:anim calcmode="lin" valueType="num">
                                      <p:cBhvr>
                                        <p:cTn id="67" dur="500" fill="hold"/>
                                        <p:tgtEl>
                                          <p:spTgt spid="6"/>
                                        </p:tgtEl>
                                        <p:attrNameLst>
                                          <p:attrName>ppt_x</p:attrName>
                                        </p:attrNameLst>
                                      </p:cBhvr>
                                      <p:tavLst>
                                        <p:tav tm="0">
                                          <p:val>
                                            <p:strVal val="#ppt_x-.2"/>
                                          </p:val>
                                        </p:tav>
                                        <p:tav tm="100000">
                                          <p:val>
                                            <p:strVal val="#ppt_x"/>
                                          </p:val>
                                        </p:tav>
                                      </p:tavLst>
                                    </p:anim>
                                    <p:anim calcmode="lin" valueType="num">
                                      <p:cBhvr>
                                        <p:cTn id="68" dur="500" fill="hold"/>
                                        <p:tgtEl>
                                          <p:spTgt spid="6"/>
                                        </p:tgtEl>
                                        <p:attrNameLst>
                                          <p:attrName>ppt_y</p:attrName>
                                        </p:attrNameLst>
                                      </p:cBhvr>
                                      <p:tavLst>
                                        <p:tav tm="0">
                                          <p:val>
                                            <p:strVal val="#ppt_y"/>
                                          </p:val>
                                        </p:tav>
                                        <p:tav tm="100000">
                                          <p:val>
                                            <p:strVal val="#ppt_y"/>
                                          </p:val>
                                        </p:tav>
                                      </p:tavLst>
                                    </p:anim>
                                    <p:animEffect transition="in" filter="fade">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38" presetClass="entr" presetSubtype="0" accel="50000" fill="hold" grpId="0" nodeType="clickEffect">
                                  <p:stCondLst>
                                    <p:cond delay="0"/>
                                  </p:stCondLst>
                                  <p:iterate type="lt">
                                    <p:tmPct val="50000"/>
                                  </p:iterate>
                                  <p:childTnLst>
                                    <p:set>
                                      <p:cBhvr>
                                        <p:cTn id="73" dur="1" fill="hold">
                                          <p:stCondLst>
                                            <p:cond delay="0"/>
                                          </p:stCondLst>
                                        </p:cTn>
                                        <p:tgtEl>
                                          <p:spTgt spid="13"/>
                                        </p:tgtEl>
                                        <p:attrNameLst>
                                          <p:attrName>style.visibility</p:attrName>
                                        </p:attrNameLst>
                                      </p:cBhvr>
                                      <p:to>
                                        <p:strVal val="visible"/>
                                      </p:to>
                                    </p:set>
                                    <p:set>
                                      <p:cBhvr>
                                        <p:cTn id="74" dur="455" fill="hold">
                                          <p:stCondLst>
                                            <p:cond delay="0"/>
                                          </p:stCondLst>
                                        </p:cTn>
                                        <p:tgtEl>
                                          <p:spTgt spid="13"/>
                                        </p:tgtEl>
                                        <p:attrNameLst>
                                          <p:attrName>style.rotation</p:attrName>
                                        </p:attrNameLst>
                                      </p:cBhvr>
                                      <p:to>
                                        <p:strVal val="-45.0"/>
                                      </p:to>
                                    </p:set>
                                    <p:anim calcmode="lin" valueType="num">
                                      <p:cBhvr>
                                        <p:cTn id="75"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76"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77"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78"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4" presetClass="entr" presetSubtype="0" accel="10000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ppt_w</p:attrName>
                                        </p:attrNameLst>
                                      </p:cBhvr>
                                      <p:tavLst>
                                        <p:tav tm="0">
                                          <p:val>
                                            <p:strVal val="#ppt_w*0.05"/>
                                          </p:val>
                                        </p:tav>
                                        <p:tav tm="100000">
                                          <p:val>
                                            <p:strVal val="#ppt_w"/>
                                          </p:val>
                                        </p:tav>
                                      </p:tavLst>
                                    </p:anim>
                                    <p:anim calcmode="lin" valueType="num">
                                      <p:cBhvr>
                                        <p:cTn id="84" dur="500" fill="hold"/>
                                        <p:tgtEl>
                                          <p:spTgt spid="8"/>
                                        </p:tgtEl>
                                        <p:attrNameLst>
                                          <p:attrName>ppt_h</p:attrName>
                                        </p:attrNameLst>
                                      </p:cBhvr>
                                      <p:tavLst>
                                        <p:tav tm="0">
                                          <p:val>
                                            <p:strVal val="#ppt_h"/>
                                          </p:val>
                                        </p:tav>
                                        <p:tav tm="100000">
                                          <p:val>
                                            <p:strVal val="#ppt_h"/>
                                          </p:val>
                                        </p:tav>
                                      </p:tavLst>
                                    </p:anim>
                                    <p:anim calcmode="lin" valueType="num">
                                      <p:cBhvr>
                                        <p:cTn id="85" dur="500" fill="hold"/>
                                        <p:tgtEl>
                                          <p:spTgt spid="8"/>
                                        </p:tgtEl>
                                        <p:attrNameLst>
                                          <p:attrName>ppt_x</p:attrName>
                                        </p:attrNameLst>
                                      </p:cBhvr>
                                      <p:tavLst>
                                        <p:tav tm="0">
                                          <p:val>
                                            <p:strVal val="#ppt_x-.2"/>
                                          </p:val>
                                        </p:tav>
                                        <p:tav tm="100000">
                                          <p:val>
                                            <p:strVal val="#ppt_x"/>
                                          </p:val>
                                        </p:tav>
                                      </p:tavLst>
                                    </p:anim>
                                    <p:anim calcmode="lin" valueType="num">
                                      <p:cBhvr>
                                        <p:cTn id="86" dur="500" fill="hold"/>
                                        <p:tgtEl>
                                          <p:spTgt spid="8"/>
                                        </p:tgtEl>
                                        <p:attrNameLst>
                                          <p:attrName>ppt_y</p:attrName>
                                        </p:attrNameLst>
                                      </p:cBhvr>
                                      <p:tavLst>
                                        <p:tav tm="0">
                                          <p:val>
                                            <p:strVal val="#ppt_y"/>
                                          </p:val>
                                        </p:tav>
                                        <p:tav tm="100000">
                                          <p:val>
                                            <p:strVal val="#ppt_y"/>
                                          </p:val>
                                        </p:tav>
                                      </p:tavLst>
                                    </p:anim>
                                    <p:animEffect transition="in" filter="fade">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38" presetClass="entr" presetSubtype="0" accel="50000" fill="hold" grpId="0" nodeType="clickEffect">
                                  <p:stCondLst>
                                    <p:cond delay="0"/>
                                  </p:stCondLst>
                                  <p:iterate type="lt">
                                    <p:tmPct val="50000"/>
                                  </p:iterate>
                                  <p:childTnLst>
                                    <p:set>
                                      <p:cBhvr>
                                        <p:cTn id="91" dur="1" fill="hold">
                                          <p:stCondLst>
                                            <p:cond delay="0"/>
                                          </p:stCondLst>
                                        </p:cTn>
                                        <p:tgtEl>
                                          <p:spTgt spid="9"/>
                                        </p:tgtEl>
                                        <p:attrNameLst>
                                          <p:attrName>style.visibility</p:attrName>
                                        </p:attrNameLst>
                                      </p:cBhvr>
                                      <p:to>
                                        <p:strVal val="visible"/>
                                      </p:to>
                                    </p:set>
                                    <p:set>
                                      <p:cBhvr>
                                        <p:cTn id="92" dur="455" fill="hold">
                                          <p:stCondLst>
                                            <p:cond delay="0"/>
                                          </p:stCondLst>
                                        </p:cTn>
                                        <p:tgtEl>
                                          <p:spTgt spid="9"/>
                                        </p:tgtEl>
                                        <p:attrNameLst>
                                          <p:attrName>style.rotation</p:attrName>
                                        </p:attrNameLst>
                                      </p:cBhvr>
                                      <p:to>
                                        <p:strVal val="-45.0"/>
                                      </p:to>
                                    </p:set>
                                    <p:anim calcmode="lin" valueType="num">
                                      <p:cBhvr>
                                        <p:cTn id="9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solidFill>
                  <a:srgbClr val="FFC000"/>
                </a:solidFill>
                <a:latin typeface="Snap ITC" pitchFamily="82" charset="0"/>
              </a:rPr>
              <a:t>PROPIEDADES</a:t>
            </a:r>
            <a:endParaRPr lang="es-PE" dirty="0">
              <a:solidFill>
                <a:srgbClr val="FFC000"/>
              </a:solidFill>
              <a:latin typeface="Snap ITC" pitchFamily="82" charset="0"/>
            </a:endParaRPr>
          </a:p>
        </p:txBody>
      </p:sp>
      <p:sp>
        <p:nvSpPr>
          <p:cNvPr id="3" name="2 Marcador de contenido"/>
          <p:cNvSpPr>
            <a:spLocks noGrp="1"/>
          </p:cNvSpPr>
          <p:nvPr>
            <p:ph idx="1"/>
          </p:nvPr>
        </p:nvSpPr>
        <p:spPr/>
        <p:txBody>
          <a:bodyPr/>
          <a:lstStyle/>
          <a:p>
            <a:r>
              <a:rPr lang="es-PE" dirty="0" smtClean="0">
                <a:solidFill>
                  <a:schemeClr val="bg1">
                    <a:lumMod val="20000"/>
                    <a:lumOff val="80000"/>
                  </a:schemeClr>
                </a:solidFill>
                <a:latin typeface="Comic Sans MS" pitchFamily="66" charset="0"/>
              </a:rPr>
              <a:t>Los valores  de las magnitudes  están relacionados con los valores de otras magnitudes simultáneamente .para nuestro estudio cuando relacionamos los valores de dos magnitudes en particular, consideramos los valores de otras magnitudes constantes.</a:t>
            </a:r>
          </a:p>
          <a:p>
            <a:r>
              <a:rPr lang="es-PE" dirty="0" smtClean="0">
                <a:solidFill>
                  <a:schemeClr val="bg1">
                    <a:lumMod val="20000"/>
                    <a:lumOff val="80000"/>
                  </a:schemeClr>
                </a:solidFill>
                <a:latin typeface="Comic Sans MS" pitchFamily="66" charset="0"/>
              </a:rPr>
              <a:t>D.P: división</a:t>
            </a:r>
          </a:p>
          <a:p>
            <a:r>
              <a:rPr lang="es-PE" dirty="0" smtClean="0">
                <a:solidFill>
                  <a:schemeClr val="bg1">
                    <a:lumMod val="20000"/>
                    <a:lumOff val="80000"/>
                  </a:schemeClr>
                </a:solidFill>
                <a:latin typeface="Comic Sans MS" pitchFamily="66" charset="0"/>
              </a:rPr>
              <a:t>I.P: multiplicación</a:t>
            </a:r>
          </a:p>
          <a:p>
            <a:pPr>
              <a:buNone/>
            </a:pPr>
            <a:endParaRPr lang="es-PE" dirty="0"/>
          </a:p>
        </p:txBody>
      </p:sp>
      <p:pic>
        <p:nvPicPr>
          <p:cNvPr id="4" name="3 Imagen" descr="doofeshmirt.gif"/>
          <p:cNvPicPr>
            <a:picLocks noChangeAspect="1"/>
          </p:cNvPicPr>
          <p:nvPr/>
        </p:nvPicPr>
        <p:blipFill>
          <a:blip r:embed="rId2" cstate="print"/>
          <a:stretch>
            <a:fillRect/>
          </a:stretch>
        </p:blipFill>
        <p:spPr>
          <a:xfrm>
            <a:off x="5076056" y="4293096"/>
            <a:ext cx="3150095" cy="236913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solidFill>
                  <a:srgbClr val="FFC000"/>
                </a:solidFill>
                <a:latin typeface="Snap ITC" pitchFamily="82" charset="0"/>
              </a:rPr>
              <a:t>EJEMPLOS </a:t>
            </a:r>
            <a:endParaRPr lang="es-PE" dirty="0">
              <a:solidFill>
                <a:srgbClr val="FFC000"/>
              </a:solidFill>
              <a:latin typeface="Snap ITC" pitchFamily="82" charset="0"/>
            </a:endParaRPr>
          </a:p>
        </p:txBody>
      </p:sp>
      <p:sp>
        <p:nvSpPr>
          <p:cNvPr id="3" name="2 Marcador de contenido"/>
          <p:cNvSpPr>
            <a:spLocks noGrp="1"/>
          </p:cNvSpPr>
          <p:nvPr>
            <p:ph idx="1"/>
          </p:nvPr>
        </p:nvSpPr>
        <p:spPr/>
        <p:txBody>
          <a:bodyPr/>
          <a:lstStyle/>
          <a:p>
            <a:pPr>
              <a:buNone/>
            </a:pPr>
            <a:r>
              <a:rPr lang="es-PE" dirty="0" smtClean="0">
                <a:solidFill>
                  <a:schemeClr val="bg1">
                    <a:lumMod val="20000"/>
                    <a:lumOff val="80000"/>
                  </a:schemeClr>
                </a:solidFill>
                <a:latin typeface="Comic Sans MS" pitchFamily="66" charset="0"/>
              </a:rPr>
              <a:t>A es I.P a B . Si cuando A es 50 y B es igual a 3 .Hallar  A cuando B es 15 </a:t>
            </a:r>
          </a:p>
          <a:p>
            <a:pPr>
              <a:buNone/>
            </a:pPr>
            <a:r>
              <a:rPr lang="es-PE" dirty="0" smtClean="0">
                <a:solidFill>
                  <a:schemeClr val="bg1">
                    <a:lumMod val="20000"/>
                    <a:lumOff val="80000"/>
                  </a:schemeClr>
                </a:solidFill>
                <a:latin typeface="Comic Sans MS" pitchFamily="66" charset="0"/>
              </a:rPr>
              <a:t>  </a:t>
            </a:r>
          </a:p>
          <a:p>
            <a:pPr>
              <a:buNone/>
            </a:pPr>
            <a:r>
              <a:rPr lang="es-PE" dirty="0" smtClean="0">
                <a:solidFill>
                  <a:schemeClr val="bg1">
                    <a:lumMod val="20000"/>
                    <a:lumOff val="80000"/>
                  </a:schemeClr>
                </a:solidFill>
                <a:latin typeface="Comic Sans MS" pitchFamily="66" charset="0"/>
              </a:rPr>
              <a:t>                </a:t>
            </a:r>
          </a:p>
          <a:p>
            <a:pPr>
              <a:buNone/>
            </a:pPr>
            <a:endParaRPr lang="es-PE" dirty="0" smtClean="0">
              <a:solidFill>
                <a:schemeClr val="bg1">
                  <a:lumMod val="20000"/>
                  <a:lumOff val="80000"/>
                </a:schemeClr>
              </a:solidFill>
              <a:latin typeface="Comic Sans MS" pitchFamily="66" charset="0"/>
            </a:endParaRPr>
          </a:p>
          <a:p>
            <a:pPr>
              <a:buNone/>
            </a:pPr>
            <a:r>
              <a:rPr lang="es-PE" dirty="0" smtClean="0">
                <a:solidFill>
                  <a:schemeClr val="bg1">
                    <a:lumMod val="20000"/>
                    <a:lumOff val="80000"/>
                  </a:schemeClr>
                </a:solidFill>
                <a:latin typeface="Comic Sans MS" pitchFamily="66" charset="0"/>
              </a:rPr>
              <a:t>50x3 = Ax15</a:t>
            </a:r>
          </a:p>
          <a:p>
            <a:pPr>
              <a:buNone/>
            </a:pPr>
            <a:r>
              <a:rPr lang="es-PE" dirty="0" smtClean="0">
                <a:solidFill>
                  <a:schemeClr val="bg1">
                    <a:lumMod val="20000"/>
                    <a:lumOff val="80000"/>
                  </a:schemeClr>
                </a:solidFill>
                <a:latin typeface="Comic Sans MS" pitchFamily="66" charset="0"/>
              </a:rPr>
              <a:t>150= 15A</a:t>
            </a:r>
          </a:p>
          <a:p>
            <a:pPr>
              <a:buNone/>
            </a:pPr>
            <a:r>
              <a:rPr lang="es-PE" dirty="0" smtClean="0">
                <a:solidFill>
                  <a:schemeClr val="bg1">
                    <a:lumMod val="20000"/>
                    <a:lumOff val="80000"/>
                  </a:schemeClr>
                </a:solidFill>
                <a:latin typeface="Comic Sans MS" pitchFamily="66" charset="0"/>
              </a:rPr>
              <a:t>10=A</a:t>
            </a:r>
            <a:endParaRPr lang="es-PE" dirty="0">
              <a:solidFill>
                <a:schemeClr val="bg1">
                  <a:lumMod val="20000"/>
                  <a:lumOff val="80000"/>
                </a:schemeClr>
              </a:solidFill>
              <a:latin typeface="Comic Sans MS" pitchFamily="66" charset="0"/>
            </a:endParaRPr>
          </a:p>
        </p:txBody>
      </p:sp>
      <p:sp>
        <p:nvSpPr>
          <p:cNvPr id="9" name="8 Elipse"/>
          <p:cNvSpPr/>
          <p:nvPr/>
        </p:nvSpPr>
        <p:spPr>
          <a:xfrm>
            <a:off x="4214810" y="2714620"/>
            <a:ext cx="2000264" cy="1143008"/>
          </a:xfrm>
          <a:prstGeom prst="ellipse">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lumMod val="20000"/>
                    <a:lumOff val="80000"/>
                  </a:schemeClr>
                </a:solidFill>
                <a:latin typeface="Comic Sans MS" pitchFamily="66" charset="0"/>
              </a:rPr>
              <a:t>AxB</a:t>
            </a:r>
            <a:endParaRPr lang="es-ES" sz="3200" b="1" dirty="0">
              <a:solidFill>
                <a:schemeClr val="bg1">
                  <a:lumMod val="20000"/>
                  <a:lumOff val="80000"/>
                </a:schemeClr>
              </a:solidFill>
              <a:latin typeface="Comic Sans MS" pitchFamily="66" charset="0"/>
            </a:endParaRPr>
          </a:p>
        </p:txBody>
      </p:sp>
      <p:sp>
        <p:nvSpPr>
          <p:cNvPr id="10" name="9 CuadroTexto"/>
          <p:cNvSpPr txBox="1"/>
          <p:nvPr/>
        </p:nvSpPr>
        <p:spPr>
          <a:xfrm>
            <a:off x="3571868" y="3071810"/>
            <a:ext cx="1071570" cy="369332"/>
          </a:xfrm>
          <a:prstGeom prst="rect">
            <a:avLst/>
          </a:prstGeom>
          <a:noFill/>
        </p:spPr>
        <p:txBody>
          <a:bodyPr wrap="square" rtlCol="0">
            <a:spAutoFit/>
          </a:bodyPr>
          <a:lstStyle/>
          <a:p>
            <a:endParaRPr lang="es-ES" dirty="0">
              <a:solidFill>
                <a:schemeClr val="bg1">
                  <a:lumMod val="20000"/>
                  <a:lumOff val="80000"/>
                </a:schemeClr>
              </a:solidFill>
            </a:endParaRPr>
          </a:p>
        </p:txBody>
      </p:sp>
      <p:pic>
        <p:nvPicPr>
          <p:cNvPr id="6" name="5 Imagen" descr="perry (1).gif"/>
          <p:cNvPicPr>
            <a:picLocks noChangeAspect="1"/>
          </p:cNvPicPr>
          <p:nvPr/>
        </p:nvPicPr>
        <p:blipFill>
          <a:blip r:embed="rId2" cstate="print"/>
          <a:stretch>
            <a:fillRect/>
          </a:stretch>
        </p:blipFill>
        <p:spPr>
          <a:xfrm>
            <a:off x="4932040" y="4365104"/>
            <a:ext cx="3614264" cy="2110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from="(-#ppt_w/2)" to="(#ppt_x)" calcmode="lin" valueType="num">
                                      <p:cBhvr>
                                        <p:cTn id="21" dur="600" fill="hold">
                                          <p:stCondLst>
                                            <p:cond delay="0"/>
                                          </p:stCondLst>
                                        </p:cTn>
                                        <p:tgtEl>
                                          <p:spTgt spid="9"/>
                                        </p:tgtEl>
                                        <p:attrNameLst>
                                          <p:attrName>ppt_x</p:attrName>
                                        </p:attrNameLst>
                                      </p:cBhvr>
                                    </p:anim>
                                    <p:anim from="0" to="-1.0" calcmode="lin" valueType="num">
                                      <p:cBhvr>
                                        <p:cTn id="22" dur="200" decel="50000" autoRev="1" fill="hold">
                                          <p:stCondLst>
                                            <p:cond delay="600"/>
                                          </p:stCondLst>
                                        </p:cTn>
                                        <p:tgtEl>
                                          <p:spTgt spid="9"/>
                                        </p:tgtEl>
                                        <p:attrNameLst>
                                          <p:attrName>xshear</p:attrName>
                                        </p:attrNameLst>
                                      </p:cBhvr>
                                    </p:anim>
                                    <p:animScale>
                                      <p:cBhvr>
                                        <p:cTn id="23" dur="200" decel="100000" autoRev="1" fill="hold">
                                          <p:stCondLst>
                                            <p:cond delay="600"/>
                                          </p:stCondLst>
                                        </p:cTn>
                                        <p:tgtEl>
                                          <p:spTgt spid="9"/>
                                        </p:tgtEl>
                                      </p:cBhvr>
                                      <p:from x="100000" y="100000"/>
                                      <p:to x="80000" y="100000"/>
                                    </p:animScale>
                                    <p:anim by="(#ppt_h/3+#ppt_w*0.1)" calcmode="lin" valueType="num">
                                      <p:cBhvr additive="sum">
                                        <p:cTn id="24" dur="200" decel="100000" autoRev="1" fill="hold">
                                          <p:stCondLst>
                                            <p:cond delay="600"/>
                                          </p:stCondLst>
                                        </p:cTn>
                                        <p:tgtEl>
                                          <p:spTgt spid="9"/>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s-PE" sz="8800" dirty="0" smtClean="0">
                <a:solidFill>
                  <a:srgbClr val="FFC000"/>
                </a:solidFill>
              </a:rPr>
              <a:t>PROBLEMAS PROPUESTOS </a:t>
            </a:r>
            <a:endParaRPr lang="es-PE" sz="8800" dirty="0">
              <a:solidFill>
                <a:srgbClr val="FFC000"/>
              </a:solidFill>
            </a:endParaRPr>
          </a:p>
        </p:txBody>
      </p:sp>
      <p:pic>
        <p:nvPicPr>
          <p:cNvPr id="4" name="3 Imagen" descr="odie.gif"/>
          <p:cNvPicPr>
            <a:picLocks noChangeAspect="1"/>
          </p:cNvPicPr>
          <p:nvPr/>
        </p:nvPicPr>
        <p:blipFill>
          <a:blip r:embed="rId2" cstate="print"/>
          <a:stretch>
            <a:fillRect/>
          </a:stretch>
        </p:blipFill>
        <p:spPr>
          <a:xfrm>
            <a:off x="5940152" y="4653136"/>
            <a:ext cx="2088232" cy="1788790"/>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8" fill="hold">
                                          <p:stCondLst>
                                            <p:cond delay="0"/>
                                          </p:stCondLst>
                                        </p:cTn>
                                        <p:tgtEl>
                                          <p:spTgt spid="3">
                                            <p:txEl>
                                              <p:pRg st="0" end="0"/>
                                            </p:txEl>
                                          </p:spTgt>
                                        </p:tgtEl>
                                        <p:attrNameLst>
                                          <p:attrName>style.rotation</p:attrName>
                                        </p:attrNameLst>
                                      </p:cBhvr>
                                      <p:to>
                                        <p:strVal val="-45.0"/>
                                      </p:to>
                                    </p:set>
                                    <p:anim calcmode="lin" valueType="num">
                                      <p:cBhvr>
                                        <p:cTn id="8"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Personalizado 1">
      <a:dk1>
        <a:srgbClr val="6585CF"/>
      </a:dk1>
      <a:lt1>
        <a:srgbClr val="6585CF"/>
      </a:lt1>
      <a:dk2>
        <a:srgbClr val="6585CF"/>
      </a:dk2>
      <a:lt2>
        <a:srgbClr val="6585CF"/>
      </a:lt2>
      <a:accent1>
        <a:srgbClr val="6585CF"/>
      </a:accent1>
      <a:accent2>
        <a:srgbClr val="6585CF"/>
      </a:accent2>
      <a:accent3>
        <a:srgbClr val="6585CF"/>
      </a:accent3>
      <a:accent4>
        <a:srgbClr val="6585CF"/>
      </a:accent4>
      <a:accent5>
        <a:srgbClr val="6585CF"/>
      </a:accent5>
      <a:accent6>
        <a:srgbClr val="365BB0"/>
      </a:accent6>
      <a:hlink>
        <a:srgbClr val="FFFFFF"/>
      </a:hlink>
      <a:folHlink>
        <a:srgbClr val="FFFFFF"/>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555</TotalTime>
  <Words>380</Words>
  <Application>Microsoft Office PowerPoint</Application>
  <PresentationFormat>Presentación en pantalla (4:3)</PresentationFormat>
  <Paragraphs>83</Paragraphs>
  <Slides>19</Slides>
  <Notes>0</Notes>
  <HiddenSlides>0</HiddenSlides>
  <MMClips>4</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Vértice</vt:lpstr>
      <vt:lpstr>Diapositiva 1</vt:lpstr>
      <vt:lpstr>¿QUE ES UNA MAGNITUD?</vt:lpstr>
      <vt:lpstr>TIPOS DE MAGNITUDES :</vt:lpstr>
      <vt:lpstr>Ejemplos </vt:lpstr>
      <vt:lpstr>Diapositiva 5</vt:lpstr>
      <vt:lpstr>EJEMPLOS</vt:lpstr>
      <vt:lpstr>PROPIEDADES</vt:lpstr>
      <vt:lpstr>EJEMPLOS </vt:lpstr>
      <vt:lpstr>Diapositiva 9</vt:lpstr>
      <vt:lpstr>PROBLEMA 1° </vt:lpstr>
      <vt:lpstr>Diapositiva 11</vt:lpstr>
      <vt:lpstr>Diapositiva 12</vt:lpstr>
      <vt:lpstr>PROBLEMA 2°</vt:lpstr>
      <vt:lpstr>Diapositiva 14</vt:lpstr>
      <vt:lpstr>Diapositiva 15</vt:lpstr>
      <vt:lpstr>PROBLEMA 3 °</vt:lpstr>
      <vt:lpstr>Diapositiva 17</vt:lpstr>
      <vt:lpstr>Diapositiva 18</vt:lpstr>
      <vt:lpstr>Diapositiva 19</vt:lpstr>
    </vt:vector>
  </TitlesOfParts>
  <Company>RevolucionUnattended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Gloria</dc:creator>
  <cp:lastModifiedBy>Gloria</cp:lastModifiedBy>
  <cp:revision>52</cp:revision>
  <dcterms:created xsi:type="dcterms:W3CDTF">2012-05-25T22:18:42Z</dcterms:created>
  <dcterms:modified xsi:type="dcterms:W3CDTF">2012-06-09T00:12:15Z</dcterms:modified>
</cp:coreProperties>
</file>