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D7B4DA-4018-4ED3-A5A2-C427DEBC7B4C}" type="datetimeFigureOut">
              <a:rPr lang="es-MX" smtClean="0"/>
              <a:t>12/06/2012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11E433-BB3D-45D9-814E-F763CA9EB427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alvin%20Harris%20%20%20Feel%20So%20Clos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lvin Harris   Feel So Clos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eruesmas.com/xima/gracias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3923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gigallery.com/files/gigallery/48dd34fa4a5fc8e0045aba1952e1818e/imagen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36193" cy="5904656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162426">
            <a:off x="679162" y="634730"/>
            <a:ext cx="5985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RAZONES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4" name="Picture 2" descr="http://4.bp.blogspot.com/_zb3ixOh7i2Y/TFh7P2MWBzI/AAAAAAAAAAM/z2TFqQbhqqk/S1600-R/hersengym%5B1%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6378">
            <a:off x="3062665" y="2999785"/>
            <a:ext cx="3185820" cy="31858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709160"/>
          </a:xfrm>
        </p:spPr>
        <p:txBody>
          <a:bodyPr/>
          <a:lstStyle/>
          <a:p>
            <a:r>
              <a:rPr lang="es-MX" sz="4800" dirty="0" smtClean="0">
                <a:solidFill>
                  <a:schemeClr val="bg1"/>
                </a:solidFill>
                <a:latin typeface="Comic Sans MS" pitchFamily="66" charset="0"/>
              </a:rPr>
              <a:t>PROFESOR</a:t>
            </a:r>
            <a:r>
              <a:rPr lang="es-MX" sz="4800" dirty="0" smtClean="0">
                <a:latin typeface="Comic Sans MS" pitchFamily="66" charset="0"/>
              </a:rPr>
              <a:t> : Jesús </a:t>
            </a:r>
            <a:r>
              <a:rPr lang="es-MX" sz="4800" dirty="0" err="1" smtClean="0">
                <a:latin typeface="Comic Sans MS" pitchFamily="66" charset="0"/>
              </a:rPr>
              <a:t>Huaynalaya</a:t>
            </a:r>
            <a:r>
              <a:rPr lang="es-MX" sz="4800" dirty="0" smtClean="0">
                <a:latin typeface="Comic Sans MS" pitchFamily="66" charset="0"/>
              </a:rPr>
              <a:t> </a:t>
            </a:r>
          </a:p>
          <a:p>
            <a:r>
              <a:rPr lang="es-MX" sz="4800" dirty="0" smtClean="0">
                <a:solidFill>
                  <a:schemeClr val="bg1"/>
                </a:solidFill>
                <a:latin typeface="Comic Sans MS" pitchFamily="66" charset="0"/>
              </a:rPr>
              <a:t>CURSO</a:t>
            </a:r>
            <a:r>
              <a:rPr lang="es-MX" sz="4800" dirty="0" smtClean="0">
                <a:latin typeface="Comic Sans MS" pitchFamily="66" charset="0"/>
              </a:rPr>
              <a:t> : Aritmética</a:t>
            </a:r>
          </a:p>
          <a:p>
            <a:endParaRPr lang="es-MX" sz="4800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971600" y="3284984"/>
            <a:ext cx="3739927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5° </a:t>
            </a:r>
            <a:r>
              <a:rPr lang="es-ES" sz="8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Secc</a:t>
            </a:r>
            <a:endParaRPr lang="es-ES" sz="8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  <a:p>
            <a:pPr algn="ctr"/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6" descr="http://i1.kym-cdn.com/entries/icons/original/000/001/987/fye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442">
            <a:off x="5732291" y="3739532"/>
            <a:ext cx="3006558" cy="25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576064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INTEGRANTES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webcam-toy-fot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64044">
            <a:off x="2538018" y="1549437"/>
            <a:ext cx="3280058" cy="246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 rot="20874648">
            <a:off x="1915115" y="930118"/>
            <a:ext cx="369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Comic Sans MS" pitchFamily="66" charset="0"/>
              </a:rPr>
              <a:t>Andres</a:t>
            </a:r>
            <a:r>
              <a:rPr lang="es-MX" sz="2400" dirty="0" smtClean="0">
                <a:latin typeface="Comic Sans MS" pitchFamily="66" charset="0"/>
              </a:rPr>
              <a:t> </a:t>
            </a:r>
            <a:r>
              <a:rPr lang="es-MX" sz="2400" dirty="0" err="1" smtClean="0">
                <a:latin typeface="Comic Sans MS" pitchFamily="66" charset="0"/>
              </a:rPr>
              <a:t>Murrugarra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43010" name="Picture 2" descr="http://a3.sphotos.ak.fbcdn.net/hphotos-ak-ash3/582289_3638642557004_13473512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8540">
            <a:off x="34108" y="3575397"/>
            <a:ext cx="2631910" cy="329353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0943975">
            <a:off x="17640" y="290588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Comic Sans MS" pitchFamily="66" charset="0"/>
              </a:rPr>
              <a:t>Angela</a:t>
            </a:r>
            <a:r>
              <a:rPr lang="es-MX" sz="2400" dirty="0" smtClean="0">
                <a:latin typeface="Comic Sans MS" pitchFamily="66" charset="0"/>
              </a:rPr>
              <a:t> </a:t>
            </a:r>
            <a:r>
              <a:rPr lang="es-MX" sz="2400" dirty="0" err="1" smtClean="0">
                <a:latin typeface="Comic Sans MS" pitchFamily="66" charset="0"/>
              </a:rPr>
              <a:t>Juarez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43012" name="Picture 4" descr="http://a8.sphotos.ak.fbcdn.net/hphotos-ak-ash4/423861_10150638698049407_17815249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0924">
            <a:off x="6441884" y="3003787"/>
            <a:ext cx="2803254" cy="364502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156176" y="24928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Comic Sans MS" pitchFamily="66" charset="0"/>
              </a:rPr>
              <a:t>Randy</a:t>
            </a:r>
            <a:r>
              <a:rPr lang="es-MX" sz="2400" dirty="0" smtClean="0">
                <a:latin typeface="Comic Sans MS" pitchFamily="66" charset="0"/>
              </a:rPr>
              <a:t> Infante </a:t>
            </a:r>
            <a:endParaRPr lang="es-MX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9176" cy="9941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CONCEPTO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7499176" cy="4248512"/>
          </a:xfrm>
        </p:spPr>
        <p:txBody>
          <a:bodyPr/>
          <a:lstStyle/>
          <a:p>
            <a:r>
              <a:rPr lang="es-MX" dirty="0" smtClean="0"/>
              <a:t>Una </a:t>
            </a:r>
            <a:r>
              <a:rPr lang="es-MX" dirty="0" smtClean="0"/>
              <a:t>razón es </a:t>
            </a:r>
            <a:r>
              <a:rPr lang="es-MX" dirty="0" smtClean="0"/>
              <a:t>una relación de comparación entre </a:t>
            </a:r>
            <a:r>
              <a:rPr lang="es-MX" dirty="0" smtClean="0"/>
              <a:t>dos cantidades</a:t>
            </a:r>
          </a:p>
          <a:p>
            <a:endParaRPr lang="es-MX" dirty="0"/>
          </a:p>
        </p:txBody>
      </p:sp>
      <p:pic>
        <p:nvPicPr>
          <p:cNvPr id="41986" name="Picture 2" descr="http://juanieduca.wikispaces.com/file/view/dogcheatingcatschooltespg3%5B1%5D.gif/117336809/dogcheatingcatschooltespg3%5B1%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136">
            <a:off x="4427984" y="2708920"/>
            <a:ext cx="3981822" cy="39818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864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3600" dirty="0" smtClean="0">
                <a:latin typeface="Comic Sans MS" pitchFamily="66" charset="0"/>
              </a:rPr>
              <a:t>RAZÓN ARITMETICA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>
                <a:latin typeface="Comic Sans MS" pitchFamily="66" charset="0"/>
              </a:rPr>
              <a:t>Es la diferencia indicada entre dichas cantidades</a:t>
            </a:r>
          </a:p>
          <a:p>
            <a:pPr>
              <a:buNone/>
            </a:pPr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Ejemplo:  </a:t>
            </a: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Hallar la razón aritmética entre 6 y 4.Se escribe 6-4, se lee 6 es a 4,6 se denomina antecedente y 4 </a:t>
            </a:r>
            <a:r>
              <a:rPr lang="es-MX" dirty="0" err="1" smtClean="0">
                <a:latin typeface="Comic Sans MS" pitchFamily="66" charset="0"/>
              </a:rPr>
              <a:t>consecuente.La</a:t>
            </a:r>
            <a:r>
              <a:rPr lang="es-MX" dirty="0" smtClean="0">
                <a:latin typeface="Comic Sans MS" pitchFamily="66" charset="0"/>
              </a:rPr>
              <a:t> razón por diferencia es 6-4 = 2</a:t>
            </a:r>
          </a:p>
          <a:p>
            <a:endParaRPr lang="es-MX" dirty="0"/>
          </a:p>
        </p:txBody>
      </p:sp>
      <p:pic>
        <p:nvPicPr>
          <p:cNvPr id="40962" name="Picture 2" descr="http://www.gifmaniacos.com/SouthPark/Sr_Mojon/ani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916832"/>
            <a:ext cx="955338" cy="20768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Comic Sans MS" pitchFamily="66" charset="0"/>
              </a:rPr>
              <a:t>RAZÓN GEOMETRICA</a:t>
            </a:r>
            <a:endParaRPr lang="es-MX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709160"/>
          </a:xfrm>
        </p:spPr>
        <p:txBody>
          <a:bodyPr/>
          <a:lstStyle/>
          <a:p>
            <a:r>
              <a:rPr lang="es-MX" dirty="0" smtClean="0"/>
              <a:t>Es el cociente indicado entre dichas </a:t>
            </a:r>
            <a:r>
              <a:rPr lang="es-MX" dirty="0" smtClean="0"/>
              <a:t>cantidades</a:t>
            </a:r>
          </a:p>
          <a:p>
            <a:pPr>
              <a:buNone/>
            </a:pPr>
            <a:r>
              <a:rPr lang="es-MX" dirty="0" smtClean="0"/>
              <a:t>Ejemplo</a:t>
            </a:r>
            <a:r>
              <a:rPr lang="es-MX" dirty="0" smtClean="0"/>
              <a:t>:</a:t>
            </a:r>
          </a:p>
          <a:p>
            <a:pPr>
              <a:buNone/>
            </a:pPr>
            <a:r>
              <a:rPr lang="es-MX" dirty="0" smtClean="0"/>
              <a:t>Hallar la razón geométrica 8 y 4</a:t>
            </a:r>
            <a:r>
              <a:rPr lang="es-MX" dirty="0" smtClean="0"/>
              <a:t>.</a:t>
            </a:r>
          </a:p>
          <a:p>
            <a:pPr>
              <a:buNone/>
            </a:pPr>
            <a:r>
              <a:rPr lang="es-MX" dirty="0" smtClean="0"/>
              <a:t>Se </a:t>
            </a:r>
            <a:r>
              <a:rPr lang="es-MX" dirty="0" smtClean="0"/>
              <a:t>escribe 8:4 o 8, se lee 8 es a 4,48 se denomina antecedente y 4 consecuente</a:t>
            </a:r>
            <a:r>
              <a:rPr lang="es-MX" dirty="0" smtClean="0"/>
              <a:t>.</a:t>
            </a:r>
          </a:p>
          <a:p>
            <a:pPr>
              <a:buNone/>
            </a:pPr>
            <a:r>
              <a:rPr lang="es-MX" dirty="0" smtClean="0"/>
              <a:t>La </a:t>
            </a:r>
            <a:r>
              <a:rPr lang="es-MX" dirty="0" smtClean="0"/>
              <a:t>razón por cociente es 8 % 4 = 2Obs.: Cuando se habla simplemente de “Razón” normalmente se entiende como razón geométrica </a:t>
            </a:r>
            <a:r>
              <a:rPr lang="es-MX" dirty="0" smtClean="0"/>
              <a:t>o por </a:t>
            </a:r>
            <a:r>
              <a:rPr lang="es-MX" dirty="0" smtClean="0"/>
              <a:t>cociente</a:t>
            </a:r>
          </a:p>
          <a:p>
            <a:endParaRPr lang="es-MX" dirty="0"/>
          </a:p>
        </p:txBody>
      </p:sp>
      <p:pic>
        <p:nvPicPr>
          <p:cNvPr id="39942" name="Picture 6" descr="http://www.divideyvenceras.es/galeria/memes/lol-mem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013176"/>
            <a:ext cx="1600178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31224" cy="6340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  <a:latin typeface="Comic Sans MS" pitchFamily="66" charset="0"/>
              </a:rPr>
              <a:t>PROPORCIÓN ARITMÉTICA</a:t>
            </a:r>
            <a:endParaRPr lang="es-MX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709160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Comic Sans MS" pitchFamily="66" charset="0"/>
              </a:rPr>
              <a:t>Es la igualdad de dos razones aritméticas.</a:t>
            </a: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Ejemplo</a:t>
            </a: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a</a:t>
            </a:r>
            <a:r>
              <a:rPr lang="es-MX" dirty="0" smtClean="0">
                <a:latin typeface="Comic Sans MS" pitchFamily="66" charset="0"/>
              </a:rPr>
              <a:t> –b = c -</a:t>
            </a:r>
            <a:r>
              <a:rPr lang="es-MX" dirty="0" smtClean="0">
                <a:latin typeface="Comic Sans MS" pitchFamily="66" charset="0"/>
              </a:rPr>
              <a:t>d , </a:t>
            </a:r>
            <a:r>
              <a:rPr lang="es-MX" dirty="0" smtClean="0">
                <a:latin typeface="Comic Sans MS" pitchFamily="66" charset="0"/>
              </a:rPr>
              <a:t>se </a:t>
            </a:r>
            <a:r>
              <a:rPr lang="es-MX" dirty="0" smtClean="0">
                <a:latin typeface="Comic Sans MS" pitchFamily="66" charset="0"/>
              </a:rPr>
              <a:t>lee A es a B , como C es a d</a:t>
            </a:r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Los </a:t>
            </a:r>
            <a:r>
              <a:rPr lang="es-MX" dirty="0" smtClean="0">
                <a:latin typeface="Comic Sans MS" pitchFamily="66" charset="0"/>
              </a:rPr>
              <a:t>términos a y d se denominan extremos, b y </a:t>
            </a:r>
            <a:r>
              <a:rPr lang="es-MX" dirty="0" smtClean="0">
                <a:latin typeface="Comic Sans MS" pitchFamily="66" charset="0"/>
              </a:rPr>
              <a:t>c</a:t>
            </a:r>
            <a:r>
              <a:rPr lang="es-MX" dirty="0" smtClean="0">
                <a:latin typeface="Comic Sans MS" pitchFamily="66" charset="0"/>
              </a:rPr>
              <a:t> se denominan medios .También a y c se llaman antecedentes y abydconsecuentes.•7</a:t>
            </a:r>
            <a:r>
              <a:rPr lang="es-MX" dirty="0" smtClean="0">
                <a:latin typeface="Comic Sans MS" pitchFamily="66" charset="0"/>
              </a:rPr>
              <a:t> –5 = 10 –</a:t>
            </a:r>
            <a:r>
              <a:rPr lang="es-MX" dirty="0" smtClean="0">
                <a:latin typeface="Comic Sans MS" pitchFamily="66" charset="0"/>
              </a:rPr>
              <a:t>8,la razón </a:t>
            </a:r>
            <a:r>
              <a:rPr lang="es-MX" dirty="0" smtClean="0">
                <a:latin typeface="Comic Sans MS" pitchFamily="66" charset="0"/>
              </a:rPr>
              <a:t>es </a:t>
            </a:r>
            <a:r>
              <a:rPr lang="es-MX" dirty="0" smtClean="0">
                <a:latin typeface="Comic Sans MS" pitchFamily="66" charset="0"/>
              </a:rPr>
              <a:t>2</a:t>
            </a:r>
            <a:endParaRPr lang="es-MX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Propiedad : </a:t>
            </a:r>
            <a:r>
              <a:rPr lang="es-MX" dirty="0" smtClean="0">
                <a:latin typeface="Comic Sans MS" pitchFamily="66" charset="0"/>
              </a:rPr>
              <a:t>La suma de los extremos es igual a la suma de </a:t>
            </a:r>
            <a:r>
              <a:rPr lang="es-MX" dirty="0" smtClean="0">
                <a:latin typeface="Comic Sans MS" pitchFamily="66" charset="0"/>
              </a:rPr>
              <a:t>los medios</a:t>
            </a:r>
            <a:endParaRPr lang="es-MX" dirty="0" smtClean="0">
              <a:latin typeface="Comic Sans MS" pitchFamily="66" charset="0"/>
            </a:endParaRPr>
          </a:p>
          <a:p>
            <a:endParaRPr lang="es-MX" sz="2000" dirty="0"/>
          </a:p>
        </p:txBody>
      </p:sp>
      <p:pic>
        <p:nvPicPr>
          <p:cNvPr id="38916" name="Picture 4" descr="http://4.bp.blogspot.com/-wc77ovtQ-lo/T1dkoO9NFyI/AAAAAAAABRU/isqEY8mC0oU/s1600/Fap-M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476976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03232" cy="77809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/>
                </a:solidFill>
              </a:rPr>
              <a:t>PROPORCIÓN GEOMETRICA</a:t>
            </a:r>
            <a:endParaRPr lang="es-MX" sz="4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09160"/>
          </a:xfrm>
        </p:spPr>
        <p:txBody>
          <a:bodyPr>
            <a:normAutofit/>
          </a:bodyPr>
          <a:lstStyle/>
          <a:p>
            <a:r>
              <a:rPr lang="es-MX" sz="2600" dirty="0" smtClean="0"/>
              <a:t>Es la igualdad de dos razones geométricas</a:t>
            </a:r>
          </a:p>
          <a:p>
            <a:pPr>
              <a:buNone/>
            </a:pPr>
            <a:r>
              <a:rPr lang="es-MX" sz="2600" dirty="0" smtClean="0"/>
              <a:t>     Ejemplo :   a      c</a:t>
            </a:r>
          </a:p>
          <a:p>
            <a:pPr>
              <a:buNone/>
            </a:pPr>
            <a:r>
              <a:rPr lang="es-MX" sz="2600" dirty="0" smtClean="0"/>
              <a:t> </a:t>
            </a:r>
            <a:r>
              <a:rPr lang="es-MX" sz="2600" dirty="0" smtClean="0"/>
              <a:t>                           =         o     a:b::c:d</a:t>
            </a:r>
          </a:p>
          <a:p>
            <a:pPr>
              <a:buNone/>
            </a:pPr>
            <a:r>
              <a:rPr lang="es-MX" sz="2600" dirty="0" smtClean="0"/>
              <a:t>                         b     d                                                       </a:t>
            </a:r>
          </a:p>
          <a:p>
            <a:pPr>
              <a:buNone/>
            </a:pPr>
            <a:r>
              <a:rPr lang="es-MX" sz="2600" dirty="0" smtClean="0"/>
              <a:t> </a:t>
            </a:r>
            <a:r>
              <a:rPr lang="es-MX" sz="2600" dirty="0" smtClean="0"/>
              <a:t>Se lee es a b , como c es a d . Los términos a y d se denominan extremos , b y c se denominan medios. Igualmente a y c  se llaman antecedentes , b y d consecuentes .</a:t>
            </a:r>
          </a:p>
          <a:p>
            <a:pPr>
              <a:buNone/>
            </a:pPr>
            <a:r>
              <a:rPr lang="es-MX" sz="2600" dirty="0" smtClean="0"/>
              <a:t>Propiedades :- el producto de los extremos es igual al producto de los medios </a:t>
            </a:r>
          </a:p>
          <a:p>
            <a:pPr>
              <a:buNone/>
            </a:pPr>
            <a:endParaRPr lang="es-MX" dirty="0" smtClean="0"/>
          </a:p>
        </p:txBody>
      </p:sp>
      <p:pic>
        <p:nvPicPr>
          <p:cNvPr id="45060" name="Picture 4" descr="http://4.bp.blogspot.com/-o7NDHEu6O8w/Td111ziB9PI/AAAAAAAAAOQ/x8CSESfrEzw/s1600/4char-forever-alone-guy-high-res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68760"/>
            <a:ext cx="1725842" cy="200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042E-7 C -0.00555 -0.00069 -0.01146 0.00023 -0.01684 -0.00208 C -0.021 -0.00393 -0.0276 -0.01225 -0.0276 -0.01225 C -0.03767 -0.03839 -0.03923 -0.08557 -0.01371 -0.09227 C -0.00503 -0.08533 0.00486 -0.08071 0.01233 -0.07169 C 0.01615 -0.06706 0.01841 -0.0599 0.01858 -0.05319 C 0.01962 -0.00231 0.01285 0.01989 -0.01684 0.04926 C -0.02205 0.05435 -0.02916 0.05435 -0.03524 0.05736 C -0.04913 0.05065 -0.06389 0.04626 -0.07691 0.03701 C -0.08333 0.03238 -0.09514 -0.00763 -0.09843 -0.01642 C -0.10399 -0.05504 -0.10295 -0.09227 -0.1 -0.13113 C -0.0651 -0.12396 -0.07448 -0.12049 -0.06458 -0.06753 C -0.06528 -0.05296 -0.05972 0.00232 -0.07986 0.01434 C -0.0908 0.02082 -0.10243 0.02521 -0.11371 0.03076 C -0.12291 0.03007 -0.13246 0.03169 -0.14149 0.02868 C -0.16458 0.02082 -0.18107 -0.01249 -0.19531 -0.03469 C -0.21666 -0.10175 -0.23507 -0.15379 -0.24757 -0.22132 C -0.24809 -0.22826 -0.24843 -0.23496 -0.24913 -0.2419 C -0.24948 -0.24537 -0.25278 -0.25416 -0.25069 -0.25208 C -0.24687 -0.24815 -0.24566 -0.24121 -0.24305 -0.23566 C -0.26284 -0.23404 -0.28177 -0.22988 -0.30139 -0.22733 C -0.36771 -0.22895 -0.44548 -0.23843 -0.51528 -0.22941 C -0.53472 -0.21299 -0.54218 -0.18409 -0.55069 -0.15772 C -0.56284 -0.12026 -0.55764 -0.14546 -0.56146 -0.12488 C -0.55989 -0.11262 -0.5651 -0.09389 -0.55677 -0.08811 C -0.52864 -0.06868 -0.51962 -0.08973 -0.50764 -0.10869 C -0.49722 -0.15379 -0.49896 -0.1716 -0.5276 -0.21716 C -0.53107 -0.22271 -0.56371 -0.23196 -0.56909 -0.23358 C -0.59687 -0.22872 -0.62465 -0.22525 -0.65225 -0.21924 C -0.67396 -0.21461 -0.6908 -0.19819 -0.70607 -0.1783 C -0.71441 -0.16767 -0.73871 -0.13876 -0.746 -0.11887 C -0.75955 -0.08163 -0.76614 -0.04648 -0.77847 -0.01017 C -0.77899 -0.00462 -0.77986 0.0007 -0.77986 0.00625 C -0.77986 0.01295 -0.77812 0.01989 -0.77847 0.0266 C -0.77968 0.04973 -0.79479 0.07493 -0.80139 0.09644 C -0.81007 0.12419 -0.81718 0.15264 -0.82604 0.18039 C -0.83368 0.20398 -0.84271 0.2167 -0.85225 0.23983 C -0.86979 0.28238 -0.88368 0.3254 -0.89218 0.37304 C -0.89409 0.39593 -0.89566 0.4031 -0.89062 0.43039 C -0.88437 0.46369 -0.84271 0.50509 -0.81684 0.51434 C -0.80833 0.51735 -0.7993 0.51712 -0.79062 0.5185 C -0.76232 0.51457 -0.71684 0.51874 -0.68923 0.49191 C -0.63628 0.44034 -0.58958 0.30273 -0.57378 0.21924 C -0.57639 0.21184 -0.57604 0.20097 -0.58142 0.19681 C -0.59635 0.18502 -0.59809 0.20814 -0.60139 0.21716 C -0.60087 0.24306 -0.60225 0.2692 -0.6 0.2951 C -0.59878 0.30944 -0.58333 0.34436 -0.57691 0.35245 C -0.53021 0.41143 -0.4776 0.47479 -0.41076 0.48173 C -0.39635 0.47826 -0.38159 0.47711 -0.36753 0.47133 C -0.36111 0.46878 -0.35729 0.45699 -0.35069 0.45699 C -0.34566 0.45699 -0.34375 0.46693 -0.33993 0.47133 C -0.33507 0.47711 -0.33021 0.48312 -0.32448 0.48775 C -0.30451 0.5037 -0.2842 0.51943 -0.26302 0.53284 C -0.21788 0.56152 -0.17222 0.58881 -0.12309 0.60245 C -0.07465 0.59598 -0.07968 0.60477 -0.05225 0.5636 C -0.04861 0.52452 -0.05468 0.57077 -0.04305 0.53076 C -0.0335 0.49769 -0.02465 0.46416 -0.01684 0.43039 C -0.00781 0.39131 -0.00642 0.34945 -2.22222E-6 0.30944 C 0.00295 0.29117 0.00157 0.26758 0.00938 0.25208 C 0.01945 0.19334 0.01163 0.16837 0.01077 0.0821 C 0.01302 0.02452 0.00729 0.03585 0.05243 0.04094 C 0.07032 0.08303 0.0592 0.16235 0.01858 0.17022 C 0.01702 0.16952 0.01493 0.16975 0.01389 0.16813 C 0.01007 0.16189 0.00469 0.14755 0.00469 0.14755 C 0.00417 0.12512 0.00504 0.10245 0.00313 0.08002 C 0.00295 0.07794 -0.00017 0.07933 -0.00139 0.07794 C -0.00312 0.07609 -0.00694 0.06568 -0.00764 0.0636 C -0.01215 0.03909 -0.00694 0.02082 -2.22222E-6 -5.55042E-7 Z " pathEditMode="relative" ptsTypes="ffffffffffffffffffffffffffffffffffffffffffffffffffffffffffffffffffff">
                                      <p:cBhvr>
                                        <p:cTn id="3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174</Words>
  <Application>Microsoft Office PowerPoint</Application>
  <PresentationFormat>Presentación en pantalla (4:3)</PresentationFormat>
  <Paragraphs>35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Vértice</vt:lpstr>
      <vt:lpstr>Diapositiva 1</vt:lpstr>
      <vt:lpstr>Diapositiva 2</vt:lpstr>
      <vt:lpstr>Diapositiva 3</vt:lpstr>
      <vt:lpstr>INTEGRANTES</vt:lpstr>
      <vt:lpstr>CONCEPTO</vt:lpstr>
      <vt:lpstr>RAZÓN ARITMETICA</vt:lpstr>
      <vt:lpstr>RAZÓN GEOMETRICA</vt:lpstr>
      <vt:lpstr>PROPORCIÓN ARITMÉTICA</vt:lpstr>
      <vt:lpstr>PROPORCIÓN GEOMETRICA</vt:lpstr>
      <vt:lpstr>Diapositiva 10</vt:lpstr>
      <vt:lpstr>Diapositiva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PATTY</dc:creator>
  <cp:lastModifiedBy>PATTY</cp:lastModifiedBy>
  <cp:revision>21</cp:revision>
  <dcterms:created xsi:type="dcterms:W3CDTF">2012-06-13T01:38:38Z</dcterms:created>
  <dcterms:modified xsi:type="dcterms:W3CDTF">2012-06-13T05:08:29Z</dcterms:modified>
</cp:coreProperties>
</file>