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61" r:id="rId3"/>
    <p:sldId id="259" r:id="rId4"/>
    <p:sldId id="270" r:id="rId5"/>
    <p:sldId id="263" r:id="rId6"/>
    <p:sldId id="264" r:id="rId7"/>
    <p:sldId id="265" r:id="rId8"/>
    <p:sldId id="266" r:id="rId9"/>
    <p:sldId id="267" r:id="rId10"/>
    <p:sldId id="268" r:id="rId11"/>
    <p:sldId id="271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DE09-0194-40F4-B0B0-41AF44FF94DA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3740C-4F63-4232-A6B0-39C1FD22470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3740C-4F63-4232-A6B0-39C1FD224704}" type="slidenum">
              <a:rPr lang="es-PE" smtClean="0"/>
              <a:pPr/>
              <a:t>8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030347-C9C1-4343-BFA2-69065CF00429}" type="datetimeFigureOut">
              <a:rPr lang="es-PE" smtClean="0"/>
              <a:pPr/>
              <a:t>26/06/2012</a:t>
            </a:fld>
            <a:endParaRPr lang="es-PE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3C6EA4-D7EB-4BEB-A98D-179BE28B8418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" Type="http://schemas.openxmlformats.org/officeDocument/2006/relationships/audio" Target="../media/audio3.wav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7.gif"/><Relationship Id="rId7" Type="http://schemas.openxmlformats.org/officeDocument/2006/relationships/image" Target="../media/image20.gif"/><Relationship Id="rId12" Type="http://schemas.openxmlformats.org/officeDocument/2006/relationships/image" Target="../media/image3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29.jpeg"/><Relationship Id="rId5" Type="http://schemas.openxmlformats.org/officeDocument/2006/relationships/image" Target="../media/image18.gif"/><Relationship Id="rId10" Type="http://schemas.openxmlformats.org/officeDocument/2006/relationships/image" Target="../media/image21.gif"/><Relationship Id="rId4" Type="http://schemas.openxmlformats.org/officeDocument/2006/relationships/image" Target="../media/image28.gif"/><Relationship Id="rId9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31.gif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2.gif"/><Relationship Id="rId4" Type="http://schemas.openxmlformats.org/officeDocument/2006/relationships/image" Target="../media/image7.gif"/><Relationship Id="rId9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44.gif"/><Relationship Id="rId5" Type="http://schemas.openxmlformats.org/officeDocument/2006/relationships/image" Target="../media/image15.gif"/><Relationship Id="rId10" Type="http://schemas.openxmlformats.org/officeDocument/2006/relationships/image" Target="../media/image43.gif"/><Relationship Id="rId4" Type="http://schemas.openxmlformats.org/officeDocument/2006/relationships/image" Target="../media/image20.gif"/><Relationship Id="rId9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>
    <p:dissolve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pPr marL="514350" indent="-514350">
              <a:buNone/>
            </a:pPr>
            <a:r>
              <a:rPr lang="es-PE" dirty="0" smtClean="0"/>
              <a:t>Ocho obreros han realizado los 3/8 de una obra en nueve </a:t>
            </a:r>
            <a:r>
              <a:rPr lang="es-PE" dirty="0" err="1" smtClean="0"/>
              <a:t>dias.Si</a:t>
            </a:r>
            <a:r>
              <a:rPr lang="es-PE" dirty="0" smtClean="0"/>
              <a:t> se retiran dos obreros y los restantes aumentan su rendimiento en 25%,¿en cuanto </a:t>
            </a:r>
            <a:r>
              <a:rPr lang="es-PE" dirty="0" err="1" smtClean="0"/>
              <a:t>dias</a:t>
            </a:r>
            <a:r>
              <a:rPr lang="es-PE" dirty="0" smtClean="0"/>
              <a:t> se hizo toda la obra?</a:t>
            </a:r>
          </a:p>
          <a:p>
            <a:pPr marL="514350" indent="-514350">
              <a:buNone/>
            </a:pPr>
            <a:endParaRPr lang="es-PE" dirty="0"/>
          </a:p>
        </p:txBody>
      </p:sp>
      <p:sp>
        <p:nvSpPr>
          <p:cNvPr id="6" name="5 Rectángulo redondeado"/>
          <p:cNvSpPr/>
          <p:nvPr/>
        </p:nvSpPr>
        <p:spPr>
          <a:xfrm>
            <a:off x="1071538" y="2571744"/>
            <a:ext cx="5214974" cy="2857520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Obre      </a:t>
            </a:r>
            <a:r>
              <a:rPr lang="es-PE" dirty="0" err="1" smtClean="0"/>
              <a:t>rendi</a:t>
            </a:r>
            <a:r>
              <a:rPr lang="es-PE" dirty="0" smtClean="0"/>
              <a:t>      </a:t>
            </a:r>
            <a:r>
              <a:rPr lang="es-PE" dirty="0" err="1" smtClean="0"/>
              <a:t>dias</a:t>
            </a:r>
            <a:r>
              <a:rPr lang="es-PE" dirty="0" smtClean="0"/>
              <a:t>       obra</a:t>
            </a:r>
          </a:p>
          <a:p>
            <a:pPr marL="342900" indent="-342900" algn="ctr">
              <a:buAutoNum type="arabicPlain" startAt="8"/>
            </a:pPr>
            <a:r>
              <a:rPr lang="es-PE" dirty="0" smtClean="0"/>
              <a:t>   100%     9        3/8</a:t>
            </a:r>
          </a:p>
          <a:p>
            <a:pPr marL="342900" indent="-342900" algn="ctr">
              <a:buAutoNum type="arabicPlain" startAt="6"/>
            </a:pPr>
            <a:r>
              <a:rPr lang="es-PE" dirty="0" smtClean="0"/>
              <a:t>125%      x        5/8</a:t>
            </a:r>
          </a:p>
          <a:p>
            <a:pPr marL="342900" indent="-342900" algn="ctr"/>
            <a:endParaRPr lang="es-PE" dirty="0" smtClean="0"/>
          </a:p>
          <a:p>
            <a:pPr marL="342900" indent="-342900" algn="ctr"/>
            <a:r>
              <a:rPr lang="es-PE" dirty="0" smtClean="0"/>
              <a:t>(#</a:t>
            </a:r>
            <a:r>
              <a:rPr lang="es-PE" dirty="0" err="1" smtClean="0"/>
              <a:t>dias</a:t>
            </a:r>
            <a:r>
              <a:rPr lang="es-PE" dirty="0" smtClean="0"/>
              <a:t>)(#obre)(</a:t>
            </a:r>
            <a:r>
              <a:rPr lang="es-PE" dirty="0" err="1" smtClean="0"/>
              <a:t>rendi</a:t>
            </a:r>
            <a:r>
              <a:rPr lang="es-PE" dirty="0" smtClean="0"/>
              <a:t>)</a:t>
            </a:r>
          </a:p>
          <a:p>
            <a:pPr marL="342900" indent="-342900" algn="ctr"/>
            <a:r>
              <a:rPr lang="es-PE" dirty="0" smtClean="0"/>
              <a:t>               ---------------------------------------  =k(</a:t>
            </a:r>
            <a:r>
              <a:rPr lang="es-PE" dirty="0" err="1" smtClean="0"/>
              <a:t>cte</a:t>
            </a:r>
            <a:r>
              <a:rPr lang="es-PE" dirty="0" smtClean="0"/>
              <a:t>)</a:t>
            </a:r>
          </a:p>
          <a:p>
            <a:pPr marL="342900" indent="-342900" algn="ctr"/>
            <a:r>
              <a:rPr lang="es-PE" dirty="0" smtClean="0"/>
              <a:t>Obra</a:t>
            </a:r>
          </a:p>
          <a:p>
            <a:pPr marL="342900" indent="-342900" algn="ctr"/>
            <a:r>
              <a:rPr lang="es-PE" dirty="0" smtClean="0"/>
              <a:t>(9)(8)(100)</a:t>
            </a:r>
          </a:p>
        </p:txBody>
      </p:sp>
      <p:pic>
        <p:nvPicPr>
          <p:cNvPr id="4098" name="Picture 2" descr="C:\Documents and Settings\User\Mis documentos\Mis imágenes\ar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143512"/>
            <a:ext cx="2214578" cy="15049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User\Mis documentos\Mis imágenes\gifs-animados-dibujos-pitufo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2381250" cy="1581150"/>
          </a:xfrm>
          <a:prstGeom prst="rect">
            <a:avLst/>
          </a:prstGeom>
          <a:noFill/>
        </p:spPr>
      </p:pic>
      <p:pic>
        <p:nvPicPr>
          <p:cNvPr id="6152" name="Picture 8" descr="C:\Documents and Settings\User\Mis documentos\Mis imágenes\gracias.bm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643050"/>
            <a:ext cx="478634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rofabsentmind.gif (19672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Mis documentos\Mis imágenes\letra-i-mar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642942" cy="95250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</p:pic>
      <p:pic>
        <p:nvPicPr>
          <p:cNvPr id="6" name="Picture 3" descr="C:\Documents and Settings\User\Mis documentos\Mis imágenes\letra-n-marron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00042"/>
            <a:ext cx="857256" cy="92869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7" name="Picture 4" descr="C:\Documents and Settings\User\Mis documentos\Mis imágenes\letra-t-marron (2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57166"/>
            <a:ext cx="642942" cy="108585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8" name="Picture 5" descr="C:\Documents and Settings\User\Mis documentos\Mis imágenes\letra-e-marr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00042"/>
            <a:ext cx="785818" cy="92869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9" name="Picture 6" descr="C:\Documents and Settings\User\Mis documentos\Mis imágenes\letra-g-marro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428604"/>
            <a:ext cx="857256" cy="100013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0" name="Picture 7" descr="C:\Documents and Settings\User\Mis documentos\Mis imágenes\letra-r-marron (2)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500042"/>
            <a:ext cx="714380" cy="89059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1" name="Picture 8" descr="C:\Documents and Settings\User\Mis documentos\Mis imágenes\letra-a-marron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4876" y="500042"/>
            <a:ext cx="752479" cy="92869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3" name="Picture 3" descr="C:\Documents and Settings\User\Mis documentos\Mis imágenes\letra-n-marron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500042"/>
            <a:ext cx="857256" cy="92869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4" name="Picture 4" descr="C:\Documents and Settings\User\Mis documentos\Mis imágenes\letra-t-marron (2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57166"/>
            <a:ext cx="642942" cy="108585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5" name="Picture 5" descr="C:\Documents and Settings\User\Mis documentos\Mis imágenes\letra-e-marr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500042"/>
            <a:ext cx="785818" cy="92869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6" name="Picture 9" descr="C:\Documents and Settings\User\Mis documentos\Mis imágenes\letra-s-marron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3834" y="571480"/>
            <a:ext cx="928694" cy="85725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17" name="16 Rectángulo"/>
          <p:cNvSpPr/>
          <p:nvPr/>
        </p:nvSpPr>
        <p:spPr>
          <a:xfrm>
            <a:off x="285720" y="1785926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PE" sz="4000" dirty="0" smtClean="0">
                <a:solidFill>
                  <a:schemeClr val="bg2">
                    <a:lumMod val="25000"/>
                  </a:schemeClr>
                </a:solidFill>
              </a:rPr>
              <a:t>Katherine Hermosilla Saravia</a:t>
            </a:r>
          </a:p>
          <a:p>
            <a:pPr>
              <a:buFont typeface="Wingdings" pitchFamily="2" charset="2"/>
              <a:buChar char="v"/>
            </a:pPr>
            <a:r>
              <a:rPr lang="es-PE" sz="4000" dirty="0" err="1" smtClean="0">
                <a:solidFill>
                  <a:schemeClr val="bg2">
                    <a:lumMod val="25000"/>
                  </a:schemeClr>
                </a:solidFill>
              </a:rPr>
              <a:t>Daiana</a:t>
            </a:r>
            <a:r>
              <a:rPr lang="es-PE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E" sz="4000" dirty="0" err="1" smtClean="0">
                <a:solidFill>
                  <a:schemeClr val="bg2">
                    <a:lumMod val="25000"/>
                  </a:schemeClr>
                </a:solidFill>
              </a:rPr>
              <a:t>Soncco</a:t>
            </a:r>
            <a:r>
              <a:rPr lang="es-PE" sz="4000" dirty="0" smtClean="0">
                <a:solidFill>
                  <a:schemeClr val="bg2">
                    <a:lumMod val="25000"/>
                  </a:schemeClr>
                </a:solidFill>
              </a:rPr>
              <a:t> Suarez</a:t>
            </a:r>
          </a:p>
          <a:p>
            <a:pPr>
              <a:buFont typeface="Wingdings" pitchFamily="2" charset="2"/>
              <a:buChar char="v"/>
            </a:pPr>
            <a:r>
              <a:rPr lang="es-PE" sz="4000" dirty="0" err="1" smtClean="0">
                <a:solidFill>
                  <a:schemeClr val="bg2">
                    <a:lumMod val="25000"/>
                  </a:schemeClr>
                </a:solidFill>
              </a:rPr>
              <a:t>Dany</a:t>
            </a:r>
            <a:r>
              <a:rPr lang="es-PE" sz="4000" dirty="0" smtClean="0">
                <a:solidFill>
                  <a:schemeClr val="bg2">
                    <a:lumMod val="25000"/>
                  </a:schemeClr>
                </a:solidFill>
              </a:rPr>
              <a:t> Quispe Pereyra</a:t>
            </a:r>
          </a:p>
          <a:p>
            <a:pPr>
              <a:buFont typeface="Wingdings" pitchFamily="2" charset="2"/>
              <a:buChar char="v"/>
            </a:pPr>
            <a:r>
              <a:rPr lang="es-PE" sz="4000" dirty="0" smtClean="0">
                <a:solidFill>
                  <a:schemeClr val="bg2">
                    <a:lumMod val="25000"/>
                  </a:schemeClr>
                </a:solidFill>
              </a:rPr>
              <a:t>Ricardo </a:t>
            </a:r>
            <a:r>
              <a:rPr lang="es-PE" sz="4000" dirty="0" err="1" smtClean="0">
                <a:solidFill>
                  <a:schemeClr val="bg2">
                    <a:lumMod val="25000"/>
                  </a:schemeClr>
                </a:solidFill>
              </a:rPr>
              <a:t>Ladron</a:t>
            </a:r>
            <a:r>
              <a:rPr lang="es-PE" sz="4000" dirty="0" smtClean="0">
                <a:solidFill>
                  <a:schemeClr val="bg2">
                    <a:lumMod val="25000"/>
                  </a:schemeClr>
                </a:solidFill>
              </a:rPr>
              <a:t> de Guevara</a:t>
            </a:r>
            <a:endParaRPr lang="es-PE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7000">
    <p:newsflash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is documentos\Mis imágenes\letra-r-mayuscula-mar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1571636" cy="17859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4" descr="C:\Documents and Settings\User\Mis documentos\Mis imágenes\letra-g-mayuscula-mar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04"/>
            <a:ext cx="1571636" cy="17144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C:\Documents and Settings\User\Mis documentos\Mis imágenes\letra-e-mayuscula-mar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00042"/>
            <a:ext cx="1357322" cy="16430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5" descr="C:\Documents and Settings\User\Mis documentos\Mis imágenes\letra-l-mayuscula-marr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28604"/>
            <a:ext cx="1643074" cy="17144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6" descr="C:\Documents and Settings\User\Mis documentos\Mis imágenes\letra-a-mayuscula-marr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57166"/>
            <a:ext cx="1643074" cy="17144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8" descr="C:\Documents and Settings\User\Mis documentos\Mis imágenes\letra-e-mayuscula-mar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214554"/>
            <a:ext cx="1547816" cy="1714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9" descr="C:\Documents and Settings\User\Mis documentos\Mis imágenes\letra-d-mayuscula-marro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2143116"/>
            <a:ext cx="1428760" cy="19288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8" descr="C:\Documents and Settings\User\Mis documentos\Mis imágenes\letra-e-mayuscula-mar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143116"/>
            <a:ext cx="1547816" cy="1714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2" descr="C:\Documents and Settings\User\Mis documentos\Mis imágenes\letra-r-mayuscula-mar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1571636" cy="17859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0" descr="C:\Documents and Settings\User\Mis documentos\Mis imágenes\letra-t-mayuscula-marro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2143116"/>
            <a:ext cx="1428760" cy="18573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0" descr="C:\Documents and Settings\User\Mis documentos\Mis imágenes\letra-t-mayuscula-marro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214818"/>
            <a:ext cx="1428760" cy="18573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2" descr="C:\Documents and Settings\User\Mis documentos\Mis imágenes\letra-s-mayuscula-marron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2143116"/>
            <a:ext cx="1571636" cy="1714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2" descr="C:\Documents and Settings\User\Mis documentos\Mis imágenes\letra-s-mayuscula-marron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4214818"/>
            <a:ext cx="1571636" cy="1714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4" descr="C:\Documents and Settings\User\Mis documentos\Mis imágenes\letra-o-mayuscula-marron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52" y="4071942"/>
            <a:ext cx="1285884" cy="221457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4" descr="C:\Documents and Settings\User\Mis documentos\Mis imágenes\letra-o-mayuscula-marron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3834" y="4143380"/>
            <a:ext cx="1285884" cy="20002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3" descr="C:\Documents and Settings\User\Mis documentos\Mis imágenes\letra-c-mayuscula-marron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4071942"/>
            <a:ext cx="1357322" cy="207170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5" descr="C:\Documents and Settings\User\Mis documentos\Mis imágenes\letra-m-mayuscula-marron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5984" y="4071942"/>
            <a:ext cx="1428760" cy="200026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6" descr="C:\Documents and Settings\User\Mis documentos\Mis imágenes\letra-p-mayuscula-marron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7554" y="4143380"/>
            <a:ext cx="1262064" cy="19288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17" descr="C:\Documents and Settings\User\Mis documentos\Mis imágenes\letra-u-mayuscula-marron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43372" y="4143380"/>
            <a:ext cx="1285884" cy="19288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Picture 8" descr="C:\Documents and Settings\User\Mis documentos\Mis imágenes\letra-e-mayuscula-mar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256"/>
            <a:ext cx="1571636" cy="171451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Picture 2" descr="http://www.portalgifs.com/images/winnie-pooh-disney-gifs-animados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214346" y="285728"/>
            <a:ext cx="2000232" cy="2071702"/>
          </a:xfrm>
          <a:prstGeom prst="rect">
            <a:avLst/>
          </a:prstGeom>
          <a:noFill/>
        </p:spPr>
      </p:pic>
      <p:pic>
        <p:nvPicPr>
          <p:cNvPr id="24" name="Picture 3" descr="C:\Documents and Settings\User\Mis documentos\Mis imágenes\gif-animado-boule-bill-2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58033" y="4929198"/>
            <a:ext cx="1785967" cy="19288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196290" cy="2517780"/>
          </a:xfrm>
        </p:spPr>
        <p:txBody>
          <a:bodyPr/>
          <a:lstStyle/>
          <a:p>
            <a:pPr marL="971550" lvl="1" indent="-514350">
              <a:buFont typeface="Wingdings" pitchFamily="2" charset="2"/>
              <a:buChar char="v"/>
            </a:pPr>
            <a:r>
              <a:rPr lang="es-PE" dirty="0" smtClean="0"/>
              <a:t>La regla de tres compuesta es cuando intervienen mas de dos magnitudes proporcionales</a:t>
            </a:r>
          </a:p>
          <a:p>
            <a:pPr marL="971550" lvl="1" indent="-514350">
              <a:buFont typeface="Wingdings" pitchFamily="2" charset="2"/>
              <a:buChar char="v"/>
            </a:pPr>
            <a:endParaRPr lang="es-PE" dirty="0" smtClean="0"/>
          </a:p>
          <a:p>
            <a:pPr>
              <a:buNone/>
            </a:pPr>
            <a:endParaRPr lang="es-PE" dirty="0" smtClean="0"/>
          </a:p>
          <a:p>
            <a:pPr>
              <a:buNone/>
            </a:pPr>
            <a:endParaRPr lang="es-PE" dirty="0"/>
          </a:p>
        </p:txBody>
      </p:sp>
      <p:pic>
        <p:nvPicPr>
          <p:cNvPr id="5122" name="Picture 2" descr="C:\Documents and Settings\User\Mis documentos\Mis imágenes\letra-i-mayuscula-mar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Documents and Settings\User\Mis documentos\Mis imágenes\letra-n-mayuscula-mar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Documents and Settings\User\Mis documentos\Mis imágenes\letra-t-mayuscula-mar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5" name="Picture 5" descr="C:\Documents and Settings\User\Mis documentos\Mis imágenes\letra-r-mayuscula-marr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6" name="Picture 6" descr="C:\Documents and Settings\User\Mis documentos\Mis imágenes\letra-o-mayuscula-marr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7" name="Picture 7" descr="C:\Documents and Settings\User\Mis documentos\Mis imágenes\letra-d-mayuscula-marro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8" name="Picture 8" descr="C:\Documents and Settings\User\Mis documentos\Mis imágenes\letra-u-mayuscula-marro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9" name="Picture 9" descr="C:\Documents and Settings\User\Mis documentos\Mis imágenes\letra-c-mayuscula-marron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9" descr="C:\Documents and Settings\User\Mis documentos\Mis imágenes\letra-c-mayuscula-marron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2" descr="C:\Documents and Settings\User\Mis documentos\Mis imágenes\letra-i-mayuscula-mar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6" descr="C:\Documents and Settings\User\Mis documentos\Mis imágenes\letra-o-mayuscula-marr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3" descr="C:\Documents and Settings\User\Mis documentos\Mis imágenes\letra-n-mayuscula-mar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28604"/>
            <a:ext cx="1047750" cy="10477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32" name="Picture 12" descr="C:\Documents and Settings\User\Mis documentos\Mis imágenes\gat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4357694"/>
            <a:ext cx="2935843" cy="2166932"/>
          </a:xfrm>
          <a:prstGeom prst="rect">
            <a:avLst/>
          </a:prstGeom>
          <a:noFill/>
        </p:spPr>
      </p:pic>
      <p:pic>
        <p:nvPicPr>
          <p:cNvPr id="5133" name="Picture 13" descr="C:\Documents and Settings\User\Mis documentos\Mis imágenes\40081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5000636"/>
            <a:ext cx="1857388" cy="132398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is documentos\Mis imágenes\letra-d-mar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928694" cy="92869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3" descr="C:\Documents and Settings\User\Mis documentos\Mis imágenes\letra-e-mar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785818" cy="78581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4" descr="C:\Documents and Settings\User\Mis documentos\Mis imágenes\letra-f-mar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00042"/>
            <a:ext cx="785818" cy="78581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5" descr="C:\Documents and Settings\User\Mis documentos\Mis imágenes\letra-i-marr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28604"/>
            <a:ext cx="714380" cy="8334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6" descr="C:\Documents and Settings\User\Mis documentos\Mis imágenes\letra-n-marron (1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500042"/>
            <a:ext cx="857257" cy="7657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5" descr="C:\Documents and Settings\User\Mis documentos\Mis imágenes\letra-i-marr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28604"/>
            <a:ext cx="642942" cy="8334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 descr="C:\Documents and Settings\User\Mis documentos\Mis imágenes\letra-c-marro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500042"/>
            <a:ext cx="795341" cy="7997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5" descr="C:\Documents and Settings\User\Mis documentos\Mis imágenes\letra-i-marr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28604"/>
            <a:ext cx="642942" cy="8334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8" descr="C:\Documents and Settings\User\Mis documentos\Mis imágenes\letra-o-marro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500042"/>
            <a:ext cx="928694" cy="8572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6" descr="C:\Documents and Settings\User\Mis documentos\Mis imágenes\letra-n-marron (1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500042"/>
            <a:ext cx="857257" cy="7657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11 Rectángulo"/>
          <p:cNvSpPr/>
          <p:nvPr/>
        </p:nvSpPr>
        <p:spPr>
          <a:xfrm>
            <a:off x="285720" y="1500174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PE" sz="2800" dirty="0" smtClean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regla de tres compuesta</a:t>
            </a:r>
            <a:r>
              <a:rPr lang="es-PE" sz="2800" dirty="0" smtClean="0">
                <a:solidFill>
                  <a:schemeClr val="bg2">
                    <a:lumMod val="25000"/>
                  </a:schemeClr>
                </a:solidFill>
              </a:rPr>
              <a:t> se emplea cuando se relacionan </a:t>
            </a:r>
            <a:r>
              <a:rPr lang="es-PE" sz="2800" b="1" dirty="0" smtClean="0">
                <a:solidFill>
                  <a:schemeClr val="bg2">
                    <a:lumMod val="25000"/>
                  </a:schemeClr>
                </a:solidFill>
              </a:rPr>
              <a:t>tres o más magnitudes</a:t>
            </a:r>
            <a:r>
              <a:rPr lang="es-PE" sz="2800" dirty="0" smtClean="0">
                <a:solidFill>
                  <a:schemeClr val="bg2">
                    <a:lumMod val="25000"/>
                  </a:schemeClr>
                </a:solidFill>
              </a:rPr>
              <a:t>, de modo a partir de las relaciones establecidas entre las magnitudes.</a:t>
            </a:r>
          </a:p>
          <a:p>
            <a:pPr>
              <a:buFont typeface="Wingdings" pitchFamily="2" charset="2"/>
              <a:buChar char="v"/>
            </a:pPr>
            <a:r>
              <a:rPr lang="es-PE" sz="3200" dirty="0" smtClean="0">
                <a:solidFill>
                  <a:schemeClr val="bg2">
                    <a:lumMod val="25000"/>
                  </a:schemeClr>
                </a:solidFill>
              </a:rPr>
              <a:t>Una </a:t>
            </a:r>
            <a:r>
              <a:rPr lang="es-PE" sz="3200" b="1" dirty="0" smtClean="0">
                <a:solidFill>
                  <a:schemeClr val="bg2">
                    <a:lumMod val="25000"/>
                  </a:schemeClr>
                </a:solidFill>
              </a:rPr>
              <a:t>regla de tres compuesta</a:t>
            </a:r>
            <a:r>
              <a:rPr lang="es-PE" sz="3200" dirty="0" smtClean="0">
                <a:solidFill>
                  <a:schemeClr val="bg2">
                    <a:lumMod val="25000"/>
                  </a:schemeClr>
                </a:solidFill>
              </a:rPr>
              <a:t> se compone de varias </a:t>
            </a:r>
            <a:r>
              <a:rPr lang="es-PE" sz="3200" b="1" dirty="0" smtClean="0">
                <a:solidFill>
                  <a:schemeClr val="bg2">
                    <a:lumMod val="25000"/>
                  </a:schemeClr>
                </a:solidFill>
              </a:rPr>
              <a:t>reglas de tres simples </a:t>
            </a:r>
            <a:r>
              <a:rPr lang="es-PE" sz="3200" dirty="0" smtClean="0">
                <a:solidFill>
                  <a:schemeClr val="bg2">
                    <a:lumMod val="25000"/>
                  </a:schemeClr>
                </a:solidFill>
              </a:rPr>
              <a:t>aplicadas sucesivamente.</a:t>
            </a:r>
          </a:p>
          <a:p>
            <a:pPr>
              <a:buFont typeface="Wingdings" pitchFamily="2" charset="2"/>
              <a:buChar char="v"/>
            </a:pPr>
            <a:r>
              <a:rPr lang="es-PE" sz="3200" dirty="0" smtClean="0">
                <a:solidFill>
                  <a:schemeClr val="bg2">
                    <a:lumMod val="25000"/>
                  </a:schemeClr>
                </a:solidFill>
              </a:rPr>
              <a:t>Como entre las magnitudes se pueden establecer relaciones de </a:t>
            </a:r>
            <a:r>
              <a:rPr lang="es-PE" sz="3200" b="1" dirty="0" smtClean="0">
                <a:solidFill>
                  <a:schemeClr val="bg2">
                    <a:lumMod val="25000"/>
                  </a:schemeClr>
                </a:solidFill>
              </a:rPr>
              <a:t>proporcionalidad directa o inversa</a:t>
            </a:r>
            <a:r>
              <a:rPr lang="es-PE" sz="3200" dirty="0" smtClean="0">
                <a:solidFill>
                  <a:schemeClr val="bg2">
                    <a:lumMod val="25000"/>
                  </a:schemeClr>
                </a:solidFill>
              </a:rPr>
              <a:t>, podemos distinguir </a:t>
            </a:r>
            <a:r>
              <a:rPr lang="es-PE" sz="3200" b="1" dirty="0" smtClean="0">
                <a:solidFill>
                  <a:schemeClr val="bg2">
                    <a:lumMod val="25000"/>
                  </a:schemeClr>
                </a:solidFill>
              </a:rPr>
              <a:t>tres casos</a:t>
            </a:r>
            <a:r>
              <a:rPr lang="es-PE" sz="3200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s-PE" sz="3200" b="1" dirty="0" smtClean="0">
                <a:solidFill>
                  <a:schemeClr val="bg2">
                    <a:lumMod val="25000"/>
                  </a:schemeClr>
                </a:solidFill>
              </a:rPr>
              <a:t>regla de tres compuesta</a:t>
            </a:r>
            <a:r>
              <a:rPr lang="es-PE" sz="32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 spd="slow" advClick="0" advTm="11000">
    <p:newsflash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" presetClass="emph" presetSubtype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/>
          <a:lstStyle/>
          <a:p>
            <a:r>
              <a:rPr lang="es-PE" b="1" dirty="0" smtClean="0"/>
              <a:t>Regla de tres compuesta directa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s-PE" sz="2800" dirty="0" smtClean="0"/>
              <a:t>EJEMPLO:</a:t>
            </a:r>
          </a:p>
          <a:p>
            <a:pPr>
              <a:buNone/>
            </a:pPr>
            <a:r>
              <a:rPr lang="es-PE" sz="2800" dirty="0" smtClean="0"/>
              <a:t>Nueve grifos abiertos durante 10 horas diarias han consumido una cantidad de agua por valor de 20 €. Averiguar el precio del vertido de 15 grifos abiertos 12 horas durante los mismos días.</a:t>
            </a:r>
          </a:p>
          <a:p>
            <a:pPr>
              <a:buNone/>
            </a:pPr>
            <a:r>
              <a:rPr lang="es-PE" sz="2800" dirty="0" smtClean="0"/>
              <a:t>9 grifos  10 horas 20 € </a:t>
            </a:r>
          </a:p>
          <a:p>
            <a:pPr>
              <a:buNone/>
            </a:pPr>
            <a:r>
              <a:rPr lang="es-PE" sz="2800" dirty="0" smtClean="0"/>
              <a:t>15 grifos 12 horas    x € </a:t>
            </a:r>
          </a:p>
          <a:p>
            <a:pPr>
              <a:buNone/>
            </a:pPr>
            <a:endParaRPr lang="es-PE" dirty="0" smtClean="0"/>
          </a:p>
          <a:p>
            <a:pPr>
              <a:buNone/>
            </a:pPr>
            <a:endParaRPr lang="es-PE" dirty="0" smtClean="0"/>
          </a:p>
          <a:p>
            <a:endParaRPr lang="es-PE" sz="2000" dirty="0"/>
          </a:p>
        </p:txBody>
      </p:sp>
      <p:pic>
        <p:nvPicPr>
          <p:cNvPr id="4" name="Picture 2" descr="soluci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143512"/>
            <a:ext cx="2924177" cy="1143008"/>
          </a:xfrm>
          <a:prstGeom prst="rect">
            <a:avLst/>
          </a:prstGeom>
          <a:noFill/>
        </p:spPr>
      </p:pic>
      <p:pic>
        <p:nvPicPr>
          <p:cNvPr id="5" name="Picture 4" descr="solu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72074"/>
            <a:ext cx="2071702" cy="1357322"/>
          </a:xfrm>
          <a:prstGeom prst="rect">
            <a:avLst/>
          </a:prstGeom>
          <a:noFill/>
        </p:spPr>
      </p:pic>
      <p:pic>
        <p:nvPicPr>
          <p:cNvPr id="6" name="Picture 8" descr="ninnna.gif (14187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214818"/>
            <a:ext cx="128428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newsflash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4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Regla de tres compuesta inversa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135729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s-PE" b="1" dirty="0" smtClean="0"/>
              <a:t>Ejemplo</a:t>
            </a:r>
          </a:p>
          <a:p>
            <a:pPr>
              <a:buNone/>
            </a:pPr>
            <a:r>
              <a:rPr lang="es-PE" dirty="0" smtClean="0"/>
              <a:t>5 obreros trabajando, trabajando 6 horas diarias construyen un muro en 2 días. ¿Cuánto tardarán 4 obreros trabajando 7 horas diarias?</a:t>
            </a:r>
          </a:p>
          <a:p>
            <a:endParaRPr lang="es-PE" dirty="0"/>
          </a:p>
        </p:txBody>
      </p:sp>
      <p:sp>
        <p:nvSpPr>
          <p:cNvPr id="4" name="3 Llamada ovalada"/>
          <p:cNvSpPr/>
          <p:nvPr/>
        </p:nvSpPr>
        <p:spPr>
          <a:xfrm>
            <a:off x="1000100" y="3571876"/>
            <a:ext cx="6143668" cy="1571636"/>
          </a:xfrm>
          <a:prstGeom prst="wedgeEllipseCallou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s-PE" sz="2400" dirty="0" smtClean="0"/>
              <a:t>5 obreros  6 horas 2 días</a:t>
            </a:r>
          </a:p>
          <a:p>
            <a:pPr>
              <a:buNone/>
            </a:pPr>
            <a:r>
              <a:rPr lang="es-PE" sz="2400" dirty="0" smtClean="0"/>
              <a:t>4 obreros 7 horas    x días </a:t>
            </a:r>
            <a:endParaRPr lang="es-PE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42910" y="5500702"/>
            <a:ext cx="4714908" cy="1214446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Picture 5" descr="operaci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5016"/>
            <a:ext cx="3857625" cy="847732"/>
          </a:xfrm>
          <a:prstGeom prst="rect">
            <a:avLst/>
          </a:prstGeom>
          <a:noFill/>
        </p:spPr>
      </p:pic>
      <p:pic>
        <p:nvPicPr>
          <p:cNvPr id="7" name="Picture 7" descr="C:\Documents and Settings\User\Mis documentos\Mis imágenes\luckyTheCatOp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714884"/>
            <a:ext cx="1428760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1EE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1EE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Regla de tres </a:t>
            </a:r>
            <a:r>
              <a:rPr lang="es-PE" dirty="0" smtClean="0"/>
              <a:t>compuesta</a:t>
            </a:r>
            <a:r>
              <a:rPr lang="es-PE" b="1" dirty="0" smtClean="0"/>
              <a:t> mixta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sz="2000" b="1" dirty="0" smtClean="0"/>
              <a:t>Ejemplo</a:t>
            </a:r>
          </a:p>
          <a:p>
            <a:r>
              <a:rPr lang="es-PE" sz="2000" dirty="0" smtClean="0"/>
              <a:t>Si 8 obreros realizan en 9 días trabajando a razón de 6 horas por día un muro de 30 m. ¿Cuántos días necesitarán 10 obreros trabajando 8 horas diarias para realizar los 50 m de muro que faltan?</a:t>
            </a:r>
          </a:p>
          <a:p>
            <a:endParaRPr lang="es-PE" dirty="0"/>
          </a:p>
        </p:txBody>
      </p:sp>
      <p:sp>
        <p:nvSpPr>
          <p:cNvPr id="4" name="3 Llamada ovalada"/>
          <p:cNvSpPr/>
          <p:nvPr/>
        </p:nvSpPr>
        <p:spPr>
          <a:xfrm>
            <a:off x="1285852" y="3000372"/>
            <a:ext cx="6786610" cy="1643074"/>
          </a:xfrm>
          <a:prstGeom prst="wedgeEllipseCallout">
            <a:avLst>
              <a:gd name="adj1" fmla="val -34780"/>
              <a:gd name="adj2" fmla="val 64636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96875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srgbClr val="000000"/>
                </a:solidFill>
                <a:latin typeface="Arial" pitchFamily="34" charset="0"/>
              </a:rPr>
              <a:t>8 obreros 9dias 6horas 30m            </a:t>
            </a:r>
          </a:p>
          <a:p>
            <a:pPr lvl="0" indent="396875" fontAlgn="base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srgbClr val="000000"/>
                </a:solidFill>
                <a:latin typeface="Arial" pitchFamily="34" charset="0"/>
              </a:rPr>
              <a:t>10 obreros   </a:t>
            </a:r>
            <a:r>
              <a:rPr kumimoji="0" lang="es-P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lang="es-PE" dirty="0" smtClean="0">
                <a:solidFill>
                  <a:srgbClr val="000000"/>
                </a:solidFill>
                <a:latin typeface="Arial" pitchFamily="34" charset="0"/>
              </a:rPr>
              <a:t>x días   </a:t>
            </a:r>
            <a:r>
              <a:rPr kumimoji="0" lang="es-P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lang="es-PE" dirty="0" smtClean="0">
                <a:solidFill>
                  <a:srgbClr val="000000"/>
                </a:solidFill>
                <a:latin typeface="Arial" pitchFamily="34" charset="0"/>
              </a:rPr>
              <a:t>8 horas   </a:t>
            </a:r>
            <a:r>
              <a:rPr kumimoji="0" lang="es-P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lang="es-PE" dirty="0" smtClean="0">
                <a:solidFill>
                  <a:srgbClr val="000000"/>
                </a:solidFill>
                <a:latin typeface="Arial" pitchFamily="34" charset="0"/>
              </a:rPr>
              <a:t>50 m</a:t>
            </a:r>
            <a:endParaRPr lang="es-PE" dirty="0">
              <a:latin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4282" y="5000636"/>
            <a:ext cx="5214974" cy="164307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Picture 10" descr="resolució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214950"/>
            <a:ext cx="4214842" cy="121444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41" name="Picture 1" descr="C:\Documents and Settings\User\Mis documentos\Mis imágenes\imagesCA5565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8975" y="4500570"/>
            <a:ext cx="2105025" cy="21717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6513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PE" sz="2400" dirty="0" smtClean="0"/>
              <a:t>Doce obreros trabajando 15 </a:t>
            </a:r>
            <a:r>
              <a:rPr lang="es-PE" sz="2400" dirty="0" err="1" smtClean="0"/>
              <a:t>dias</a:t>
            </a:r>
            <a:r>
              <a:rPr lang="es-PE" sz="2400" dirty="0" smtClean="0"/>
              <a:t> de 8 horas diarias pueden construir 160m de un muro.</a:t>
            </a:r>
          </a:p>
          <a:p>
            <a:r>
              <a:rPr lang="es-PE" sz="2400" dirty="0" smtClean="0"/>
              <a:t>¿Cuántos </a:t>
            </a:r>
            <a:r>
              <a:rPr lang="es-PE" sz="2400" dirty="0" err="1" smtClean="0"/>
              <a:t>dias</a:t>
            </a:r>
            <a:r>
              <a:rPr lang="es-PE" sz="2400" dirty="0" smtClean="0"/>
              <a:t> </a:t>
            </a:r>
            <a:r>
              <a:rPr lang="es-PE" sz="2400" dirty="0" err="1" smtClean="0"/>
              <a:t>sw</a:t>
            </a:r>
            <a:r>
              <a:rPr lang="es-PE" sz="2400" dirty="0" smtClean="0"/>
              <a:t> demoraran 10 obreros trabajando 10 horas diarias para construir 200m del mismo muro?</a:t>
            </a:r>
          </a:p>
        </p:txBody>
      </p:sp>
      <p:pic>
        <p:nvPicPr>
          <p:cNvPr id="3074" name="Picture 2" descr="C:\Documents and Settings\User\Mis documentos\Mis imágenes\letra-s-mayuscula-marr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1047750" cy="104775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Mis documentos\Mis imágenes\letra-o-mayuscula-marr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7166"/>
            <a:ext cx="1047750" cy="10477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Mis documentos\Mis imágenes\letra-l-mayuscula-marr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57166"/>
            <a:ext cx="1047750" cy="1047750"/>
          </a:xfrm>
          <a:prstGeom prst="rect">
            <a:avLst/>
          </a:prstGeom>
          <a:noFill/>
        </p:spPr>
      </p:pic>
      <p:pic>
        <p:nvPicPr>
          <p:cNvPr id="3077" name="Picture 5" descr="C:\Documents and Settings\User\Mis documentos\Mis imágenes\letra-m-mayuscula-marro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57166"/>
            <a:ext cx="1047750" cy="1047750"/>
          </a:xfrm>
          <a:prstGeom prst="rect">
            <a:avLst/>
          </a:prstGeom>
          <a:noFill/>
        </p:spPr>
      </p:pic>
      <p:pic>
        <p:nvPicPr>
          <p:cNvPr id="3078" name="Picture 6" descr="C:\Documents and Settings\User\Mis documentos\Mis imágenes\letra-p-mayuscula-marron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57166"/>
            <a:ext cx="1047750" cy="1047750"/>
          </a:xfrm>
          <a:prstGeom prst="rect">
            <a:avLst/>
          </a:prstGeom>
          <a:noFill/>
        </p:spPr>
      </p:pic>
      <p:pic>
        <p:nvPicPr>
          <p:cNvPr id="3079" name="Picture 7" descr="C:\Documents and Settings\User\Mis documentos\Mis imágenes\letra-e-mayuscula-marro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66"/>
            <a:ext cx="1047750" cy="1047750"/>
          </a:xfrm>
          <a:prstGeom prst="rect">
            <a:avLst/>
          </a:prstGeom>
          <a:noFill/>
        </p:spPr>
      </p:pic>
      <p:pic>
        <p:nvPicPr>
          <p:cNvPr id="10" name="Picture 7" descr="C:\Documents and Settings\User\Mis documentos\Mis imágenes\letra-e-mayuscula-marron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357166"/>
            <a:ext cx="1047750" cy="1047750"/>
          </a:xfrm>
          <a:prstGeom prst="rect">
            <a:avLst/>
          </a:prstGeom>
          <a:noFill/>
        </p:spPr>
      </p:pic>
      <p:pic>
        <p:nvPicPr>
          <p:cNvPr id="3080" name="Picture 8" descr="C:\Documents and Settings\User\Mis documentos\Mis imágenes\j.kpo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357166"/>
            <a:ext cx="1047750" cy="1047750"/>
          </a:xfrm>
          <a:prstGeom prst="rect">
            <a:avLst/>
          </a:prstGeom>
          <a:noFill/>
        </p:spPr>
      </p:pic>
      <p:sp>
        <p:nvSpPr>
          <p:cNvPr id="13" name="12 Llamada de nube"/>
          <p:cNvSpPr/>
          <p:nvPr/>
        </p:nvSpPr>
        <p:spPr>
          <a:xfrm>
            <a:off x="1142976" y="3357562"/>
            <a:ext cx="5357850" cy="2357454"/>
          </a:xfrm>
          <a:prstGeom prst="cloudCallou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Obre       </a:t>
            </a:r>
            <a:r>
              <a:rPr lang="es-PE" dirty="0" err="1" smtClean="0"/>
              <a:t>dias</a:t>
            </a:r>
            <a:r>
              <a:rPr lang="es-PE" dirty="0" smtClean="0"/>
              <a:t>       h/d          obra</a:t>
            </a:r>
          </a:p>
          <a:p>
            <a:pPr marL="342900" indent="-342900" algn="ctr">
              <a:buAutoNum type="arabicPlain" startAt="12"/>
            </a:pPr>
            <a:r>
              <a:rPr lang="es-PE" dirty="0" smtClean="0"/>
              <a:t>           15         8         160  </a:t>
            </a:r>
          </a:p>
          <a:p>
            <a:pPr marL="342900" indent="-342900" algn="ctr"/>
            <a:r>
              <a:rPr lang="es-PE" dirty="0" smtClean="0"/>
              <a:t>10            X           10            200</a:t>
            </a:r>
          </a:p>
          <a:p>
            <a:pPr algn="ctr"/>
            <a:endParaRPr lang="es-PE" dirty="0" smtClean="0"/>
          </a:p>
          <a:p>
            <a:pPr algn="ctr"/>
            <a:r>
              <a:rPr lang="es-PE" dirty="0" smtClean="0"/>
              <a:t>X=1</a:t>
            </a:r>
            <a:endParaRPr lang="es-PE" dirty="0"/>
          </a:p>
        </p:txBody>
      </p:sp>
      <p:pic>
        <p:nvPicPr>
          <p:cNvPr id="3082" name="Picture 10" descr="C:\Documents and Settings\User\Mis documentos\Mis imágenes\hatitok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4857760"/>
            <a:ext cx="1604978" cy="1604978"/>
          </a:xfrm>
          <a:prstGeom prst="rect">
            <a:avLst/>
          </a:prstGeom>
          <a:noFill/>
        </p:spPr>
      </p:pic>
      <p:pic>
        <p:nvPicPr>
          <p:cNvPr id="3083" name="Picture 11" descr="C:\Documents and Settings\User\Mis documentos\Mis imágenes\21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8" y="357166"/>
            <a:ext cx="1714512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345</Words>
  <Application>Microsoft Office PowerPoint</Application>
  <PresentationFormat>Presentación en pantalla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Viajes</vt:lpstr>
      <vt:lpstr>Diapositiva 1</vt:lpstr>
      <vt:lpstr>Diapositiva 2</vt:lpstr>
      <vt:lpstr>Diapositiva 3</vt:lpstr>
      <vt:lpstr>Diapositiva 4</vt:lpstr>
      <vt:lpstr>Diapositiva 5</vt:lpstr>
      <vt:lpstr>Regla de tres compuesta directa</vt:lpstr>
      <vt:lpstr>Regla de tres compuesta inversa</vt:lpstr>
      <vt:lpstr>Regla de tres compuesta mixta</vt:lpstr>
      <vt:lpstr>Diapositiva 9</vt:lpstr>
      <vt:lpstr>Diapositiva 10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Micro</dc:creator>
  <cp:lastModifiedBy>SONIA</cp:lastModifiedBy>
  <cp:revision>23</cp:revision>
  <dcterms:created xsi:type="dcterms:W3CDTF">2006-04-28T04:31:24Z</dcterms:created>
  <dcterms:modified xsi:type="dcterms:W3CDTF">2012-06-26T06:23:10Z</dcterms:modified>
</cp:coreProperties>
</file>