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3.xml" ContentType="application/vnd.openxmlformats-officedocument.drawingml.diagramLayout+xml"/>
  <Override PartName="/ppt/slideMasters/slideMaster6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0" r:id="rId3"/>
    <p:sldMasterId id="2147483732" r:id="rId4"/>
    <p:sldMasterId id="2147483744" r:id="rId5"/>
    <p:sldMasterId id="2147483756" r:id="rId6"/>
  </p:sldMasterIdLst>
  <p:sldIdLst>
    <p:sldId id="256" r:id="rId7"/>
    <p:sldId id="258" r:id="rId8"/>
    <p:sldId id="266" r:id="rId9"/>
    <p:sldId id="257" r:id="rId10"/>
    <p:sldId id="260" r:id="rId11"/>
    <p:sldId id="259" r:id="rId12"/>
    <p:sldId id="263" r:id="rId13"/>
    <p:sldId id="268" r:id="rId14"/>
    <p:sldId id="269" r:id="rId15"/>
    <p:sldId id="270" r:id="rId16"/>
    <p:sldId id="271" r:id="rId17"/>
    <p:sldId id="272" r:id="rId18"/>
    <p:sldId id="264" r:id="rId19"/>
    <p:sldId id="262" r:id="rId20"/>
    <p:sldId id="265" r:id="rId21"/>
    <p:sldId id="273" r:id="rId22"/>
    <p:sldId id="261" r:id="rId2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5D82"/>
    <a:srgbClr val="D195C6"/>
    <a:srgbClr val="E378EE"/>
    <a:srgbClr val="CC66FF"/>
    <a:srgbClr val="4D3D59"/>
    <a:srgbClr val="9966FF"/>
    <a:srgbClr val="FFCCFF"/>
    <a:srgbClr val="CC99FF"/>
    <a:srgbClr val="9999FF"/>
    <a:srgbClr val="CC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0" autoAdjust="0"/>
    <p:restoredTop sz="94660"/>
  </p:normalViewPr>
  <p:slideViewPr>
    <p:cSldViewPr>
      <p:cViewPr>
        <p:scale>
          <a:sx n="86" d="100"/>
          <a:sy n="86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728657-F3C7-401B-9C38-69C2630691BD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E9548BA8-AA69-4A4C-A3D1-DB3E2D5B3FF4}">
      <dgm:prSet phldrT="[Texto]"/>
      <dgm:spPr/>
      <dgm:t>
        <a:bodyPr/>
        <a:lstStyle/>
        <a:p>
          <a:r>
            <a:rPr lang="es-ES_tradnl" dirty="0" smtClean="0"/>
            <a:t>Regla de compañía</a:t>
          </a:r>
          <a:endParaRPr lang="es-ES" dirty="0"/>
        </a:p>
      </dgm:t>
    </dgm:pt>
    <dgm:pt modelId="{FC34B9CA-9AFB-4019-B87C-5FA42F6E333E}" type="parTrans" cxnId="{99D5855F-4A0D-473A-871C-47451ABCEDB8}">
      <dgm:prSet/>
      <dgm:spPr/>
      <dgm:t>
        <a:bodyPr/>
        <a:lstStyle/>
        <a:p>
          <a:endParaRPr lang="es-ES"/>
        </a:p>
      </dgm:t>
    </dgm:pt>
    <dgm:pt modelId="{85207885-A468-4F65-895E-D50D9909716C}" type="sibTrans" cxnId="{99D5855F-4A0D-473A-871C-47451ABCEDB8}">
      <dgm:prSet/>
      <dgm:spPr/>
      <dgm:t>
        <a:bodyPr/>
        <a:lstStyle/>
        <a:p>
          <a:endParaRPr lang="es-ES"/>
        </a:p>
      </dgm:t>
    </dgm:pt>
    <dgm:pt modelId="{9566B970-D2B3-4F7A-9564-B2FC9F40849C}" type="pres">
      <dgm:prSet presAssocID="{50728657-F3C7-401B-9C38-69C2630691BD}" presName="linearFlow" presStyleCnt="0">
        <dgm:presLayoutVars>
          <dgm:dir/>
          <dgm:resizeHandles val="exact"/>
        </dgm:presLayoutVars>
      </dgm:prSet>
      <dgm:spPr/>
    </dgm:pt>
    <dgm:pt modelId="{68DE018D-A49A-4749-9897-8678C92507FA}" type="pres">
      <dgm:prSet presAssocID="{E9548BA8-AA69-4A4C-A3D1-DB3E2D5B3FF4}" presName="composite" presStyleCnt="0"/>
      <dgm:spPr/>
    </dgm:pt>
    <dgm:pt modelId="{430B2032-F8DD-4974-BA60-24F330E93A33}" type="pres">
      <dgm:prSet presAssocID="{E9548BA8-AA69-4A4C-A3D1-DB3E2D5B3FF4}" presName="imgShp" presStyleLbl="fgImgPlace1" presStyleIdx="0" presStyleCnt="1" custLinFactY="-100000" custLinFactNeighborX="59720" custLinFactNeighborY="-16502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CA3ED99-3CEC-457C-B09C-6357A6DCF11E}" type="pres">
      <dgm:prSet presAssocID="{E9548BA8-AA69-4A4C-A3D1-DB3E2D5B3FF4}" presName="txShp" presStyleLbl="node1" presStyleIdx="0" presStyleCnt="1" custLinFactY="-100000" custLinFactNeighborX="44839" custLinFactNeighborY="-1452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8103010-8E87-480E-A4A4-636CB1BE27B9}" type="presOf" srcId="{50728657-F3C7-401B-9C38-69C2630691BD}" destId="{9566B970-D2B3-4F7A-9564-B2FC9F40849C}" srcOrd="0" destOrd="0" presId="urn:microsoft.com/office/officeart/2005/8/layout/vList3#1"/>
    <dgm:cxn modelId="{BE6E6212-8126-4976-A29D-DE3ABF81E4E9}" type="presOf" srcId="{E9548BA8-AA69-4A4C-A3D1-DB3E2D5B3FF4}" destId="{6CA3ED99-3CEC-457C-B09C-6357A6DCF11E}" srcOrd="0" destOrd="0" presId="urn:microsoft.com/office/officeart/2005/8/layout/vList3#1"/>
    <dgm:cxn modelId="{99D5855F-4A0D-473A-871C-47451ABCEDB8}" srcId="{50728657-F3C7-401B-9C38-69C2630691BD}" destId="{E9548BA8-AA69-4A4C-A3D1-DB3E2D5B3FF4}" srcOrd="0" destOrd="0" parTransId="{FC34B9CA-9AFB-4019-B87C-5FA42F6E333E}" sibTransId="{85207885-A468-4F65-895E-D50D9909716C}"/>
    <dgm:cxn modelId="{89E7B18E-911D-4E23-A6D1-4210BCAB5A1C}" type="presParOf" srcId="{9566B970-D2B3-4F7A-9564-B2FC9F40849C}" destId="{68DE018D-A49A-4749-9897-8678C92507FA}" srcOrd="0" destOrd="0" presId="urn:microsoft.com/office/officeart/2005/8/layout/vList3#1"/>
    <dgm:cxn modelId="{E8DCC52A-D146-4978-AE07-731C71FC6961}" type="presParOf" srcId="{68DE018D-A49A-4749-9897-8678C92507FA}" destId="{430B2032-F8DD-4974-BA60-24F330E93A33}" srcOrd="0" destOrd="0" presId="urn:microsoft.com/office/officeart/2005/8/layout/vList3#1"/>
    <dgm:cxn modelId="{ECCD1F45-97EA-469D-B9F5-CD302FB8FC92}" type="presParOf" srcId="{68DE018D-A49A-4749-9897-8678C92507FA}" destId="{6CA3ED99-3CEC-457C-B09C-6357A6DCF11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8C70D6-BBE8-455B-8B36-B9A5E63FFF3C}" type="doc">
      <dgm:prSet loTypeId="urn:microsoft.com/office/officeart/2005/8/layout/arrow1" loCatId="process" qsTypeId="urn:microsoft.com/office/officeart/2005/8/quickstyle/3d5" qsCatId="3D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3FF28E2A-A765-423E-870E-1CFEFFC6B13D}">
      <dgm:prSet phldrT="[Texto]"/>
      <dgm:spPr/>
      <dgm:t>
        <a:bodyPr/>
        <a:lstStyle/>
        <a:p>
          <a:r>
            <a:rPr lang="es-ES_tradnl" dirty="0" smtClean="0"/>
            <a:t>Ganancia</a:t>
          </a:r>
          <a:endParaRPr lang="es-ES" dirty="0"/>
        </a:p>
      </dgm:t>
    </dgm:pt>
    <dgm:pt modelId="{F21278EE-95FC-4FF1-A21E-B968E54895A0}" type="parTrans" cxnId="{92759B1C-2583-4C9B-AAA0-F07249DDB202}">
      <dgm:prSet/>
      <dgm:spPr/>
      <dgm:t>
        <a:bodyPr/>
        <a:lstStyle/>
        <a:p>
          <a:endParaRPr lang="es-ES"/>
        </a:p>
      </dgm:t>
    </dgm:pt>
    <dgm:pt modelId="{11DBEA2B-6059-4F6F-89C6-0041D24DC6DD}" type="sibTrans" cxnId="{92759B1C-2583-4C9B-AAA0-F07249DDB202}">
      <dgm:prSet/>
      <dgm:spPr/>
      <dgm:t>
        <a:bodyPr/>
        <a:lstStyle/>
        <a:p>
          <a:endParaRPr lang="es-ES"/>
        </a:p>
      </dgm:t>
    </dgm:pt>
    <dgm:pt modelId="{B7DFD6C1-A041-41C2-A8A0-938FA5512C9F}">
      <dgm:prSet phldrT="[Texto]"/>
      <dgm:spPr/>
      <dgm:t>
        <a:bodyPr/>
        <a:lstStyle/>
        <a:p>
          <a:r>
            <a:rPr lang="es-ES_tradnl" dirty="0" smtClean="0">
              <a:solidFill>
                <a:srgbClr val="FFFF00"/>
              </a:solidFill>
            </a:rPr>
            <a:t>Capital </a:t>
          </a:r>
          <a:endParaRPr lang="es-ES" dirty="0">
            <a:solidFill>
              <a:srgbClr val="FFFF00"/>
            </a:solidFill>
          </a:endParaRPr>
        </a:p>
      </dgm:t>
    </dgm:pt>
    <dgm:pt modelId="{1F436C91-B661-4BAF-986E-7FA3479CA1CE}" type="parTrans" cxnId="{A4F70978-7D22-417C-BE14-65784B81FF8F}">
      <dgm:prSet/>
      <dgm:spPr/>
      <dgm:t>
        <a:bodyPr/>
        <a:lstStyle/>
        <a:p>
          <a:endParaRPr lang="es-ES"/>
        </a:p>
      </dgm:t>
    </dgm:pt>
    <dgm:pt modelId="{092CEB30-FBB5-4222-86E5-8DA9B9C38527}" type="sibTrans" cxnId="{A4F70978-7D22-417C-BE14-65784B81FF8F}">
      <dgm:prSet/>
      <dgm:spPr/>
      <dgm:t>
        <a:bodyPr/>
        <a:lstStyle/>
        <a:p>
          <a:endParaRPr lang="es-ES"/>
        </a:p>
      </dgm:t>
    </dgm:pt>
    <dgm:pt modelId="{5191D0CC-BA9C-46A9-913A-F271C930262C}" type="pres">
      <dgm:prSet presAssocID="{FC8C70D6-BBE8-455B-8B36-B9A5E63FFF3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21FB971-E753-422B-B4C9-C4C72C36176F}" type="pres">
      <dgm:prSet presAssocID="{3FF28E2A-A765-423E-870E-1CFEFFC6B13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3A70F6-D4F1-4BF2-8101-E214D2A7B138}" type="pres">
      <dgm:prSet presAssocID="{B7DFD6C1-A041-41C2-A8A0-938FA5512C9F}" presName="arrow" presStyleLbl="node1" presStyleIdx="1" presStyleCnt="2" custRadScaleRad="104273" custRadScaleInc="-76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462E6D1-485D-4C59-AC35-C93CE01692B0}" type="presOf" srcId="{3FF28E2A-A765-423E-870E-1CFEFFC6B13D}" destId="{221FB971-E753-422B-B4C9-C4C72C36176F}" srcOrd="0" destOrd="0" presId="urn:microsoft.com/office/officeart/2005/8/layout/arrow1"/>
    <dgm:cxn modelId="{400619EF-7085-44C0-AF46-52768BECA359}" type="presOf" srcId="{B7DFD6C1-A041-41C2-A8A0-938FA5512C9F}" destId="{CB3A70F6-D4F1-4BF2-8101-E214D2A7B138}" srcOrd="0" destOrd="0" presId="urn:microsoft.com/office/officeart/2005/8/layout/arrow1"/>
    <dgm:cxn modelId="{A4F70978-7D22-417C-BE14-65784B81FF8F}" srcId="{FC8C70D6-BBE8-455B-8B36-B9A5E63FFF3C}" destId="{B7DFD6C1-A041-41C2-A8A0-938FA5512C9F}" srcOrd="1" destOrd="0" parTransId="{1F436C91-B661-4BAF-986E-7FA3479CA1CE}" sibTransId="{092CEB30-FBB5-4222-86E5-8DA9B9C38527}"/>
    <dgm:cxn modelId="{C8807D21-7548-46C9-B1FC-46C88C431E5E}" type="presOf" srcId="{FC8C70D6-BBE8-455B-8B36-B9A5E63FFF3C}" destId="{5191D0CC-BA9C-46A9-913A-F271C930262C}" srcOrd="0" destOrd="0" presId="urn:microsoft.com/office/officeart/2005/8/layout/arrow1"/>
    <dgm:cxn modelId="{92759B1C-2583-4C9B-AAA0-F07249DDB202}" srcId="{FC8C70D6-BBE8-455B-8B36-B9A5E63FFF3C}" destId="{3FF28E2A-A765-423E-870E-1CFEFFC6B13D}" srcOrd="0" destOrd="0" parTransId="{F21278EE-95FC-4FF1-A21E-B968E54895A0}" sibTransId="{11DBEA2B-6059-4F6F-89C6-0041D24DC6DD}"/>
    <dgm:cxn modelId="{0B95FF2A-7A99-48D4-B5EA-F9C5A7078A36}" type="presParOf" srcId="{5191D0CC-BA9C-46A9-913A-F271C930262C}" destId="{221FB971-E753-422B-B4C9-C4C72C36176F}" srcOrd="0" destOrd="0" presId="urn:microsoft.com/office/officeart/2005/8/layout/arrow1"/>
    <dgm:cxn modelId="{D729AEC5-CB03-4A1B-9A65-C070639CB883}" type="presParOf" srcId="{5191D0CC-BA9C-46A9-913A-F271C930262C}" destId="{CB3A70F6-D4F1-4BF2-8101-E214D2A7B138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D8129B-9F9F-44BA-8858-A14281A82D95}" type="doc">
      <dgm:prSet loTypeId="urn:microsoft.com/office/officeart/2005/8/layout/arrow1" loCatId="process" qsTypeId="urn:microsoft.com/office/officeart/2005/8/quickstyle/3d5" qsCatId="3D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597061CB-3527-4717-95FC-C49F37E3A06F}">
      <dgm:prSet phldrT="[Texto]"/>
      <dgm:spPr/>
      <dgm:t>
        <a:bodyPr/>
        <a:lstStyle/>
        <a:p>
          <a:r>
            <a:rPr lang="es-ES_tradnl" dirty="0" smtClean="0"/>
            <a:t>Ganancia</a:t>
          </a:r>
          <a:endParaRPr lang="es-ES" dirty="0"/>
        </a:p>
      </dgm:t>
    </dgm:pt>
    <dgm:pt modelId="{00763A03-5B3E-4A16-A8DC-56C12F86ADD3}" type="parTrans" cxnId="{9E2AD26F-B267-4EB5-995C-9666F0D15B32}">
      <dgm:prSet/>
      <dgm:spPr/>
      <dgm:t>
        <a:bodyPr/>
        <a:lstStyle/>
        <a:p>
          <a:endParaRPr lang="es-ES"/>
        </a:p>
      </dgm:t>
    </dgm:pt>
    <dgm:pt modelId="{9C1EF723-5B62-4C27-8644-D869A2C1337F}" type="sibTrans" cxnId="{9E2AD26F-B267-4EB5-995C-9666F0D15B32}">
      <dgm:prSet/>
      <dgm:spPr/>
      <dgm:t>
        <a:bodyPr/>
        <a:lstStyle/>
        <a:p>
          <a:endParaRPr lang="es-ES"/>
        </a:p>
      </dgm:t>
    </dgm:pt>
    <dgm:pt modelId="{12DEAF1A-0825-47FB-B797-B9AEDAC0EF39}">
      <dgm:prSet phldrT="[Texto]"/>
      <dgm:spPr/>
      <dgm:t>
        <a:bodyPr/>
        <a:lstStyle/>
        <a:p>
          <a:r>
            <a:rPr lang="es-ES_tradnl" dirty="0" smtClean="0">
              <a:solidFill>
                <a:srgbClr val="FFFF00"/>
              </a:solidFill>
            </a:rPr>
            <a:t>Tiempo</a:t>
          </a:r>
          <a:r>
            <a:rPr lang="es-ES_tradnl" dirty="0" smtClean="0"/>
            <a:t> </a:t>
          </a:r>
          <a:endParaRPr lang="es-ES" dirty="0"/>
        </a:p>
      </dgm:t>
    </dgm:pt>
    <dgm:pt modelId="{7CA0CD10-2754-4E20-BBD9-EB39D6358EF4}" type="parTrans" cxnId="{7752C80D-6A18-49B4-9066-CCA9BC5947FF}">
      <dgm:prSet/>
      <dgm:spPr/>
      <dgm:t>
        <a:bodyPr/>
        <a:lstStyle/>
        <a:p>
          <a:endParaRPr lang="es-ES"/>
        </a:p>
      </dgm:t>
    </dgm:pt>
    <dgm:pt modelId="{D5000C03-F2C0-4EBF-8ACF-2773E9323A06}" type="sibTrans" cxnId="{7752C80D-6A18-49B4-9066-CCA9BC5947FF}">
      <dgm:prSet/>
      <dgm:spPr/>
      <dgm:t>
        <a:bodyPr/>
        <a:lstStyle/>
        <a:p>
          <a:endParaRPr lang="es-ES"/>
        </a:p>
      </dgm:t>
    </dgm:pt>
    <dgm:pt modelId="{A87E12B1-60C6-46BF-9176-3953BBF66EDD}" type="pres">
      <dgm:prSet presAssocID="{49D8129B-9F9F-44BA-8858-A14281A82D9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5EFF720-C6F5-481A-BF4A-C90DC909C275}" type="pres">
      <dgm:prSet presAssocID="{597061CB-3527-4717-95FC-C49F37E3A06F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A01E77-93D1-4E32-892C-9E76BDC05E1D}" type="pres">
      <dgm:prSet presAssocID="{12DEAF1A-0825-47FB-B797-B9AEDAC0EF39}" presName="arrow" presStyleLbl="node1" presStyleIdx="1" presStyleCnt="2" custRadScaleRad="105862" custRadScaleInc="78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6BA6353-41D4-457E-A432-42271A694A18}" type="presOf" srcId="{49D8129B-9F9F-44BA-8858-A14281A82D95}" destId="{A87E12B1-60C6-46BF-9176-3953BBF66EDD}" srcOrd="0" destOrd="0" presId="urn:microsoft.com/office/officeart/2005/8/layout/arrow1"/>
    <dgm:cxn modelId="{9E2AD26F-B267-4EB5-995C-9666F0D15B32}" srcId="{49D8129B-9F9F-44BA-8858-A14281A82D95}" destId="{597061CB-3527-4717-95FC-C49F37E3A06F}" srcOrd="0" destOrd="0" parTransId="{00763A03-5B3E-4A16-A8DC-56C12F86ADD3}" sibTransId="{9C1EF723-5B62-4C27-8644-D869A2C1337F}"/>
    <dgm:cxn modelId="{7752C80D-6A18-49B4-9066-CCA9BC5947FF}" srcId="{49D8129B-9F9F-44BA-8858-A14281A82D95}" destId="{12DEAF1A-0825-47FB-B797-B9AEDAC0EF39}" srcOrd="1" destOrd="0" parTransId="{7CA0CD10-2754-4E20-BBD9-EB39D6358EF4}" sibTransId="{D5000C03-F2C0-4EBF-8ACF-2773E9323A06}"/>
    <dgm:cxn modelId="{914A6CB1-FC2D-4C88-8575-5AEC3B73703C}" type="presOf" srcId="{597061CB-3527-4717-95FC-C49F37E3A06F}" destId="{75EFF720-C6F5-481A-BF4A-C90DC909C275}" srcOrd="0" destOrd="0" presId="urn:microsoft.com/office/officeart/2005/8/layout/arrow1"/>
    <dgm:cxn modelId="{7688FFF1-6073-4572-8D72-FF3C30DA4669}" type="presOf" srcId="{12DEAF1A-0825-47FB-B797-B9AEDAC0EF39}" destId="{56A01E77-93D1-4E32-892C-9E76BDC05E1D}" srcOrd="0" destOrd="0" presId="urn:microsoft.com/office/officeart/2005/8/layout/arrow1"/>
    <dgm:cxn modelId="{3A0B823E-A7A2-48B8-AD43-A454F5E40C57}" type="presParOf" srcId="{A87E12B1-60C6-46BF-9176-3953BBF66EDD}" destId="{75EFF720-C6F5-481A-BF4A-C90DC909C275}" srcOrd="0" destOrd="0" presId="urn:microsoft.com/office/officeart/2005/8/layout/arrow1"/>
    <dgm:cxn modelId="{0BB1B8BA-98D9-4D5C-8B9B-F275021CE0B0}" type="presParOf" srcId="{A87E12B1-60C6-46BF-9176-3953BBF66EDD}" destId="{56A01E77-93D1-4E32-892C-9E76BDC05E1D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A3ED99-3CEC-457C-B09C-6357A6DCF11E}">
      <dsp:nvSpPr>
        <dsp:cNvPr id="0" name=""/>
        <dsp:cNvSpPr/>
      </dsp:nvSpPr>
      <dsp:spPr>
        <a:xfrm rot="10800000">
          <a:off x="1938459" y="0"/>
          <a:ext cx="3847986" cy="16430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4550" tIns="171450" rIns="32004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4500" kern="1200" dirty="0" smtClean="0"/>
            <a:t>Regla de compañía</a:t>
          </a:r>
          <a:endParaRPr lang="es-ES" sz="4500" kern="1200" dirty="0"/>
        </a:p>
      </dsp:txBody>
      <dsp:txXfrm rot="10800000">
        <a:off x="1938459" y="0"/>
        <a:ext cx="3847986" cy="1643074"/>
      </dsp:txXfrm>
    </dsp:sp>
    <dsp:sp modelId="{430B2032-F8DD-4974-BA60-24F330E93A33}">
      <dsp:nvSpPr>
        <dsp:cNvPr id="0" name=""/>
        <dsp:cNvSpPr/>
      </dsp:nvSpPr>
      <dsp:spPr>
        <a:xfrm>
          <a:off x="1539704" y="0"/>
          <a:ext cx="1643074" cy="164307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1FB971-E753-422B-B4C9-C4C72C36176F}">
      <dsp:nvSpPr>
        <dsp:cNvPr id="0" name=""/>
        <dsp:cNvSpPr/>
      </dsp:nvSpPr>
      <dsp:spPr>
        <a:xfrm rot="16200000">
          <a:off x="134" y="621617"/>
          <a:ext cx="1536476" cy="1536476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smtClean="0"/>
            <a:t>Ganancia</a:t>
          </a:r>
          <a:endParaRPr lang="es-ES" sz="1900" kern="1200" dirty="0"/>
        </a:p>
      </dsp:txBody>
      <dsp:txXfrm rot="16200000">
        <a:off x="134" y="621617"/>
        <a:ext cx="1536476" cy="1536476"/>
      </dsp:txXfrm>
    </dsp:sp>
    <dsp:sp modelId="{CB3A70F6-D4F1-4BF2-8101-E214D2A7B138}">
      <dsp:nvSpPr>
        <dsp:cNvPr id="0" name=""/>
        <dsp:cNvSpPr/>
      </dsp:nvSpPr>
      <dsp:spPr>
        <a:xfrm rot="5400000">
          <a:off x="1690911" y="412754"/>
          <a:ext cx="1536476" cy="1536476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smtClean="0">
              <a:solidFill>
                <a:srgbClr val="FFFF00"/>
              </a:solidFill>
            </a:rPr>
            <a:t>Capital </a:t>
          </a:r>
          <a:endParaRPr lang="es-ES" sz="1900" kern="1200" dirty="0">
            <a:solidFill>
              <a:srgbClr val="FFFF00"/>
            </a:solidFill>
          </a:endParaRPr>
        </a:p>
      </dsp:txBody>
      <dsp:txXfrm rot="5400000">
        <a:off x="1690911" y="412754"/>
        <a:ext cx="1536476" cy="153647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EFF720-C6F5-481A-BF4A-C90DC909C275}">
      <dsp:nvSpPr>
        <dsp:cNvPr id="0" name=""/>
        <dsp:cNvSpPr/>
      </dsp:nvSpPr>
      <dsp:spPr>
        <a:xfrm rot="16200000">
          <a:off x="134" y="621617"/>
          <a:ext cx="1536476" cy="1536476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smtClean="0"/>
            <a:t>Ganancia</a:t>
          </a:r>
          <a:endParaRPr lang="es-ES" sz="1900" kern="1200" dirty="0"/>
        </a:p>
      </dsp:txBody>
      <dsp:txXfrm rot="16200000">
        <a:off x="134" y="621617"/>
        <a:ext cx="1536476" cy="1536476"/>
      </dsp:txXfrm>
    </dsp:sp>
    <dsp:sp modelId="{56A01E77-93D1-4E32-892C-9E76BDC05E1D}">
      <dsp:nvSpPr>
        <dsp:cNvPr id="0" name=""/>
        <dsp:cNvSpPr/>
      </dsp:nvSpPr>
      <dsp:spPr>
        <a:xfrm rot="5400000">
          <a:off x="1690911" y="841385"/>
          <a:ext cx="1536476" cy="1536476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smtClean="0">
              <a:solidFill>
                <a:srgbClr val="FFFF00"/>
              </a:solidFill>
            </a:rPr>
            <a:t>Tiempo</a:t>
          </a:r>
          <a:r>
            <a:rPr lang="es-ES_tradnl" sz="1900" kern="1200" dirty="0" smtClean="0"/>
            <a:t> </a:t>
          </a:r>
          <a:endParaRPr lang="es-ES" sz="1900" kern="1200" dirty="0"/>
        </a:p>
      </dsp:txBody>
      <dsp:txXfrm rot="5400000">
        <a:off x="1690911" y="841385"/>
        <a:ext cx="1536476" cy="1536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770226A-3EBD-434F-80D2-167A7B6DE1D3}" type="datetimeFigureOut">
              <a:rPr lang="es-MX" smtClean="0"/>
              <a:pPr/>
              <a:t>19/06/2012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DF1CC72-8AF8-41C1-9031-2DD4D991FBD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/>
              <a:pPr/>
              <a:t>19/06/2012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/>
              <a:pPr/>
              <a:t>19/06/2012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2314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710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5074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4011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0067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194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9459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405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/>
              <a:pPr/>
              <a:t>19/06/2012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1925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682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4098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2621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1822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756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45667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7446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7788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98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/>
              <a:pPr/>
              <a:t>19/06/2012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6504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135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352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4241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80201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0566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84627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0701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33016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05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/>
              <a:pPr/>
              <a:t>19/06/2012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493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02862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7268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0187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9237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8937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2273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6451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85381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235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/>
              <a:pPr/>
              <a:t>19/06/2012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63153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0565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71521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0375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8086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6717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9728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5200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64777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752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/>
              <a:pPr/>
              <a:t>19/06/2012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73278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6539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654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40611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25810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75208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032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226A-3EBD-434F-80D2-167A7B6DE1D3}" type="datetimeFigureOut">
              <a:rPr lang="es-MX" smtClean="0"/>
              <a:pPr/>
              <a:t>19/06/2012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CC72-8AF8-41C1-9031-2DD4D991FBD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770226A-3EBD-434F-80D2-167A7B6DE1D3}" type="datetimeFigureOut">
              <a:rPr lang="es-MX" smtClean="0"/>
              <a:pPr/>
              <a:t>19/06/2012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DF1CC72-8AF8-41C1-9031-2DD4D991FBD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770226A-3EBD-434F-80D2-167A7B6DE1D3}" type="datetimeFigureOut">
              <a:rPr lang="es-MX" smtClean="0"/>
              <a:pPr/>
              <a:t>19/06/2012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DF1CC72-8AF8-41C1-9031-2DD4D991FBD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770226A-3EBD-434F-80D2-167A7B6DE1D3}" type="datetimeFigureOut">
              <a:rPr lang="es-MX" smtClean="0"/>
              <a:pPr/>
              <a:t>19/06/2012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DF1CC72-8AF8-41C1-9031-2DD4D991FBD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61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02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67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29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770226A-3EBD-434F-80D2-167A7B6DE1D3}" type="datetimeFigureOut">
              <a:rPr lang="es-MX" smtClean="0">
                <a:solidFill>
                  <a:srgbClr val="465E9C"/>
                </a:solidFill>
              </a:rPr>
              <a:pPr/>
              <a:t>19/06/2012</a:t>
            </a:fld>
            <a:endParaRPr lang="es-MX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MX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DF1CC72-8AF8-41C1-9031-2DD4D991FBD7}" type="slidenum">
              <a:rPr lang="es-MX" smtClean="0">
                <a:solidFill>
                  <a:srgbClr val="465E9C"/>
                </a:solidFill>
              </a:rPr>
              <a:pPr/>
              <a:t>‹Nº›</a:t>
            </a:fld>
            <a:endParaRPr lang="es-MX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39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ifmania.com/" TargetMode="External"/><Relationship Id="rId13" Type="http://schemas.openxmlformats.org/officeDocument/2006/relationships/image" Target="../media/image14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12" Type="http://schemas.openxmlformats.org/officeDocument/2006/relationships/image" Target="../media/image1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hyperlink" Target="http://www.letrasanimadas.com/" TargetMode="External"/><Relationship Id="rId5" Type="http://schemas.openxmlformats.org/officeDocument/2006/relationships/image" Target="../media/image8.gif"/><Relationship Id="rId10" Type="http://schemas.openxmlformats.org/officeDocument/2006/relationships/image" Target="../media/image12.gif"/><Relationship Id="rId4" Type="http://schemas.openxmlformats.org/officeDocument/2006/relationships/image" Target="../media/image7.gif"/><Relationship Id="rId9" Type="http://schemas.openxmlformats.org/officeDocument/2006/relationships/image" Target="../media/image11.gif"/><Relationship Id="rId14" Type="http://schemas.openxmlformats.org/officeDocument/2006/relationships/image" Target="../media/image1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5.jpe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6.xml"/><Relationship Id="rId1" Type="http://schemas.openxmlformats.org/officeDocument/2006/relationships/audio" Target="file:///C:\Documents%20and%20Settings\Gilbertl%20Giuseppe\Mis%20documentos\Mi%20m&#250;sica\Baladitas\02%20-%20Kilometros.mp3" TargetMode="Externa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8.png"/><Relationship Id="rId4" Type="http://schemas.openxmlformats.org/officeDocument/2006/relationships/diagramData" Target="../diagrams/data1.xml"/><Relationship Id="rId9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Personal\Pictures\letra-r-glitter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340768"/>
            <a:ext cx="931263" cy="1139912"/>
          </a:xfrm>
          <a:prstGeom prst="rect">
            <a:avLst/>
          </a:prstGeom>
          <a:noFill/>
        </p:spPr>
      </p:pic>
      <p:pic>
        <p:nvPicPr>
          <p:cNvPr id="5" name="Picture 6" descr="C:\Users\Personal\Pictures\letra-e-glitter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340768"/>
            <a:ext cx="837930" cy="1137192"/>
          </a:xfrm>
          <a:prstGeom prst="rect">
            <a:avLst/>
          </a:prstGeom>
          <a:noFill/>
        </p:spPr>
      </p:pic>
      <p:pic>
        <p:nvPicPr>
          <p:cNvPr id="6" name="Picture 5" descr="C:\Users\Personal\Pictures\letra-a-glitter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268760"/>
            <a:ext cx="930898" cy="1196869"/>
          </a:xfrm>
          <a:prstGeom prst="rect">
            <a:avLst/>
          </a:prstGeom>
          <a:noFill/>
        </p:spPr>
      </p:pic>
      <p:pic>
        <p:nvPicPr>
          <p:cNvPr id="7" name="Picture 3" descr="C:\Users\Personal\Pictures\letra-l-glitter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65681" y="2964813"/>
            <a:ext cx="856451" cy="1088468"/>
          </a:xfrm>
          <a:prstGeom prst="rect">
            <a:avLst/>
          </a:prstGeom>
          <a:noFill/>
        </p:spPr>
      </p:pic>
      <p:pic>
        <p:nvPicPr>
          <p:cNvPr id="8" name="Picture 18" descr="Letra O Glitte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67466" y="2984414"/>
            <a:ext cx="801432" cy="1068575"/>
          </a:xfrm>
          <a:prstGeom prst="rect">
            <a:avLst/>
          </a:prstGeom>
          <a:noFill/>
        </p:spPr>
      </p:pic>
      <p:pic>
        <p:nvPicPr>
          <p:cNvPr id="9" name="Picture 18" descr="Gif Animados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68493" y="3005868"/>
            <a:ext cx="724691" cy="1062880"/>
          </a:xfrm>
          <a:prstGeom prst="rect">
            <a:avLst/>
          </a:prstGeom>
          <a:noFill/>
        </p:spPr>
      </p:pic>
      <p:pic>
        <p:nvPicPr>
          <p:cNvPr id="10" name="Picture 12" descr="Gif Animados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5240" y="2994174"/>
            <a:ext cx="866190" cy="1022587"/>
          </a:xfrm>
          <a:prstGeom prst="rect">
            <a:avLst/>
          </a:prstGeom>
          <a:noFill/>
        </p:spPr>
      </p:pic>
      <p:pic>
        <p:nvPicPr>
          <p:cNvPr id="11" name="Picture 2" descr="Gif Animados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35896" y="1340768"/>
            <a:ext cx="865253" cy="1101232"/>
          </a:xfrm>
          <a:prstGeom prst="rect">
            <a:avLst/>
          </a:prstGeom>
          <a:noFill/>
        </p:spPr>
      </p:pic>
      <p:pic>
        <p:nvPicPr>
          <p:cNvPr id="12" name="Picture 2" descr="Gif Animados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76413" y="2931181"/>
            <a:ext cx="869350" cy="1106445"/>
          </a:xfrm>
          <a:prstGeom prst="rect">
            <a:avLst/>
          </a:prstGeom>
          <a:noFill/>
        </p:spPr>
      </p:pic>
      <p:pic>
        <p:nvPicPr>
          <p:cNvPr id="13" name="Picture 18" descr="Letra O Glitte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1340768"/>
            <a:ext cx="886743" cy="1182324"/>
          </a:xfrm>
          <a:prstGeom prst="rect">
            <a:avLst/>
          </a:prstGeom>
          <a:noFill/>
        </p:spPr>
      </p:pic>
      <p:pic>
        <p:nvPicPr>
          <p:cNvPr id="14" name="Picture 7" descr="C:\Users\Personal\Pictures\letra-r-glitter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340768"/>
            <a:ext cx="922937" cy="1129720"/>
          </a:xfrm>
          <a:prstGeom prst="rect">
            <a:avLst/>
          </a:prstGeom>
          <a:noFill/>
        </p:spPr>
      </p:pic>
      <p:pic>
        <p:nvPicPr>
          <p:cNvPr id="15" name="Picture 7" descr="C:\Users\Personal\Pictures\letra-r-glitter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1993" y="2983663"/>
            <a:ext cx="877193" cy="1073730"/>
          </a:xfrm>
          <a:prstGeom prst="rect">
            <a:avLst/>
          </a:prstGeom>
          <a:noFill/>
        </p:spPr>
      </p:pic>
      <p:pic>
        <p:nvPicPr>
          <p:cNvPr id="16" name="Picture 2" descr="Gif Animados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15827" y="2981630"/>
            <a:ext cx="869350" cy="1106445"/>
          </a:xfrm>
          <a:prstGeom prst="rect">
            <a:avLst/>
          </a:prstGeom>
          <a:noFill/>
        </p:spPr>
      </p:pic>
      <p:pic>
        <p:nvPicPr>
          <p:cNvPr id="17" name="Picture 18" descr="Letra O Glitte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1492" y="3018250"/>
            <a:ext cx="801432" cy="1068575"/>
          </a:xfrm>
          <a:prstGeom prst="rect">
            <a:avLst/>
          </a:prstGeom>
          <a:noFill/>
        </p:spPr>
      </p:pic>
      <p:pic>
        <p:nvPicPr>
          <p:cNvPr id="18" name="Picture 7" descr="C:\Users\Personal\Pictures\letra-r-glitter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7758" y="3009421"/>
            <a:ext cx="877193" cy="1073730"/>
          </a:xfrm>
          <a:prstGeom prst="rect">
            <a:avLst/>
          </a:prstGeom>
          <a:noFill/>
        </p:spPr>
      </p:pic>
      <p:pic>
        <p:nvPicPr>
          <p:cNvPr id="19" name="Picture 18" descr="Letra O Glitte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34569" y="2996952"/>
            <a:ext cx="777476" cy="1036635"/>
          </a:xfrm>
          <a:prstGeom prst="rect">
            <a:avLst/>
          </a:prstGeom>
          <a:noFill/>
        </p:spPr>
      </p:pic>
      <p:pic>
        <p:nvPicPr>
          <p:cNvPr id="20" name="Picture 4" descr="Gif Animados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78534" y="3017952"/>
            <a:ext cx="828457" cy="1070622"/>
          </a:xfrm>
          <a:prstGeom prst="rect">
            <a:avLst/>
          </a:prstGeom>
          <a:noFill/>
        </p:spPr>
      </p:pic>
      <p:pic>
        <p:nvPicPr>
          <p:cNvPr id="21" name="Picture 5" descr="C:\Users\Personal\Pictures\letra-a-glitter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2234" y="2942018"/>
            <a:ext cx="856453" cy="1101155"/>
          </a:xfrm>
          <a:prstGeom prst="rect">
            <a:avLst/>
          </a:prstGeom>
          <a:noFill/>
        </p:spPr>
      </p:pic>
      <p:pic>
        <p:nvPicPr>
          <p:cNvPr id="22" name="Picture 6" descr="Gif Animados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8144" y="1340768"/>
            <a:ext cx="886743" cy="1173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97489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43208" y="142852"/>
            <a:ext cx="6000792" cy="988171"/>
          </a:xfrm>
          <a:ln>
            <a:solidFill>
              <a:srgbClr val="00B050"/>
            </a:solidFill>
          </a:ln>
          <a:scene3d>
            <a:camera prst="obliqueBottomLeft"/>
            <a:lightRig rig="morning" dir="t">
              <a:rot lat="0" lon="0" rev="3000000"/>
            </a:lightRig>
          </a:scene3d>
          <a:sp3d extrusionH="133350" prstMaterial="metal">
            <a:bevelT w="57150" h="88900"/>
            <a:bevelB w="25400" h="88900"/>
            <a:extrusionClr>
              <a:srgbClr val="00B050"/>
            </a:extrusionClr>
          </a:sp3d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s-ES_tradnl" sz="4000" dirty="0" smtClean="0">
                <a:solidFill>
                  <a:srgbClr val="00B050"/>
                </a:solidFill>
                <a:latin typeface="Tempus Sans ITC" pitchFamily="82" charset="0"/>
              </a:rPr>
              <a:t>Luego respecto a sus valores</a:t>
            </a:r>
            <a:endParaRPr lang="es-ES" sz="4000" dirty="0">
              <a:solidFill>
                <a:srgbClr val="00B050"/>
              </a:solidFill>
              <a:latin typeface="Tempus Sans ITC" pitchFamily="82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643174" y="1643050"/>
            <a:ext cx="2939521" cy="820208"/>
          </a:xfrm>
        </p:spPr>
        <p:txBody>
          <a:bodyPr anchor="t">
            <a:normAutofit/>
          </a:bodyPr>
          <a:lstStyle/>
          <a:p>
            <a:r>
              <a:rPr lang="es-ES_tradnl" sz="2800" dirty="0" smtClean="0">
                <a:solidFill>
                  <a:srgbClr val="00B050"/>
                </a:solidFill>
                <a:latin typeface="Comic Sans MS" pitchFamily="66" charset="0"/>
              </a:rPr>
              <a:t>Ganancias</a:t>
            </a:r>
            <a:endParaRPr lang="es-ES" sz="28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3"/>
          </p:nvPr>
        </p:nvSpPr>
        <p:spPr>
          <a:xfrm>
            <a:off x="5214942" y="2214554"/>
            <a:ext cx="2857520" cy="857256"/>
          </a:xfrm>
        </p:spPr>
        <p:txBody>
          <a:bodyPr>
            <a:normAutofit/>
          </a:bodyPr>
          <a:lstStyle/>
          <a:p>
            <a:r>
              <a:rPr lang="es-ES_tradnl" sz="2400" dirty="0" smtClean="0">
                <a:solidFill>
                  <a:srgbClr val="00B050"/>
                </a:solidFill>
                <a:latin typeface="Comic Sans MS" pitchFamily="66" charset="0"/>
              </a:rPr>
              <a:t>capital</a:t>
            </a:r>
            <a:endParaRPr lang="es-ES" sz="24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7" name="6 División"/>
          <p:cNvSpPr/>
          <p:nvPr/>
        </p:nvSpPr>
        <p:spPr>
          <a:xfrm>
            <a:off x="4929190" y="2143116"/>
            <a:ext cx="785818" cy="714380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Multiplicar"/>
          <p:cNvSpPr/>
          <p:nvPr/>
        </p:nvSpPr>
        <p:spPr>
          <a:xfrm>
            <a:off x="7000892" y="2928934"/>
            <a:ext cx="714380" cy="78581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8 Igual que"/>
          <p:cNvSpPr/>
          <p:nvPr/>
        </p:nvSpPr>
        <p:spPr>
          <a:xfrm>
            <a:off x="5929322" y="5286388"/>
            <a:ext cx="857256" cy="92869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7072330" y="3786190"/>
          <a:ext cx="2571768" cy="8572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1768"/>
              </a:tblGrid>
              <a:tr h="857256">
                <a:tc>
                  <a:txBody>
                    <a:bodyPr/>
                    <a:lstStyle/>
                    <a:p>
                      <a:r>
                        <a:rPr lang="es-ES_tradnl" sz="2400" b="1" dirty="0" smtClean="0">
                          <a:solidFill>
                            <a:srgbClr val="00B050"/>
                          </a:solidFill>
                          <a:latin typeface="Comic Sans MS" pitchFamily="66" charset="0"/>
                        </a:rPr>
                        <a:t>Tiempo</a:t>
                      </a:r>
                      <a:endParaRPr lang="es-ES" sz="2400" b="1" dirty="0">
                        <a:solidFill>
                          <a:srgbClr val="00B05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6429388" y="5500702"/>
          <a:ext cx="2000264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0264"/>
              </a:tblGrid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es-ES_tradnl" sz="7200" dirty="0" smtClean="0">
                          <a:solidFill>
                            <a:srgbClr val="00B050"/>
                          </a:solidFill>
                          <a:latin typeface="Comic Sans MS" pitchFamily="66" charset="0"/>
                        </a:rPr>
                        <a:t>K</a:t>
                      </a:r>
                      <a:endParaRPr lang="es-ES" sz="7200" dirty="0">
                        <a:solidFill>
                          <a:srgbClr val="00B05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 descr="C:\Archivos de programa\Microsoft Office\MEDIA\CAGCAT10\j0186002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10000"/>
          </a:blip>
          <a:srcRect/>
          <a:stretch>
            <a:fillRect/>
          </a:stretch>
        </p:blipFill>
        <p:spPr bwMode="auto">
          <a:xfrm>
            <a:off x="428596" y="4714884"/>
            <a:ext cx="2357454" cy="2423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48125094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2" y="1071546"/>
            <a:ext cx="3357586" cy="1162835"/>
          </a:xfrm>
          <a:ln>
            <a:noFill/>
          </a:ln>
        </p:spPr>
        <p:txBody>
          <a:bodyPr/>
          <a:lstStyle/>
          <a:p>
            <a:r>
              <a:rPr lang="es-ES_tradn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Ejemplo:</a:t>
            </a:r>
            <a:endParaRPr lang="es-E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3"/>
          </p:nvPr>
        </p:nvSpPr>
        <p:spPr>
          <a:xfrm>
            <a:off x="4214810" y="2428868"/>
            <a:ext cx="4929190" cy="4143404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Comic Sans MS" pitchFamily="66" charset="0"/>
              </a:rPr>
              <a:t>Cuatro socios reúnen </a:t>
            </a:r>
            <a:r>
              <a:rPr lang="es-ES_tradnl" sz="2000" dirty="0" smtClean="0">
                <a:solidFill>
                  <a:srgbClr val="FFC000"/>
                </a:solidFill>
                <a:latin typeface="Comic Sans MS" pitchFamily="66" charset="0"/>
              </a:rPr>
              <a:t>S/</a:t>
            </a:r>
            <a:r>
              <a:rPr lang="es-ES_tradnl" dirty="0" smtClean="0">
                <a:solidFill>
                  <a:srgbClr val="FFC000"/>
                </a:solidFill>
                <a:latin typeface="Comic Sans MS" pitchFamily="66" charset="0"/>
              </a:rPr>
              <a:t>.2 000 000 de los cuales primero aporta S/.40 000;el segundo aporta a los ¾ de lo que aportó el 1ro,el 3ro,los (5/3) de lo que puso el 2do y el 4to ,lo restante .Explotan una industria durante 4 años .Si tienen hay que repartir una ganancia de S/.1 500 000,la pregunta es ¿Cuánto le toca al 4to socio?</a:t>
            </a:r>
            <a:endParaRPr lang="es-ES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058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0100" y="571480"/>
            <a:ext cx="4143404" cy="1571636"/>
          </a:xfr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ES_tradn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5C28BA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empus Sans ITC" pitchFamily="82" charset="0"/>
              </a:rPr>
              <a:t>Apliquemos :</a:t>
            </a:r>
            <a:endParaRPr lang="es-E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5C28BA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3"/>
          </p:nvPr>
        </p:nvSpPr>
        <p:spPr>
          <a:xfrm>
            <a:off x="928662" y="2071678"/>
            <a:ext cx="2944368" cy="822960"/>
          </a:xfrm>
          <a:noFill/>
        </p:spPr>
        <p:txBody>
          <a:bodyPr/>
          <a:lstStyle/>
          <a:p>
            <a:r>
              <a:rPr lang="es-ES_tradnl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5C28BA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Entonces hacemos lo siguiente :</a:t>
            </a:r>
            <a:endParaRPr lang="es-ES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5C28BA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6559700" cy="1199012"/>
          </a:xfrm>
          <a:noFill/>
        </p:spPr>
        <p:txBody>
          <a:bodyPr/>
          <a:lstStyle/>
          <a:p>
            <a:r>
              <a:rPr lang="es-ES_tradnl" sz="3200" dirty="0" smtClean="0">
                <a:latin typeface="Tempus Sans ITC" pitchFamily="82" charset="0"/>
              </a:rPr>
              <a:t>G</a:t>
            </a:r>
            <a:r>
              <a:rPr lang="es-ES_tradnl" dirty="0" smtClean="0">
                <a:latin typeface="Tempus Sans ITC" pitchFamily="82" charset="0"/>
              </a:rPr>
              <a:t>1 </a:t>
            </a:r>
            <a:r>
              <a:rPr lang="es-ES_tradnl" dirty="0" smtClean="0">
                <a:solidFill>
                  <a:srgbClr val="FF0000"/>
                </a:solidFill>
                <a:latin typeface="Tempus Sans ITC" pitchFamily="82" charset="0"/>
              </a:rPr>
              <a:t>/</a:t>
            </a:r>
            <a:r>
              <a:rPr lang="es-ES_tradnl" dirty="0" smtClean="0">
                <a:latin typeface="Tempus Sans ITC" pitchFamily="82" charset="0"/>
              </a:rPr>
              <a:t>400 </a:t>
            </a:r>
            <a:r>
              <a:rPr lang="es-ES_tradnl" i="1" dirty="0" smtClean="0">
                <a:latin typeface="Tempus Sans ITC" pitchFamily="82" charset="0"/>
              </a:rPr>
              <a:t>000</a:t>
            </a:r>
            <a:r>
              <a:rPr lang="es-ES_tradnl" i="1" dirty="0" smtClean="0">
                <a:solidFill>
                  <a:srgbClr val="FF0000"/>
                </a:solidFill>
                <a:latin typeface="Tempus Sans ITC" pitchFamily="82" charset="0"/>
              </a:rPr>
              <a:t>x</a:t>
            </a:r>
            <a:r>
              <a:rPr lang="es-ES_tradnl" i="1" dirty="0" smtClean="0">
                <a:latin typeface="Tempus Sans ITC" pitchFamily="82" charset="0"/>
              </a:rPr>
              <a:t>4</a:t>
            </a:r>
            <a:r>
              <a:rPr lang="es-ES_tradnl" dirty="0" smtClean="0">
                <a:solidFill>
                  <a:srgbClr val="FF0000"/>
                </a:solidFill>
                <a:latin typeface="Tempus Sans ITC" pitchFamily="82" charset="0"/>
              </a:rPr>
              <a:t>=</a:t>
            </a:r>
            <a:r>
              <a:rPr lang="es-ES_tradnl" dirty="0" smtClean="0">
                <a:latin typeface="Tempus Sans ITC" pitchFamily="82" charset="0"/>
              </a:rPr>
              <a:t> </a:t>
            </a:r>
            <a:r>
              <a:rPr lang="es-ES_tradnl" sz="3200" dirty="0" smtClean="0">
                <a:latin typeface="Tempus Sans ITC" pitchFamily="82" charset="0"/>
              </a:rPr>
              <a:t>G</a:t>
            </a:r>
            <a:r>
              <a:rPr lang="es-ES_tradnl" dirty="0" smtClean="0">
                <a:latin typeface="Tempus Sans ITC" pitchFamily="82" charset="0"/>
              </a:rPr>
              <a:t>2</a:t>
            </a:r>
            <a:r>
              <a:rPr lang="es-ES_tradnl" dirty="0" smtClean="0">
                <a:solidFill>
                  <a:srgbClr val="FF0000"/>
                </a:solidFill>
                <a:latin typeface="Tempus Sans ITC" pitchFamily="82" charset="0"/>
              </a:rPr>
              <a:t>/</a:t>
            </a:r>
            <a:r>
              <a:rPr lang="es-ES_tradnl" dirty="0" smtClean="0">
                <a:latin typeface="Tempus Sans ITC" pitchFamily="82" charset="0"/>
              </a:rPr>
              <a:t>300 000</a:t>
            </a:r>
            <a:r>
              <a:rPr lang="es-ES_tradnl" dirty="0" smtClean="0">
                <a:solidFill>
                  <a:srgbClr val="FF0000"/>
                </a:solidFill>
                <a:latin typeface="Tempus Sans ITC" pitchFamily="82" charset="0"/>
              </a:rPr>
              <a:t>x</a:t>
            </a:r>
            <a:r>
              <a:rPr lang="es-ES_tradnl" dirty="0" smtClean="0">
                <a:latin typeface="Tempus Sans ITC" pitchFamily="82" charset="0"/>
              </a:rPr>
              <a:t>4</a:t>
            </a:r>
            <a:r>
              <a:rPr lang="es-ES_tradnl" dirty="0" smtClean="0">
                <a:solidFill>
                  <a:srgbClr val="FF0000"/>
                </a:solidFill>
                <a:latin typeface="Tempus Sans ITC" pitchFamily="82" charset="0"/>
              </a:rPr>
              <a:t>=</a:t>
            </a:r>
            <a:r>
              <a:rPr lang="es-ES_tradnl" sz="3200" dirty="0" smtClean="0">
                <a:latin typeface="Tempus Sans ITC" pitchFamily="82" charset="0"/>
              </a:rPr>
              <a:t>G</a:t>
            </a:r>
            <a:r>
              <a:rPr lang="es-ES_tradnl" dirty="0" smtClean="0">
                <a:latin typeface="Tempus Sans ITC" pitchFamily="82" charset="0"/>
              </a:rPr>
              <a:t>3</a:t>
            </a:r>
            <a:r>
              <a:rPr lang="es-ES_tradnl" dirty="0" smtClean="0">
                <a:solidFill>
                  <a:srgbClr val="FF0000"/>
                </a:solidFill>
                <a:latin typeface="Tempus Sans ITC" pitchFamily="82" charset="0"/>
              </a:rPr>
              <a:t>/</a:t>
            </a:r>
            <a:r>
              <a:rPr lang="es-ES_tradnl" dirty="0" smtClean="0">
                <a:latin typeface="Tempus Sans ITC" pitchFamily="82" charset="0"/>
              </a:rPr>
              <a:t>500 000</a:t>
            </a:r>
            <a:r>
              <a:rPr lang="es-ES_tradnl" dirty="0" smtClean="0">
                <a:solidFill>
                  <a:srgbClr val="FF0000"/>
                </a:solidFill>
                <a:latin typeface="Tempus Sans ITC" pitchFamily="82" charset="0"/>
              </a:rPr>
              <a:t>x</a:t>
            </a:r>
            <a:r>
              <a:rPr lang="es-ES_tradnl" dirty="0" smtClean="0">
                <a:latin typeface="Tempus Sans ITC" pitchFamily="82" charset="0"/>
              </a:rPr>
              <a:t>4</a:t>
            </a:r>
            <a:r>
              <a:rPr lang="es-ES_tradnl" dirty="0" smtClean="0">
                <a:solidFill>
                  <a:srgbClr val="FF0000"/>
                </a:solidFill>
                <a:latin typeface="Tempus Sans ITC" pitchFamily="82" charset="0"/>
              </a:rPr>
              <a:t>=</a:t>
            </a:r>
            <a:r>
              <a:rPr lang="es-ES_tradnl" sz="3200" dirty="0" smtClean="0">
                <a:latin typeface="Tempus Sans ITC" pitchFamily="82" charset="0"/>
              </a:rPr>
              <a:t>G</a:t>
            </a:r>
            <a:r>
              <a:rPr lang="es-ES_tradnl" dirty="0" smtClean="0">
                <a:latin typeface="Tempus Sans ITC" pitchFamily="82" charset="0"/>
              </a:rPr>
              <a:t>4</a:t>
            </a:r>
            <a:r>
              <a:rPr lang="es-ES_tradnl" dirty="0" smtClean="0">
                <a:solidFill>
                  <a:srgbClr val="FF0000"/>
                </a:solidFill>
                <a:latin typeface="Tempus Sans ITC" pitchFamily="82" charset="0"/>
              </a:rPr>
              <a:t>/</a:t>
            </a:r>
            <a:r>
              <a:rPr lang="es-ES_tradnl" dirty="0" smtClean="0">
                <a:latin typeface="Tempus Sans ITC" pitchFamily="82" charset="0"/>
              </a:rPr>
              <a:t>800 000</a:t>
            </a:r>
            <a:r>
              <a:rPr lang="es-ES_tradnl" dirty="0" smtClean="0">
                <a:solidFill>
                  <a:srgbClr val="FF0000"/>
                </a:solidFill>
                <a:latin typeface="Tempus Sans ITC" pitchFamily="82" charset="0"/>
              </a:rPr>
              <a:t>x</a:t>
            </a:r>
            <a:r>
              <a:rPr lang="es-ES_tradnl" dirty="0" smtClean="0">
                <a:latin typeface="Tempus Sans ITC" pitchFamily="82" charset="0"/>
              </a:rPr>
              <a:t>4</a:t>
            </a:r>
            <a:endParaRPr lang="es-ES" dirty="0">
              <a:latin typeface="Tempus Sans ITC" pitchFamily="82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285852" y="4143380"/>
          <a:ext cx="6572296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72296"/>
              </a:tblGrid>
              <a:tr h="571504">
                <a:tc>
                  <a:txBody>
                    <a:bodyPr/>
                    <a:lstStyle/>
                    <a:p>
                      <a:r>
                        <a:rPr lang="es-ES_tradnl" sz="3200" dirty="0" smtClean="0">
                          <a:latin typeface="Tempus Sans ITC" pitchFamily="82" charset="0"/>
                        </a:rPr>
                        <a:t>G</a:t>
                      </a:r>
                      <a:r>
                        <a:rPr lang="es-ES_tradnl" sz="2400" dirty="0" smtClean="0">
                          <a:latin typeface="Tempus Sans ITC" pitchFamily="82" charset="0"/>
                        </a:rPr>
                        <a:t>1</a:t>
                      </a:r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latin typeface="Tempus Sans ITC" pitchFamily="82" charset="0"/>
                        </a:rPr>
                        <a:t>/</a:t>
                      </a:r>
                      <a:r>
                        <a:rPr lang="es-ES_tradnl" sz="2400" dirty="0" smtClean="0">
                          <a:latin typeface="Tempus Sans ITC" pitchFamily="82" charset="0"/>
                        </a:rPr>
                        <a:t>4</a:t>
                      </a:r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latin typeface="Tempus Sans ITC" pitchFamily="82" charset="0"/>
                        </a:rPr>
                        <a:t>=</a:t>
                      </a:r>
                      <a:r>
                        <a:rPr lang="es-ES_tradnl" sz="3200" b="1" baseline="0" dirty="0" smtClean="0">
                          <a:solidFill>
                            <a:srgbClr val="7030A0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s-ES_tradnl" sz="3200" baseline="0" dirty="0" smtClean="0">
                          <a:latin typeface="Tempus Sans ITC" pitchFamily="82" charset="0"/>
                        </a:rPr>
                        <a:t>G</a:t>
                      </a:r>
                      <a:r>
                        <a:rPr lang="es-ES_tradnl" sz="2400" baseline="0" dirty="0" smtClean="0">
                          <a:latin typeface="Tempus Sans ITC" pitchFamily="82" charset="0"/>
                        </a:rPr>
                        <a:t>2</a:t>
                      </a:r>
                      <a:r>
                        <a:rPr lang="es-ES_tradnl" sz="2400" b="1" baseline="0" dirty="0" smtClean="0">
                          <a:solidFill>
                            <a:srgbClr val="FF0000"/>
                          </a:solidFill>
                          <a:latin typeface="Tempus Sans ITC" pitchFamily="82" charset="0"/>
                        </a:rPr>
                        <a:t>/</a:t>
                      </a:r>
                      <a:r>
                        <a:rPr lang="es-ES_tradnl" sz="2400" baseline="0" dirty="0" smtClean="0">
                          <a:latin typeface="Tempus Sans ITC" pitchFamily="82" charset="0"/>
                        </a:rPr>
                        <a:t>3</a:t>
                      </a:r>
                      <a:r>
                        <a:rPr lang="es-ES_tradnl" sz="2400" b="1" baseline="0" dirty="0" smtClean="0">
                          <a:solidFill>
                            <a:srgbClr val="FF0000"/>
                          </a:solidFill>
                          <a:latin typeface="Tempus Sans ITC" pitchFamily="82" charset="0"/>
                        </a:rPr>
                        <a:t>=</a:t>
                      </a:r>
                      <a:r>
                        <a:rPr lang="es-ES_tradnl" sz="3200" baseline="0" dirty="0" smtClean="0">
                          <a:latin typeface="Tempus Sans ITC" pitchFamily="82" charset="0"/>
                        </a:rPr>
                        <a:t>G</a:t>
                      </a:r>
                      <a:r>
                        <a:rPr lang="es-ES_tradnl" sz="2400" baseline="0" dirty="0" smtClean="0">
                          <a:latin typeface="Tempus Sans ITC" pitchFamily="82" charset="0"/>
                        </a:rPr>
                        <a:t>3</a:t>
                      </a:r>
                      <a:r>
                        <a:rPr lang="es-ES_tradnl" sz="2400" b="1" baseline="0" dirty="0" smtClean="0">
                          <a:solidFill>
                            <a:srgbClr val="FF0000"/>
                          </a:solidFill>
                          <a:latin typeface="Tempus Sans ITC" pitchFamily="82" charset="0"/>
                        </a:rPr>
                        <a:t>/</a:t>
                      </a:r>
                      <a:r>
                        <a:rPr lang="es-ES_tradnl" sz="2400" baseline="0" dirty="0" smtClean="0">
                          <a:latin typeface="Tempus Sans ITC" pitchFamily="82" charset="0"/>
                        </a:rPr>
                        <a:t>5</a:t>
                      </a:r>
                      <a:r>
                        <a:rPr lang="es-ES_tradnl" sz="2400" b="1" baseline="0" dirty="0" smtClean="0">
                          <a:solidFill>
                            <a:srgbClr val="FF0000"/>
                          </a:solidFill>
                          <a:latin typeface="Tempus Sans ITC" pitchFamily="82" charset="0"/>
                        </a:rPr>
                        <a:t>=</a:t>
                      </a:r>
                      <a:r>
                        <a:rPr lang="es-ES_tradnl" sz="3200" baseline="0" dirty="0" smtClean="0">
                          <a:latin typeface="Tempus Sans ITC" pitchFamily="82" charset="0"/>
                        </a:rPr>
                        <a:t>G</a:t>
                      </a:r>
                      <a:r>
                        <a:rPr lang="es-ES_tradnl" sz="2400" baseline="0" dirty="0" smtClean="0">
                          <a:latin typeface="Tempus Sans ITC" pitchFamily="82" charset="0"/>
                        </a:rPr>
                        <a:t>4</a:t>
                      </a:r>
                      <a:r>
                        <a:rPr lang="es-ES_tradnl" sz="2400" b="1" baseline="0" dirty="0" smtClean="0">
                          <a:solidFill>
                            <a:srgbClr val="FF0000"/>
                          </a:solidFill>
                          <a:latin typeface="Tempus Sans ITC" pitchFamily="82" charset="0"/>
                        </a:rPr>
                        <a:t>/</a:t>
                      </a:r>
                      <a:r>
                        <a:rPr lang="es-ES_tradnl" sz="2400" baseline="0" dirty="0" smtClean="0">
                          <a:latin typeface="Tempus Sans ITC" pitchFamily="82" charset="0"/>
                        </a:rPr>
                        <a:t>8 </a:t>
                      </a:r>
                      <a:r>
                        <a:rPr lang="es-ES_tradnl" sz="2400" b="1" baseline="0" dirty="0" smtClean="0">
                          <a:solidFill>
                            <a:srgbClr val="FF0000"/>
                          </a:solidFill>
                          <a:latin typeface="Tempus Sans ITC" pitchFamily="82" charset="0"/>
                        </a:rPr>
                        <a:t>=</a:t>
                      </a:r>
                      <a:r>
                        <a:rPr lang="es-ES_tradnl" sz="4400" baseline="0" dirty="0" smtClean="0">
                          <a:latin typeface="Tempus Sans ITC" pitchFamily="82" charset="0"/>
                        </a:rPr>
                        <a:t>K</a:t>
                      </a:r>
                      <a:endParaRPr lang="es-ES" sz="4400" dirty="0">
                        <a:latin typeface="Tempus Sans ITC" pitchFamily="82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714348" y="4857760"/>
          <a:ext cx="2928958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8958"/>
              </a:tblGrid>
              <a:tr h="1143008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None/>
                      </a:pPr>
                      <a:r>
                        <a:rPr lang="es-ES_tradnl" b="1" dirty="0" smtClean="0">
                          <a:solidFill>
                            <a:srgbClr val="002060"/>
                          </a:solidFill>
                          <a:latin typeface="Tempus Sans ITC" pitchFamily="82" charset="0"/>
                        </a:rPr>
                        <a:t>Por proporciones  </a:t>
                      </a:r>
                    </a:p>
                    <a:p>
                      <a:pPr>
                        <a:buFont typeface="Courier New" pitchFamily="49" charset="0"/>
                        <a:buNone/>
                      </a:pPr>
                      <a:r>
                        <a:rPr lang="es-ES_tradnl" dirty="0" smtClean="0"/>
                        <a:t>G1+G2+G3+G4            G4</a:t>
                      </a:r>
                    </a:p>
                    <a:p>
                      <a:pPr>
                        <a:buFont typeface="Courier New" pitchFamily="49" charset="0"/>
                        <a:buChar char="o"/>
                      </a:pPr>
                      <a:endParaRPr lang="es-ES_tradnl" dirty="0" smtClean="0"/>
                    </a:p>
                    <a:p>
                      <a:pPr>
                        <a:buFont typeface="Courier New" pitchFamily="49" charset="0"/>
                        <a:buNone/>
                      </a:pPr>
                      <a:r>
                        <a:rPr lang="es-ES_tradnl" dirty="0" smtClean="0"/>
                        <a:t>     </a:t>
                      </a:r>
                    </a:p>
                    <a:p>
                      <a:pPr>
                        <a:buFont typeface="Courier New" pitchFamily="49" charset="0"/>
                        <a:buNone/>
                      </a:pPr>
                      <a:r>
                        <a:rPr lang="es-ES_tradnl" dirty="0" smtClean="0"/>
                        <a:t>    4+3+5+8                   8  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0" name="9 Menos"/>
          <p:cNvSpPr/>
          <p:nvPr/>
        </p:nvSpPr>
        <p:spPr>
          <a:xfrm>
            <a:off x="642910" y="5715016"/>
            <a:ext cx="1643074" cy="142876"/>
          </a:xfrm>
          <a:prstGeom prst="mathMinus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10 Igual que"/>
          <p:cNvSpPr/>
          <p:nvPr/>
        </p:nvSpPr>
        <p:spPr>
          <a:xfrm>
            <a:off x="2428860" y="5715016"/>
            <a:ext cx="357190" cy="285752"/>
          </a:xfrm>
          <a:prstGeom prst="mathEqual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sp>
        <p:nvSpPr>
          <p:cNvPr id="12" name="11 Menos"/>
          <p:cNvSpPr/>
          <p:nvPr/>
        </p:nvSpPr>
        <p:spPr>
          <a:xfrm>
            <a:off x="2928926" y="5786454"/>
            <a:ext cx="357190" cy="142876"/>
          </a:xfrm>
          <a:prstGeom prst="mathMinus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3857620" y="4929198"/>
          <a:ext cx="4000528" cy="12462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0528"/>
              </a:tblGrid>
              <a:tr h="1246206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1500 000    G4</a:t>
                      </a:r>
                    </a:p>
                    <a:p>
                      <a:r>
                        <a:rPr lang="es-ES_tradnl" dirty="0" smtClean="0"/>
                        <a:t>                               G4</a:t>
                      </a:r>
                    </a:p>
                    <a:p>
                      <a:r>
                        <a:rPr lang="es-ES_tradnl" dirty="0" smtClean="0"/>
                        <a:t>      </a:t>
                      </a:r>
                    </a:p>
                    <a:p>
                      <a:r>
                        <a:rPr lang="es-ES_tradnl" dirty="0" smtClean="0"/>
                        <a:t>       20          8                S/.600 000</a:t>
                      </a:r>
                      <a:endParaRPr lang="es-E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4" name="13 Menos"/>
          <p:cNvSpPr/>
          <p:nvPr/>
        </p:nvSpPr>
        <p:spPr>
          <a:xfrm>
            <a:off x="3929058" y="5500702"/>
            <a:ext cx="928694" cy="142876"/>
          </a:xfrm>
          <a:prstGeom prst="mathMin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5" name="14 Igual que"/>
          <p:cNvSpPr/>
          <p:nvPr/>
        </p:nvSpPr>
        <p:spPr>
          <a:xfrm>
            <a:off x="4857752" y="5500702"/>
            <a:ext cx="142876" cy="285752"/>
          </a:xfrm>
          <a:prstGeom prst="mathEqua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sp>
        <p:nvSpPr>
          <p:cNvPr id="16" name="15 Menos"/>
          <p:cNvSpPr/>
          <p:nvPr/>
        </p:nvSpPr>
        <p:spPr>
          <a:xfrm>
            <a:off x="5072066" y="5572140"/>
            <a:ext cx="285752" cy="214314"/>
          </a:xfrm>
          <a:prstGeom prst="mathMin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cxnSp>
        <p:nvCxnSpPr>
          <p:cNvPr id="18" name="17 Conector recto"/>
          <p:cNvCxnSpPr/>
          <p:nvPr/>
        </p:nvCxnSpPr>
        <p:spPr>
          <a:xfrm rot="16200000" flipH="1">
            <a:off x="5107785" y="5607859"/>
            <a:ext cx="857256" cy="214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18 Igual que"/>
          <p:cNvSpPr/>
          <p:nvPr/>
        </p:nvSpPr>
        <p:spPr>
          <a:xfrm>
            <a:off x="5929322" y="5572140"/>
            <a:ext cx="214314" cy="285752"/>
          </a:xfrm>
          <a:prstGeom prst="mathEqua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pic>
        <p:nvPicPr>
          <p:cNvPr id="2050" name="Picture 2" descr="C:\Archivos de programa\Microsoft Office\MEDIA\CAGCAT10\j0088542.wm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5400000">
            <a:off x="5074348" y="3140965"/>
            <a:ext cx="5715042" cy="576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Llamada de nube"/>
          <p:cNvSpPr/>
          <p:nvPr/>
        </p:nvSpPr>
        <p:spPr>
          <a:xfrm>
            <a:off x="5072067" y="1052736"/>
            <a:ext cx="2714642" cy="1440160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5302563" y="1418873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es-ES_tradnl" sz="2000" b="1" dirty="0">
                <a:solidFill>
                  <a:srgbClr val="002060"/>
                </a:solidFill>
              </a:rPr>
              <a:t>Ganancia /capital x tiempo =K</a:t>
            </a:r>
            <a:endParaRPr lang="es-E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8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1202485"/>
          </a:xfrm>
        </p:spPr>
        <p:txBody>
          <a:bodyPr>
            <a:noAutofit/>
          </a:bodyPr>
          <a:lstStyle/>
          <a:p>
            <a:r>
              <a:rPr lang="es-MX" sz="8800" dirty="0" smtClean="0">
                <a:ln w="3810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Showcard Gothic" pitchFamily="82" charset="0"/>
              </a:rPr>
              <a:t>EJERCICIOS</a:t>
            </a:r>
            <a:endParaRPr lang="es-MX" sz="8800" dirty="0">
              <a:ln w="38100">
                <a:solidFill>
                  <a:schemeClr val="accent1">
                    <a:lumMod val="75000"/>
                  </a:schemeClr>
                </a:solidFill>
              </a:ln>
              <a:solidFill>
                <a:srgbClr val="002060"/>
              </a:solidFill>
              <a:latin typeface="Showcard Gothic" pitchFamily="82" charset="0"/>
            </a:endParaRPr>
          </a:p>
        </p:txBody>
      </p:sp>
      <p:pic>
        <p:nvPicPr>
          <p:cNvPr id="4" name="3 Marcador de contenido" descr="profesor[1]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844824"/>
            <a:ext cx="6672313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7200" dirty="0" smtClean="0">
                <a:ln w="5715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Showcard Gothic" pitchFamily="82" charset="0"/>
              </a:rPr>
              <a:t>EJERCICIO N°1</a:t>
            </a:r>
            <a:endParaRPr lang="es-MX" sz="7200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3"/>
          </p:nvPr>
        </p:nvSpPr>
        <p:spPr>
          <a:xfrm>
            <a:off x="827584" y="1844824"/>
            <a:ext cx="7488832" cy="727195"/>
          </a:xfrm>
          <a:ln w="762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/>
            <a:r>
              <a:rPr lang="es-MX" sz="2000" dirty="0" smtClean="0"/>
              <a:t>Repartir 360 D.P a los números 2; 3; 5 y 8. Dar como respuesta la suma de cifras de la parte mayor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4"/>
          </p:nvPr>
        </p:nvSpPr>
        <p:spPr>
          <a:xfrm>
            <a:off x="4572000" y="3571430"/>
            <a:ext cx="2376264" cy="107732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</a:rPr>
              <a:t>18k=360</a:t>
            </a:r>
          </a:p>
          <a:p>
            <a:pPr algn="just">
              <a:buNone/>
            </a:pPr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</a:rPr>
              <a:t>     K= 20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115616" y="3863869"/>
            <a:ext cx="70884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es-MX" sz="2600" dirty="0" smtClean="0">
                <a:solidFill>
                  <a:prstClr val="black"/>
                </a:solidFill>
                <a:latin typeface="Trebuchet MS"/>
              </a:rPr>
              <a:t>360</a:t>
            </a:r>
            <a:endParaRPr lang="es-MX" sz="260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6 Abrir llave"/>
          <p:cNvSpPr/>
          <p:nvPr/>
        </p:nvSpPr>
        <p:spPr>
          <a:xfrm>
            <a:off x="1907703" y="3093766"/>
            <a:ext cx="637099" cy="2279449"/>
          </a:xfrm>
          <a:prstGeom prst="leftBrace">
            <a:avLst/>
          </a:prstGeom>
          <a:noFill/>
          <a:ln w="76200" cap="flat" cmpd="sng" algn="ctr">
            <a:solidFill>
              <a:srgbClr val="B83D6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572312" y="2624483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s-MX" b="1" u="sng" kern="0" dirty="0">
                <a:solidFill>
                  <a:sysClr val="windowText" lastClr="000000"/>
                </a:solidFill>
              </a:rPr>
              <a:t>D.P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544803" y="2862228"/>
            <a:ext cx="10702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2</a:t>
            </a:r>
            <a:r>
              <a:rPr lang="es-MX" sz="2400" b="1" dirty="0" smtClean="0">
                <a:solidFill>
                  <a:schemeClr val="accent2">
                    <a:lumMod val="75000"/>
                  </a:schemeClr>
                </a:solidFill>
              </a:rPr>
              <a:t>k    +</a:t>
            </a:r>
          </a:p>
          <a:p>
            <a:endParaRPr lang="es-MX" sz="2400" b="1" dirty="0" smtClean="0"/>
          </a:p>
          <a:p>
            <a:r>
              <a:rPr lang="es-MX" sz="2400" b="1" dirty="0" smtClean="0"/>
              <a:t>3</a:t>
            </a:r>
            <a:r>
              <a:rPr lang="es-MX" sz="2400" b="1" dirty="0" smtClean="0">
                <a:solidFill>
                  <a:schemeClr val="accent2">
                    <a:lumMod val="75000"/>
                  </a:schemeClr>
                </a:solidFill>
              </a:rPr>
              <a:t>k</a:t>
            </a:r>
          </a:p>
          <a:p>
            <a:endParaRPr lang="es-MX" sz="2400" b="1" dirty="0" smtClean="0"/>
          </a:p>
          <a:p>
            <a:r>
              <a:rPr lang="es-MX" sz="2400" b="1" dirty="0" smtClean="0"/>
              <a:t>5</a:t>
            </a:r>
            <a:r>
              <a:rPr lang="es-MX" sz="2400" b="1" dirty="0" smtClean="0">
                <a:solidFill>
                  <a:schemeClr val="accent2">
                    <a:lumMod val="75000"/>
                  </a:schemeClr>
                </a:solidFill>
              </a:rPr>
              <a:t>k</a:t>
            </a:r>
          </a:p>
          <a:p>
            <a:endParaRPr lang="es-MX" sz="2400" b="1" dirty="0" smtClean="0"/>
          </a:p>
          <a:p>
            <a:r>
              <a:rPr lang="es-MX" sz="2400" b="1" dirty="0" smtClean="0"/>
              <a:t>8</a:t>
            </a:r>
            <a:r>
              <a:rPr lang="es-MX" sz="2400" b="1" dirty="0" smtClean="0">
                <a:solidFill>
                  <a:schemeClr val="accent2">
                    <a:lumMod val="75000"/>
                  </a:schemeClr>
                </a:solidFill>
              </a:rPr>
              <a:t>k</a:t>
            </a:r>
            <a:endParaRPr lang="es-MX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2479731" y="5564815"/>
            <a:ext cx="785818" cy="1588"/>
          </a:xfrm>
          <a:prstGeom prst="line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</a:ln>
          <a:effectLst>
            <a:outerShdw blurRad="39000" dist="25400" dir="5400000" rotWithShape="0">
              <a:sysClr val="windowText" lastClr="000000">
                <a:shade val="33000"/>
                <a:alpha val="83000"/>
              </a:sysClr>
            </a:outerShdw>
          </a:effectLst>
        </p:spPr>
      </p:cxnSp>
      <p:sp>
        <p:nvSpPr>
          <p:cNvPr id="11" name="10 CuadroTexto"/>
          <p:cNvSpPr txBox="1"/>
          <p:nvPr/>
        </p:nvSpPr>
        <p:spPr>
          <a:xfrm>
            <a:off x="2510173" y="5733255"/>
            <a:ext cx="755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2">
                    <a:lumMod val="25000"/>
                  </a:schemeClr>
                </a:solidFill>
              </a:rPr>
              <a:t>18k</a:t>
            </a:r>
            <a:endParaRPr lang="es-MX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4211960" y="3143250"/>
            <a:ext cx="0" cy="282083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3010258" y="2971318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45920" lvl="3" indent="-27432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es-MX" sz="2800" dirty="0">
                <a:ln w="28575">
                  <a:solidFill>
                    <a:srgbClr val="465E9C">
                      <a:lumMod val="75000"/>
                    </a:srgbClr>
                  </a:solidFill>
                </a:ln>
                <a:solidFill>
                  <a:srgbClr val="D55D82"/>
                </a:solidFill>
              </a:rPr>
              <a:t>LUEGO: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1062125" y="2556713"/>
            <a:ext cx="7056783" cy="3605955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es-MX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427984" y="4632390"/>
            <a:ext cx="250813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Castellar" pitchFamily="18" charset="0"/>
              </a:rPr>
              <a:t>MAYOR PARTE:</a:t>
            </a:r>
          </a:p>
          <a:p>
            <a:r>
              <a:rPr lang="es-MX" sz="2400" b="1" dirty="0" smtClean="0">
                <a:solidFill>
                  <a:schemeClr val="bg2">
                    <a:lumMod val="50000"/>
                  </a:schemeClr>
                </a:solidFill>
              </a:rPr>
              <a:t>8K= 8(20)=160</a:t>
            </a:r>
          </a:p>
          <a:p>
            <a:r>
              <a:rPr lang="es-MX" dirty="0" smtClean="0"/>
              <a:t>      </a:t>
            </a:r>
          </a:p>
          <a:p>
            <a:r>
              <a:rPr lang="es-MX" dirty="0" smtClean="0"/>
              <a:t>       </a:t>
            </a:r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</a:rPr>
              <a:t>1+6+0=</a:t>
            </a:r>
          </a:p>
          <a:p>
            <a:r>
              <a:rPr lang="es-MX" dirty="0" smtClean="0"/>
              <a:t>      </a:t>
            </a:r>
            <a:endParaRPr lang="es-MX" dirty="0"/>
          </a:p>
        </p:txBody>
      </p:sp>
      <p:sp>
        <p:nvSpPr>
          <p:cNvPr id="18" name="17 Elipse"/>
          <p:cNvSpPr/>
          <p:nvPr/>
        </p:nvSpPr>
        <p:spPr>
          <a:xfrm>
            <a:off x="4679849" y="5494165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Elipse"/>
          <p:cNvSpPr/>
          <p:nvPr/>
        </p:nvSpPr>
        <p:spPr>
          <a:xfrm>
            <a:off x="4554513" y="5607777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Elipse"/>
          <p:cNvSpPr/>
          <p:nvPr/>
        </p:nvSpPr>
        <p:spPr>
          <a:xfrm>
            <a:off x="4826422" y="5595426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Elipse"/>
          <p:cNvSpPr/>
          <p:nvPr/>
        </p:nvSpPr>
        <p:spPr>
          <a:xfrm>
            <a:off x="6306840" y="5558174"/>
            <a:ext cx="576064" cy="54864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CuadroTexto"/>
          <p:cNvSpPr txBox="1"/>
          <p:nvPr/>
        </p:nvSpPr>
        <p:spPr>
          <a:xfrm>
            <a:off x="6327940" y="5570887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383835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7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8000" dirty="0" smtClean="0">
                <a:ln w="5715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Showcard Gothic" pitchFamily="82" charset="0"/>
              </a:rPr>
              <a:t>EJERCICIO n°2</a:t>
            </a:r>
            <a:endParaRPr lang="es-MX" sz="8000" dirty="0">
              <a:ln w="57150"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Showcard Gothic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3" y="1988840"/>
            <a:ext cx="3024336" cy="3603812"/>
          </a:xfrm>
        </p:spPr>
        <p:txBody>
          <a:bodyPr/>
          <a:lstStyle/>
          <a:p>
            <a:pPr algn="just">
              <a:buNone/>
            </a:pPr>
            <a:endParaRPr lang="es-MX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None/>
            </a:pPr>
            <a:endParaRPr lang="es-MX" dirty="0">
              <a:ln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99592" y="1988840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 algn="just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es-MX" sz="2000" dirty="0" smtClean="0"/>
              <a:t>Repartir 2790 I.P a los números 4; 6; 10. Dar como </a:t>
            </a:r>
            <a:r>
              <a:rPr lang="es-MX" sz="2000" dirty="0" err="1" smtClean="0"/>
              <a:t>rspuesta</a:t>
            </a:r>
            <a:r>
              <a:rPr lang="es-MX" sz="2000" dirty="0" smtClean="0"/>
              <a:t> la suma de las cifras de la menor parte.</a:t>
            </a:r>
            <a:endParaRPr lang="es-MX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187624" y="2780928"/>
            <a:ext cx="6984776" cy="3240360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buClr>
                <a:srgbClr val="B13F9A"/>
              </a:buClr>
              <a:buSzPct val="73000"/>
            </a:pPr>
            <a:endParaRPr lang="es-MX" sz="260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331640" y="3918182"/>
            <a:ext cx="9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es-MX" sz="2400" dirty="0" smtClean="0">
                <a:solidFill>
                  <a:prstClr val="black"/>
                </a:solidFill>
                <a:latin typeface="Trebuchet MS"/>
              </a:rPr>
              <a:t>2790</a:t>
            </a:r>
            <a:endParaRPr lang="es-MX" sz="240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635896" y="2841670"/>
            <a:ext cx="2028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2000" b="1" u="sng" kern="0" dirty="0">
                <a:solidFill>
                  <a:sysClr val="windowText" lastClr="000000"/>
                </a:solidFill>
              </a:rPr>
              <a:t>I.P </a:t>
            </a:r>
            <a:endParaRPr lang="es-MX" u="sng" dirty="0">
              <a:solidFill>
                <a:prstClr val="black"/>
              </a:solidFill>
            </a:endParaRPr>
          </a:p>
        </p:txBody>
      </p:sp>
      <p:sp>
        <p:nvSpPr>
          <p:cNvPr id="8" name="7 Abrir llave"/>
          <p:cNvSpPr/>
          <p:nvPr/>
        </p:nvSpPr>
        <p:spPr>
          <a:xfrm>
            <a:off x="2051720" y="3041725"/>
            <a:ext cx="571504" cy="2214578"/>
          </a:xfrm>
          <a:prstGeom prst="leftBrace">
            <a:avLst/>
          </a:prstGeom>
          <a:noFill/>
          <a:ln w="76200" cap="flat" cmpd="sng" algn="ctr">
            <a:solidFill>
              <a:srgbClr val="B83D6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755680" y="3266451"/>
            <a:ext cx="6600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/>
              <a:t> 4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dirty="0" smtClean="0"/>
              <a:t> 6</a:t>
            </a:r>
          </a:p>
          <a:p>
            <a:pPr algn="just"/>
            <a:endParaRPr lang="es-MX" sz="2400" dirty="0" smtClean="0"/>
          </a:p>
          <a:p>
            <a:pPr algn="just"/>
            <a:r>
              <a:rPr lang="es-MX" sz="2400" dirty="0" smtClean="0"/>
              <a:t>10</a:t>
            </a:r>
            <a:endParaRPr lang="es-MX" sz="2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563888" y="3266451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MX" sz="2400" kern="0" dirty="0" smtClean="0">
                <a:solidFill>
                  <a:sysClr val="windowText" lastClr="000000"/>
                </a:solidFill>
              </a:rPr>
              <a:t>1/4   </a:t>
            </a:r>
            <a:r>
              <a:rPr lang="es-MX" sz="2400" kern="0" dirty="0" smtClean="0">
                <a:solidFill>
                  <a:schemeClr val="accent2"/>
                </a:solidFill>
              </a:rPr>
              <a:t>x     60	=   </a:t>
            </a:r>
            <a:r>
              <a:rPr lang="es-MX" sz="2400" kern="0" dirty="0" smtClean="0">
                <a:solidFill>
                  <a:schemeClr val="bg2">
                    <a:lumMod val="50000"/>
                  </a:schemeClr>
                </a:solidFill>
              </a:rPr>
              <a:t>15k  </a:t>
            </a:r>
            <a:r>
              <a:rPr lang="es-MX" sz="2400" kern="0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s-MX" sz="2400" kern="0" dirty="0" smtClean="0">
                <a:solidFill>
                  <a:schemeClr val="accent2"/>
                </a:solidFill>
              </a:rPr>
              <a:t>	</a:t>
            </a:r>
            <a:endParaRPr lang="es-MX" sz="2400" kern="0" dirty="0">
              <a:solidFill>
                <a:schemeClr val="accent2"/>
              </a:solidFill>
            </a:endParaRPr>
          </a:p>
          <a:p>
            <a:pPr lvl="0">
              <a:defRPr/>
            </a:pPr>
            <a:endParaRPr lang="es-MX" sz="2400" kern="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es-MX" sz="2400" kern="0" dirty="0" smtClean="0">
                <a:solidFill>
                  <a:sysClr val="windowText" lastClr="000000"/>
                </a:solidFill>
              </a:rPr>
              <a:t>1/6   </a:t>
            </a:r>
            <a:r>
              <a:rPr lang="es-MX" sz="2400" kern="0" dirty="0" smtClean="0">
                <a:solidFill>
                  <a:schemeClr val="accent2"/>
                </a:solidFill>
              </a:rPr>
              <a:t>x     60	=   </a:t>
            </a:r>
            <a:r>
              <a:rPr lang="es-MX" sz="2400" kern="0" dirty="0" smtClean="0">
                <a:solidFill>
                  <a:schemeClr val="bg2">
                    <a:lumMod val="50000"/>
                  </a:schemeClr>
                </a:solidFill>
              </a:rPr>
              <a:t>10k</a:t>
            </a:r>
            <a:endParaRPr lang="es-MX" sz="2400" kern="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defRPr/>
            </a:pPr>
            <a:endParaRPr lang="es-MX" sz="2400" kern="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es-MX" sz="2400" kern="0" dirty="0" smtClean="0">
                <a:solidFill>
                  <a:sysClr val="windowText" lastClr="000000"/>
                </a:solidFill>
              </a:rPr>
              <a:t>1/10 </a:t>
            </a:r>
            <a:r>
              <a:rPr lang="es-MX" sz="2400" kern="0" dirty="0" smtClean="0">
                <a:solidFill>
                  <a:schemeClr val="accent2"/>
                </a:solidFill>
              </a:rPr>
              <a:t>x     60	=    </a:t>
            </a:r>
            <a:r>
              <a:rPr lang="es-MX" sz="2400" kern="0" dirty="0" smtClean="0">
                <a:solidFill>
                  <a:schemeClr val="bg2">
                    <a:lumMod val="50000"/>
                  </a:schemeClr>
                </a:solidFill>
              </a:rPr>
              <a:t>6k</a:t>
            </a:r>
            <a:endParaRPr lang="es-MX" sz="2400" kern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527040" y="2819453"/>
            <a:ext cx="2268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MX" sz="2000" b="1" u="sng" kern="0" dirty="0" smtClean="0">
                <a:solidFill>
                  <a:sysClr val="windowText" lastClr="000000"/>
                </a:solidFill>
              </a:rPr>
              <a:t>MCM(4;6;10)=60 </a:t>
            </a:r>
            <a:endParaRPr lang="es-MX" sz="2000" b="1" u="sng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5796136" y="5256303"/>
            <a:ext cx="785818" cy="1588"/>
          </a:xfrm>
          <a:prstGeom prst="line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</a:ln>
          <a:effectLst>
            <a:outerShdw blurRad="39000" dist="25400" dir="5400000" rotWithShape="0">
              <a:sysClr val="windowText" lastClr="000000">
                <a:shade val="33000"/>
                <a:alpha val="83000"/>
              </a:sysClr>
            </a:outerShdw>
          </a:effectLst>
        </p:spPr>
      </p:cxnSp>
      <p:sp>
        <p:nvSpPr>
          <p:cNvPr id="15" name="14 CuadroTexto"/>
          <p:cNvSpPr txBox="1"/>
          <p:nvPr/>
        </p:nvSpPr>
        <p:spPr>
          <a:xfrm>
            <a:off x="5796136" y="5359184"/>
            <a:ext cx="99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tx2">
                    <a:lumMod val="75000"/>
                  </a:schemeClr>
                </a:solidFill>
              </a:rPr>
              <a:t>31k</a:t>
            </a:r>
            <a:endParaRPr lang="es-MX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  <p:bldP spid="9" grpId="0"/>
      <p:bldP spid="12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361921"/>
            <a:ext cx="6480720" cy="3603812"/>
          </a:xfrm>
        </p:spPr>
        <p:txBody>
          <a:bodyPr/>
          <a:lstStyle/>
          <a:p>
            <a:r>
              <a:rPr lang="es-MX" sz="4800" dirty="0" smtClean="0">
                <a:ln w="28575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D55D82"/>
                </a:solidFill>
              </a:rPr>
              <a:t>LUEGO:</a:t>
            </a:r>
          </a:p>
          <a:p>
            <a:pPr>
              <a:buNone/>
            </a:pPr>
            <a:r>
              <a:rPr lang="es-MX" dirty="0" smtClean="0">
                <a:ln w="28575">
                  <a:solidFill>
                    <a:schemeClr val="tx1"/>
                  </a:solidFill>
                </a:ln>
              </a:rPr>
              <a:t>   </a:t>
            </a:r>
            <a:r>
              <a:rPr lang="es-MX" dirty="0">
                <a:ln w="28575">
                  <a:solidFill>
                    <a:schemeClr val="tx1"/>
                  </a:solidFill>
                </a:ln>
              </a:rPr>
              <a:t> </a:t>
            </a:r>
            <a:r>
              <a:rPr lang="es-MX" sz="2800" kern="0" dirty="0" smtClean="0">
                <a:solidFill>
                  <a:sysClr val="windowText" lastClr="000000"/>
                </a:solidFill>
              </a:rPr>
              <a:t>31K=2790</a:t>
            </a:r>
          </a:p>
          <a:p>
            <a:pPr>
              <a:buNone/>
            </a:pPr>
            <a:r>
              <a:rPr lang="es-MX" sz="2800" kern="0" dirty="0" smtClean="0">
                <a:solidFill>
                  <a:sysClr val="windowText" lastClr="000000"/>
                </a:solidFill>
              </a:rPr>
              <a:t>       </a:t>
            </a:r>
            <a:r>
              <a:rPr lang="es-MX" sz="2800" kern="0" dirty="0">
                <a:solidFill>
                  <a:sysClr val="windowText" lastClr="000000"/>
                </a:solidFill>
              </a:rPr>
              <a:t> </a:t>
            </a:r>
            <a:r>
              <a:rPr lang="es-MX" sz="2800" kern="0" dirty="0" smtClean="0">
                <a:solidFill>
                  <a:sysClr val="windowText" lastClr="000000"/>
                </a:solidFill>
              </a:rPr>
              <a:t>k=90</a:t>
            </a:r>
          </a:p>
          <a:p>
            <a:pPr>
              <a:buNone/>
            </a:pPr>
            <a:r>
              <a:rPr lang="es-MX" sz="2800" kern="0" dirty="0" smtClean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        </a:t>
            </a:r>
            <a:endParaRPr lang="es-MX" sz="2800" dirty="0" smtClean="0">
              <a:ln w="3175">
                <a:solidFill>
                  <a:schemeClr val="tx1"/>
                </a:solidFill>
              </a:ln>
            </a:endParaRPr>
          </a:p>
          <a:p>
            <a:pPr>
              <a:buNone/>
            </a:pPr>
            <a:endParaRPr lang="es-MX" dirty="0" smtClean="0">
              <a:ln w="28575">
                <a:solidFill>
                  <a:schemeClr val="tx1"/>
                </a:solidFill>
              </a:ln>
            </a:endParaRPr>
          </a:p>
          <a:p>
            <a:endParaRPr lang="es-MX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563888" y="2214579"/>
            <a:ext cx="0" cy="237626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>
          <a:xfrm>
            <a:off x="3708701" y="1749883"/>
            <a:ext cx="478802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MX" sz="2800" dirty="0" smtClean="0">
              <a:solidFill>
                <a:prstClr val="black"/>
              </a:solidFill>
            </a:endParaRPr>
          </a:p>
          <a:p>
            <a:pPr lvl="0"/>
            <a:r>
              <a:rPr lang="es-MX" sz="2800" dirty="0" smtClean="0">
                <a:solidFill>
                  <a:prstClr val="black"/>
                </a:solidFill>
              </a:rPr>
              <a:t>MENOR PARTE:</a:t>
            </a:r>
            <a:endParaRPr lang="es-MX" sz="2800" dirty="0">
              <a:solidFill>
                <a:prstClr val="black"/>
              </a:solidFill>
            </a:endParaRPr>
          </a:p>
          <a:p>
            <a:pPr algn="just"/>
            <a:r>
              <a:rPr lang="es-MX" sz="2800" dirty="0" smtClean="0"/>
              <a:t>6k=6(90)</a:t>
            </a:r>
          </a:p>
          <a:p>
            <a:pPr algn="just"/>
            <a:r>
              <a:rPr lang="es-MX" sz="2800" dirty="0" smtClean="0"/>
              <a:t> </a:t>
            </a:r>
            <a:r>
              <a:rPr lang="es-MX" sz="2800" dirty="0"/>
              <a:t> </a:t>
            </a:r>
            <a:r>
              <a:rPr lang="es-MX" sz="2800" dirty="0" smtClean="0"/>
              <a:t>K=540</a:t>
            </a:r>
          </a:p>
          <a:p>
            <a:r>
              <a:rPr lang="es-MX" sz="2800" dirty="0"/>
              <a:t> </a:t>
            </a:r>
            <a:r>
              <a:rPr lang="es-MX" sz="2800" dirty="0" smtClean="0"/>
              <a:t>     </a:t>
            </a:r>
          </a:p>
          <a:p>
            <a:r>
              <a:rPr lang="es-MX" sz="2800" dirty="0"/>
              <a:t> </a:t>
            </a:r>
            <a:r>
              <a:rPr lang="es-MX" sz="2800" dirty="0" smtClean="0"/>
              <a:t>5+4+0=</a:t>
            </a:r>
            <a:r>
              <a:rPr lang="es-MX" sz="3600" b="1" dirty="0" smtClean="0">
                <a:solidFill>
                  <a:schemeClr val="bg2">
                    <a:lumMod val="25000"/>
                  </a:schemeClr>
                </a:solidFill>
              </a:rPr>
              <a:t>9</a:t>
            </a:r>
            <a:endParaRPr lang="es-MX" sz="36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MX" sz="2800" dirty="0"/>
              <a:t> </a:t>
            </a:r>
            <a:endParaRPr lang="es-MX" sz="2800" dirty="0" smtClean="0"/>
          </a:p>
          <a:p>
            <a:pPr algn="just"/>
            <a:endParaRPr lang="es-MX" sz="2800" dirty="0" smtClean="0"/>
          </a:p>
        </p:txBody>
      </p:sp>
      <p:sp>
        <p:nvSpPr>
          <p:cNvPr id="6" name="5 Elipse"/>
          <p:cNvSpPr/>
          <p:nvPr/>
        </p:nvSpPr>
        <p:spPr>
          <a:xfrm>
            <a:off x="4067944" y="3140968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Elipse"/>
          <p:cNvSpPr/>
          <p:nvPr/>
        </p:nvSpPr>
        <p:spPr>
          <a:xfrm>
            <a:off x="3887924" y="3342972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4211960" y="3356992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8 Imagen" descr="gar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4214" y="2594791"/>
            <a:ext cx="2420194" cy="310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412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orodefotos.com/attachments/tecnicas-fotograficas/17539d1298267565-fotos-animadas-foto-animada-gracia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4470"/>
            <a:ext cx="770485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8991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65245" cy="1202485"/>
          </a:xfrm>
        </p:spPr>
        <p:txBody>
          <a:bodyPr>
            <a:noAutofit/>
          </a:bodyPr>
          <a:lstStyle/>
          <a:p>
            <a:r>
              <a:rPr lang="es-MX" sz="7200" b="1" cap="all" dirty="0">
                <a:ln w="76200">
                  <a:solidFill>
                    <a:schemeClr val="accent3">
                      <a:lumMod val="7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howcard Gothic" pitchFamily="82" charset="0"/>
              </a:rPr>
              <a:t>Definición</a:t>
            </a:r>
            <a:endParaRPr lang="es-MX" dirty="0">
              <a:ln w="76200">
                <a:solidFill>
                  <a:schemeClr val="accent3">
                    <a:lumMod val="75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4" name="3 Imagen" descr="objetos_1019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556792"/>
            <a:ext cx="3270012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4 Imagen" descr="Magia-Blanca-Para-El-Dinero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1484784"/>
            <a:ext cx="3456384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10 Imagen" descr="shutterstock_10171984[1]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4293096"/>
            <a:ext cx="4824536" cy="1950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93587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81365" y="797755"/>
            <a:ext cx="7119027" cy="1202485"/>
          </a:xfrm>
        </p:spPr>
        <p:txBody>
          <a:bodyPr>
            <a:noAutofit/>
          </a:bodyPr>
          <a:lstStyle/>
          <a:p>
            <a:r>
              <a:rPr lang="es-MX" sz="6600" b="1" cap="all" dirty="0" smtClean="0">
                <a:ln w="76200">
                  <a:solidFill>
                    <a:prstClr val="black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howcard Gothic" pitchFamily="82" charset="0"/>
              </a:rPr>
              <a:t>Reparto simple</a:t>
            </a:r>
            <a:endParaRPr lang="es-MX" sz="6600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18" name="3 Marcador de texto"/>
          <p:cNvSpPr txBox="1">
            <a:spLocks/>
          </p:cNvSpPr>
          <p:nvPr/>
        </p:nvSpPr>
        <p:spPr>
          <a:xfrm>
            <a:off x="1331640" y="2348880"/>
            <a:ext cx="3024336" cy="380366"/>
          </a:xfrm>
          <a:prstGeom prst="rect">
            <a:avLst/>
          </a:prstGeom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Brush Script MT" pitchFamily="66" charset="0"/>
              <a:buNone/>
              <a:tabLst/>
              <a:defRPr/>
            </a:pPr>
            <a:r>
              <a:rPr lang="es-MX" sz="2400" b="1" dirty="0" smtClean="0">
                <a:solidFill>
                  <a:schemeClr val="bg2">
                    <a:lumMod val="50000"/>
                  </a:schemeClr>
                </a:solidFill>
              </a:rPr>
              <a:t>DEFINICIÓN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3 Marcador de texto"/>
          <p:cNvSpPr txBox="1">
            <a:spLocks/>
          </p:cNvSpPr>
          <p:nvPr/>
        </p:nvSpPr>
        <p:spPr>
          <a:xfrm>
            <a:off x="5004048" y="2348880"/>
            <a:ext cx="2952328" cy="380366"/>
          </a:xfrm>
          <a:prstGeom prst="rect">
            <a:avLst/>
          </a:prstGeom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es-MX" sz="24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EJEMPLO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4 Marcador de contenido"/>
          <p:cNvSpPr>
            <a:spLocks noGrp="1"/>
          </p:cNvSpPr>
          <p:nvPr>
            <p:ph sz="quarter" idx="13"/>
          </p:nvPr>
        </p:nvSpPr>
        <p:spPr>
          <a:xfrm>
            <a:off x="1259632" y="2996952"/>
            <a:ext cx="3227832" cy="2376264"/>
          </a:xfrm>
          <a:ln w="762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lvl="0" algn="just">
              <a:spcBef>
                <a:spcPts val="600"/>
              </a:spcBef>
              <a:buClr>
                <a:srgbClr val="B13F9A"/>
              </a:buClr>
              <a:buSzPct val="73000"/>
              <a:buFont typeface="Wingdings 2"/>
              <a:buChar char=""/>
            </a:pPr>
            <a:r>
              <a:rPr lang="es-MX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Consiste en repartir una cantidad, en partes que sean D.P a ciertos números</a:t>
            </a:r>
            <a:endParaRPr lang="es-MX" dirty="0">
              <a:ln>
                <a:solidFill>
                  <a:schemeClr val="tx1"/>
                </a:solidFill>
                <a:prstDash val="sysDash"/>
              </a:ln>
              <a:solidFill>
                <a:schemeClr val="tx1">
                  <a:lumMod val="65000"/>
                  <a:lumOff val="35000"/>
                </a:schemeClr>
              </a:solidFill>
              <a:latin typeface="Trebuchet MS"/>
            </a:endParaRPr>
          </a:p>
          <a:p>
            <a:pPr algn="just"/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5 Marcador de contenido"/>
          <p:cNvSpPr>
            <a:spLocks noGrp="1"/>
          </p:cNvSpPr>
          <p:nvPr>
            <p:ph sz="quarter" idx="14"/>
          </p:nvPr>
        </p:nvSpPr>
        <p:spPr>
          <a:xfrm>
            <a:off x="4860032" y="2996952"/>
            <a:ext cx="3312368" cy="2779776"/>
          </a:xfrm>
          <a:ln w="76200">
            <a:solidFill>
              <a:srgbClr val="002060"/>
            </a:solidFill>
          </a:ln>
        </p:spPr>
        <p:txBody>
          <a:bodyPr/>
          <a:lstStyle/>
          <a:p>
            <a:pPr lvl="0" algn="just">
              <a:spcBef>
                <a:spcPts val="600"/>
              </a:spcBef>
              <a:buClr>
                <a:srgbClr val="B13F9A"/>
              </a:buClr>
              <a:buSzPct val="73000"/>
              <a:buFont typeface="Wingdings 2"/>
              <a:buChar char=""/>
            </a:pPr>
            <a:r>
              <a:rPr lang="es-MX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Repartir  180 en partes que sean D.P a los números  3; 4; 5. Dar como respuesta  la suma de todos los  números.</a:t>
            </a:r>
          </a:p>
          <a:p>
            <a:pPr algn="just"/>
            <a:endParaRPr lang="es-MX" dirty="0">
              <a:ln>
                <a:solidFill>
                  <a:schemeClr val="tx1"/>
                </a:solidFill>
                <a:prstDash val="sysDash"/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8941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nimBg="1"/>
      <p:bldP spid="21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81365" y="797755"/>
            <a:ext cx="6965245" cy="1202485"/>
          </a:xfrm>
        </p:spPr>
        <p:txBody>
          <a:bodyPr>
            <a:noAutofit/>
          </a:bodyPr>
          <a:lstStyle/>
          <a:p>
            <a:r>
              <a:rPr lang="es-MX" sz="8000" b="1" cap="all" dirty="0" smtClean="0">
                <a:ln w="76200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D55D8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Showcard Gothic" pitchFamily="82" charset="0"/>
              </a:rPr>
              <a:t>SOLUCIÓN:</a:t>
            </a:r>
            <a:endParaRPr lang="es-MX" sz="8000" dirty="0">
              <a:ln w="76200">
                <a:solidFill>
                  <a:schemeClr val="bg2">
                    <a:lumMod val="50000"/>
                  </a:schemeClr>
                </a:solidFill>
              </a:ln>
              <a:solidFill>
                <a:srgbClr val="D55D82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55576" y="2467198"/>
            <a:ext cx="74168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B13F9A"/>
              </a:buClr>
              <a:buSzPct val="73000"/>
            </a:pPr>
            <a:endParaRPr lang="es-MX" sz="2600" dirty="0">
              <a:solidFill>
                <a:prstClr val="black"/>
              </a:solidFill>
              <a:latin typeface="Trebuchet MS"/>
            </a:endParaRPr>
          </a:p>
          <a:p>
            <a:pPr lvl="0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es-MX" sz="2600" dirty="0" smtClean="0">
                <a:solidFill>
                  <a:prstClr val="black"/>
                </a:solidFill>
                <a:latin typeface="Trebuchet MS"/>
              </a:rPr>
              <a:t> </a:t>
            </a:r>
          </a:p>
          <a:p>
            <a:pPr lvl="0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es-MX" sz="2600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es-MX" sz="2600" dirty="0" smtClean="0">
                <a:solidFill>
                  <a:prstClr val="black"/>
                </a:solidFill>
                <a:latin typeface="Trebuchet MS"/>
              </a:rPr>
              <a:t>   180</a:t>
            </a:r>
            <a:endParaRPr lang="es-MX" sz="260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5 Abrir llave"/>
          <p:cNvSpPr/>
          <p:nvPr/>
        </p:nvSpPr>
        <p:spPr>
          <a:xfrm>
            <a:off x="1948290" y="2577985"/>
            <a:ext cx="571504" cy="2214578"/>
          </a:xfrm>
          <a:prstGeom prst="leftBrace">
            <a:avLst/>
          </a:prstGeom>
          <a:noFill/>
          <a:ln w="76200" cap="flat" cmpd="sng" algn="ctr">
            <a:solidFill>
              <a:srgbClr val="B83D6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604525" y="2114907"/>
            <a:ext cx="53578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D.P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sng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r>
            <a:endParaRPr kumimoji="0" lang="es-MX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873511" y="2135998"/>
            <a:ext cx="235745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REPARTO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3K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4K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5K</a:t>
            </a:r>
          </a:p>
        </p:txBody>
      </p:sp>
      <p:cxnSp>
        <p:nvCxnSpPr>
          <p:cNvPr id="9" name="8 Conector angular"/>
          <p:cNvCxnSpPr/>
          <p:nvPr/>
        </p:nvCxnSpPr>
        <p:spPr>
          <a:xfrm>
            <a:off x="3106151" y="3081574"/>
            <a:ext cx="785818" cy="1588"/>
          </a:xfrm>
          <a:prstGeom prst="bentConnector3">
            <a:avLst>
              <a:gd name="adj1" fmla="val 50000"/>
            </a:avLst>
          </a:prstGeom>
          <a:noFill/>
          <a:ln w="762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39000" dist="25400" dir="5400000" rotWithShape="0">
              <a:sysClr val="windowText" lastClr="000000">
                <a:shade val="33000"/>
                <a:alpha val="83000"/>
              </a:sysClr>
            </a:outerShdw>
          </a:effectLst>
        </p:spPr>
      </p:cxnSp>
      <p:cxnSp>
        <p:nvCxnSpPr>
          <p:cNvPr id="10" name="9 Conector angular"/>
          <p:cNvCxnSpPr/>
          <p:nvPr/>
        </p:nvCxnSpPr>
        <p:spPr>
          <a:xfrm>
            <a:off x="3152764" y="3769735"/>
            <a:ext cx="785818" cy="1588"/>
          </a:xfrm>
          <a:prstGeom prst="bentConnector3">
            <a:avLst>
              <a:gd name="adj1" fmla="val 50000"/>
            </a:avLst>
          </a:prstGeom>
          <a:noFill/>
          <a:ln w="762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39000" dist="25400" dir="5400000" rotWithShape="0">
              <a:sysClr val="windowText" lastClr="000000">
                <a:shade val="33000"/>
                <a:alpha val="83000"/>
              </a:sysClr>
            </a:outerShdw>
          </a:effectLst>
        </p:spPr>
      </p:cxnSp>
      <p:cxnSp>
        <p:nvCxnSpPr>
          <p:cNvPr id="11" name="10 Conector angular"/>
          <p:cNvCxnSpPr/>
          <p:nvPr/>
        </p:nvCxnSpPr>
        <p:spPr>
          <a:xfrm>
            <a:off x="3152764" y="4510708"/>
            <a:ext cx="785818" cy="1588"/>
          </a:xfrm>
          <a:prstGeom prst="bentConnector3">
            <a:avLst>
              <a:gd name="adj1" fmla="val 50000"/>
            </a:avLst>
          </a:prstGeom>
          <a:noFill/>
          <a:ln w="762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39000" dist="25400" dir="5400000" rotWithShape="0">
              <a:sysClr val="windowText" lastClr="000000">
                <a:shade val="33000"/>
                <a:alpha val="83000"/>
              </a:sysClr>
            </a:outerShdw>
          </a:effectLst>
        </p:spPr>
      </p:cxnSp>
      <p:cxnSp>
        <p:nvCxnSpPr>
          <p:cNvPr id="12" name="11 Conector angular"/>
          <p:cNvCxnSpPr/>
          <p:nvPr/>
        </p:nvCxnSpPr>
        <p:spPr>
          <a:xfrm>
            <a:off x="5315871" y="4501745"/>
            <a:ext cx="785818" cy="1588"/>
          </a:xfrm>
          <a:prstGeom prst="bentConnector3">
            <a:avLst>
              <a:gd name="adj1" fmla="val 50000"/>
            </a:avLst>
          </a:prstGeom>
          <a:noFill/>
          <a:ln w="762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39000" dist="25400" dir="5400000" rotWithShape="0">
              <a:sysClr val="windowText" lastClr="000000">
                <a:shade val="33000"/>
                <a:alpha val="83000"/>
              </a:sysClr>
            </a:outerShdw>
          </a:effectLst>
        </p:spPr>
      </p:cxnSp>
      <p:cxnSp>
        <p:nvCxnSpPr>
          <p:cNvPr id="13" name="12 Conector angular"/>
          <p:cNvCxnSpPr/>
          <p:nvPr/>
        </p:nvCxnSpPr>
        <p:spPr>
          <a:xfrm>
            <a:off x="5283450" y="3789040"/>
            <a:ext cx="785818" cy="1588"/>
          </a:xfrm>
          <a:prstGeom prst="bentConnector3">
            <a:avLst>
              <a:gd name="adj1" fmla="val 50000"/>
            </a:avLst>
          </a:prstGeom>
          <a:noFill/>
          <a:ln w="762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39000" dist="25400" dir="5400000" rotWithShape="0">
              <a:sysClr val="windowText" lastClr="000000">
                <a:shade val="33000"/>
                <a:alpha val="83000"/>
              </a:sysClr>
            </a:outerShdw>
          </a:effectLst>
        </p:spPr>
      </p:cxnSp>
      <p:cxnSp>
        <p:nvCxnSpPr>
          <p:cNvPr id="14" name="13 Conector angular"/>
          <p:cNvCxnSpPr/>
          <p:nvPr/>
        </p:nvCxnSpPr>
        <p:spPr>
          <a:xfrm>
            <a:off x="5248224" y="3078398"/>
            <a:ext cx="785818" cy="1588"/>
          </a:xfrm>
          <a:prstGeom prst="bentConnector3">
            <a:avLst>
              <a:gd name="adj1" fmla="val 50000"/>
            </a:avLst>
          </a:prstGeom>
          <a:noFill/>
          <a:ln w="762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39000" dist="25400" dir="5400000" rotWithShape="0">
              <a:sysClr val="windowText" lastClr="000000">
                <a:shade val="33000"/>
                <a:alpha val="83000"/>
              </a:sysClr>
            </a:outerShdw>
          </a:effectLst>
        </p:spPr>
      </p:cxnSp>
      <p:sp>
        <p:nvSpPr>
          <p:cNvPr id="15" name="14 CuadroTexto"/>
          <p:cNvSpPr txBox="1"/>
          <p:nvPr/>
        </p:nvSpPr>
        <p:spPr>
          <a:xfrm>
            <a:off x="6372200" y="2443775"/>
            <a:ext cx="13573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45     </a:t>
            </a: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+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60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75</a:t>
            </a:r>
            <a:endParaRPr kumimoji="0" lang="es-P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099062" y="5013176"/>
            <a:ext cx="2433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12k= 180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K= 15</a:t>
            </a:r>
            <a:endParaRPr kumimoji="0" lang="es-P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7" name="16 Conector recto"/>
          <p:cNvCxnSpPr/>
          <p:nvPr/>
        </p:nvCxnSpPr>
        <p:spPr>
          <a:xfrm>
            <a:off x="4013802" y="4792563"/>
            <a:ext cx="785818" cy="1588"/>
          </a:xfrm>
          <a:prstGeom prst="line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</a:ln>
          <a:effectLst>
            <a:outerShdw blurRad="39000" dist="25400" dir="5400000" rotWithShape="0">
              <a:sysClr val="windowText" lastClr="000000">
                <a:shade val="33000"/>
                <a:alpha val="83000"/>
              </a:sysClr>
            </a:outerShdw>
          </a:effectLst>
        </p:spPr>
      </p:cxnSp>
      <p:cxnSp>
        <p:nvCxnSpPr>
          <p:cNvPr id="19" name="18 Conector recto"/>
          <p:cNvCxnSpPr/>
          <p:nvPr/>
        </p:nvCxnSpPr>
        <p:spPr>
          <a:xfrm>
            <a:off x="6300192" y="4797152"/>
            <a:ext cx="785818" cy="1588"/>
          </a:xfrm>
          <a:prstGeom prst="line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</a:ln>
          <a:effectLst>
            <a:outerShdw blurRad="39000" dist="25400" dir="5400000" rotWithShape="0">
              <a:sysClr val="windowText" lastClr="000000">
                <a:shade val="33000"/>
                <a:alpha val="83000"/>
              </a:sysClr>
            </a:outerShdw>
          </a:effectLst>
        </p:spPr>
      </p:cxnSp>
      <p:sp>
        <p:nvSpPr>
          <p:cNvPr id="20" name="19 CuadroTexto"/>
          <p:cNvSpPr txBox="1"/>
          <p:nvPr/>
        </p:nvSpPr>
        <p:spPr>
          <a:xfrm>
            <a:off x="6228184" y="5085184"/>
            <a:ext cx="1080120" cy="646331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rgbClr val="C00000"/>
                </a:solidFill>
              </a:rPr>
              <a:t>180</a:t>
            </a:r>
            <a:endParaRPr lang="es-MX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8941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15" grpId="0"/>
      <p:bldP spid="16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836712"/>
            <a:ext cx="8964488" cy="1202485"/>
          </a:xfrm>
        </p:spPr>
        <p:txBody>
          <a:bodyPr>
            <a:noAutofit/>
          </a:bodyPr>
          <a:lstStyle/>
          <a:p>
            <a:r>
              <a:rPr lang="es-MX" sz="7200" b="1" dirty="0">
                <a:ln w="5715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howcard Gothic" pitchFamily="82" charset="0"/>
              </a:rPr>
              <a:t>Reparto compuesto</a:t>
            </a:r>
            <a:endParaRPr lang="es-MX" sz="6600" b="1" dirty="0">
              <a:ln w="57150">
                <a:solidFill>
                  <a:schemeClr val="bg2">
                    <a:lumMod val="50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3"/>
          </p:nvPr>
        </p:nvSpPr>
        <p:spPr>
          <a:xfrm>
            <a:off x="4932040" y="2708920"/>
            <a:ext cx="2952328" cy="380366"/>
          </a:xfrm>
          <a:ln w="76200">
            <a:solidFill>
              <a:schemeClr val="accent3">
                <a:lumMod val="75000"/>
              </a:schemeClr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s-MX" sz="2400" dirty="0" smtClean="0"/>
              <a:t>EJEMPLO</a:t>
            </a:r>
            <a:endParaRPr lang="es-MX" sz="2400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3"/>
          </p:nvPr>
        </p:nvSpPr>
        <p:spPr>
          <a:xfrm>
            <a:off x="1187624" y="3284984"/>
            <a:ext cx="3227832" cy="2736304"/>
          </a:xfrm>
          <a:ln w="76200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lvl="0" algn="just">
              <a:spcBef>
                <a:spcPts val="600"/>
              </a:spcBef>
              <a:buClr>
                <a:srgbClr val="B13F9A"/>
              </a:buClr>
              <a:buSzPct val="73000"/>
              <a:buFont typeface="Wingdings 2"/>
              <a:buChar char=""/>
            </a:pPr>
            <a:r>
              <a:rPr lang="es-MX" dirty="0">
                <a:ln>
                  <a:solidFill>
                    <a:schemeClr val="tx1"/>
                  </a:solidFill>
                  <a:prstDash val="sys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Se reparte considerando dos o mas restricciones </a:t>
            </a:r>
            <a:r>
              <a:rPr lang="es-MX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.</a:t>
            </a:r>
            <a:endParaRPr lang="es-MX" dirty="0">
              <a:ln>
                <a:solidFill>
                  <a:schemeClr val="tx1"/>
                </a:solidFill>
                <a:prstDash val="sysDash"/>
              </a:ln>
              <a:solidFill>
                <a:schemeClr val="tx1">
                  <a:lumMod val="65000"/>
                  <a:lumOff val="35000"/>
                </a:schemeClr>
              </a:solidFill>
              <a:latin typeface="Trebuchet MS"/>
            </a:endParaRPr>
          </a:p>
          <a:p>
            <a:pPr algn="just"/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4"/>
          </p:nvPr>
        </p:nvSpPr>
        <p:spPr>
          <a:xfrm>
            <a:off x="4860032" y="3284984"/>
            <a:ext cx="3312368" cy="2779776"/>
          </a:xfrm>
          <a:ln w="762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lvl="0" algn="just">
              <a:spcBef>
                <a:spcPts val="600"/>
              </a:spcBef>
              <a:buClr>
                <a:srgbClr val="B13F9A"/>
              </a:buClr>
              <a:buSzPct val="73000"/>
              <a:buFont typeface="Wingdings 2"/>
              <a:buChar char=""/>
            </a:pPr>
            <a:r>
              <a:rPr lang="es-MX" dirty="0">
                <a:ln>
                  <a:solidFill>
                    <a:schemeClr val="tx1"/>
                  </a:solidFill>
                  <a:prstDash val="sys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Repartir 5320 en partes que sean </a:t>
            </a:r>
            <a:r>
              <a:rPr lang="es-MX" dirty="0" err="1">
                <a:ln>
                  <a:solidFill>
                    <a:schemeClr val="tx1"/>
                  </a:solidFill>
                  <a:prstDash val="sys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I</a:t>
            </a:r>
            <a:r>
              <a:rPr lang="es-MX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.p</a:t>
            </a:r>
            <a:r>
              <a:rPr lang="es-MX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 </a:t>
            </a:r>
            <a:r>
              <a:rPr lang="es-MX" dirty="0">
                <a:ln>
                  <a:solidFill>
                    <a:schemeClr val="tx1"/>
                  </a:solidFill>
                  <a:prstDash val="sys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a los </a:t>
            </a:r>
            <a:r>
              <a:rPr lang="es-MX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números </a:t>
            </a:r>
            <a:r>
              <a:rPr lang="es-MX" dirty="0">
                <a:ln>
                  <a:solidFill>
                    <a:schemeClr val="tx1"/>
                  </a:solidFill>
                  <a:prstDash val="sys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14, 18,15 a la vez </a:t>
            </a:r>
            <a:r>
              <a:rPr lang="es-MX" dirty="0" err="1">
                <a:ln>
                  <a:solidFill>
                    <a:schemeClr val="tx1"/>
                  </a:solidFill>
                  <a:prstDash val="sys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D</a:t>
            </a:r>
            <a:r>
              <a:rPr lang="es-MX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.p</a:t>
            </a:r>
            <a:r>
              <a:rPr lang="es-MX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 </a:t>
            </a:r>
            <a:r>
              <a:rPr lang="es-MX" dirty="0">
                <a:ln>
                  <a:solidFill>
                    <a:schemeClr val="tx1"/>
                  </a:solidFill>
                  <a:prstDash val="sys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a los </a:t>
            </a:r>
            <a:r>
              <a:rPr lang="es-MX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números </a:t>
            </a:r>
            <a:r>
              <a:rPr lang="es-MX" dirty="0">
                <a:ln>
                  <a:solidFill>
                    <a:schemeClr val="tx1"/>
                  </a:solidFill>
                  <a:prstDash val="sys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35,24 y 9.indicar cada una de las partes</a:t>
            </a:r>
          </a:p>
          <a:p>
            <a:pPr algn="just"/>
            <a:endParaRPr lang="es-MX" dirty="0">
              <a:ln>
                <a:solidFill>
                  <a:schemeClr val="tx1"/>
                </a:solidFill>
                <a:prstDash val="sysDash"/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3 Marcador de texto"/>
          <p:cNvSpPr txBox="1">
            <a:spLocks/>
          </p:cNvSpPr>
          <p:nvPr/>
        </p:nvSpPr>
        <p:spPr>
          <a:xfrm>
            <a:off x="1331640" y="2708920"/>
            <a:ext cx="3024336" cy="380366"/>
          </a:xfrm>
          <a:prstGeom prst="rect">
            <a:avLst/>
          </a:prstGeom>
          <a:ln w="76200" cap="flat" cmpd="sng" algn="ctr"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Brush Script MT" pitchFamily="66" charset="0"/>
              <a:buNone/>
              <a:tabLst/>
              <a:defRPr/>
            </a:pPr>
            <a:r>
              <a:rPr lang="es-MX" sz="2400" b="1" dirty="0" smtClean="0">
                <a:solidFill>
                  <a:schemeClr val="tx2"/>
                </a:solidFill>
              </a:rPr>
              <a:t>DEFINICIÓN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30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>
            <a:noAutofit/>
          </a:bodyPr>
          <a:lstStyle/>
          <a:p>
            <a:r>
              <a:rPr lang="es-MX" sz="8000" b="1" cap="all" dirty="0" smtClean="0">
                <a:ln w="76200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D55D8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Showcard Gothic" pitchFamily="82" charset="0"/>
              </a:rPr>
              <a:t>SOLUCIÓN:</a:t>
            </a:r>
            <a:endParaRPr lang="es-MX" sz="8000" dirty="0">
              <a:ln w="76200">
                <a:solidFill>
                  <a:schemeClr val="bg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Showcard Gothic" pitchFamily="82" charset="0"/>
            </a:endParaRPr>
          </a:p>
        </p:txBody>
      </p:sp>
      <p:sp>
        <p:nvSpPr>
          <p:cNvPr id="4" name="3 Marcador de contenido"/>
          <p:cNvSpPr txBox="1">
            <a:spLocks noGrp="1"/>
          </p:cNvSpPr>
          <p:nvPr>
            <p:ph idx="1"/>
          </p:nvPr>
        </p:nvSpPr>
        <p:spPr>
          <a:xfrm>
            <a:off x="2051720" y="1988840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D.P</a:t>
            </a:r>
            <a:r>
              <a:rPr lang="es-MX" sz="2000" b="1" kern="0" dirty="0" smtClean="0">
                <a:solidFill>
                  <a:sysClr val="windowText" lastClr="000000"/>
                </a:solidFill>
              </a:rPr>
              <a:t>      </a:t>
            </a: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I.P</a:t>
            </a:r>
            <a:r>
              <a:rPr kumimoji="0" lang="es-MX" sz="20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 </a:t>
            </a: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D.P	 </a:t>
            </a:r>
            <a:r>
              <a:rPr kumimoji="0" lang="es-MX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D.P</a:t>
            </a: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          MCM(2;3;5)=30 </a:t>
            </a:r>
            <a:endParaRPr kumimoji="0" lang="es-MX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3140968"/>
            <a:ext cx="1296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B13F9A"/>
              </a:buClr>
              <a:buSzPct val="73000"/>
              <a:buFont typeface="Wingdings 2"/>
              <a:buChar char=""/>
            </a:pPr>
            <a:r>
              <a:rPr lang="es-MX" sz="2800" dirty="0">
                <a:solidFill>
                  <a:prstClr val="black"/>
                </a:solidFill>
                <a:latin typeface="Trebuchet MS"/>
              </a:rPr>
              <a:t>5320</a:t>
            </a:r>
          </a:p>
        </p:txBody>
      </p:sp>
      <p:sp>
        <p:nvSpPr>
          <p:cNvPr id="6" name="5 Abrir llave"/>
          <p:cNvSpPr/>
          <p:nvPr/>
        </p:nvSpPr>
        <p:spPr>
          <a:xfrm>
            <a:off x="1763688" y="2348880"/>
            <a:ext cx="285752" cy="2071702"/>
          </a:xfrm>
          <a:prstGeom prst="leftBrace">
            <a:avLst/>
          </a:prstGeom>
          <a:noFill/>
          <a:ln w="76200" cap="flat" cmpd="sng" algn="ctr">
            <a:solidFill>
              <a:srgbClr val="B83D6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051720" y="2492896"/>
            <a:ext cx="571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</a:t>
            </a:r>
            <a:endParaRPr kumimoji="0" lang="es-MX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627784" y="2492896"/>
            <a:ext cx="857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</a:t>
            </a:r>
            <a:r>
              <a:rPr kumimoji="0" lang="es-MX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18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15</a:t>
            </a:r>
            <a:endParaRPr kumimoji="0" lang="es-MX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563888" y="2492896"/>
            <a:ext cx="928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1/14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1/18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1/15</a:t>
            </a:r>
            <a:endParaRPr kumimoji="0" lang="es-MX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499992" y="2492896"/>
            <a:ext cx="3143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</a:t>
            </a:r>
            <a:r>
              <a:rPr kumimoji="0" lang="es-PE" sz="2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35/14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24/18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400" kern="0" dirty="0">
                <a:solidFill>
                  <a:sysClr val="windowText" lastClr="000000"/>
                </a:solidFill>
              </a:rPr>
              <a:t> </a:t>
            </a:r>
            <a:r>
              <a:rPr lang="es-PE" sz="2400" kern="0" dirty="0" smtClean="0">
                <a:solidFill>
                  <a:sysClr val="windowText" lastClr="000000"/>
                </a:solidFill>
              </a:rPr>
              <a:t>   </a:t>
            </a:r>
            <a:r>
              <a:rPr kumimoji="0" lang="es-PE" sz="2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9/15</a:t>
            </a:r>
            <a:endParaRPr kumimoji="0" lang="es-PE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1" name="10 Conector angular"/>
          <p:cNvCxnSpPr/>
          <p:nvPr/>
        </p:nvCxnSpPr>
        <p:spPr>
          <a:xfrm>
            <a:off x="4427984" y="2708920"/>
            <a:ext cx="432048" cy="12700"/>
          </a:xfrm>
          <a:prstGeom prst="bentConnector3">
            <a:avLst>
              <a:gd name="adj1" fmla="val 32151"/>
            </a:avLst>
          </a:prstGeom>
          <a:noFill/>
          <a:ln w="762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39000" dist="25400" dir="5400000" rotWithShape="0">
              <a:sysClr val="windowText" lastClr="000000">
                <a:shade val="33000"/>
                <a:alpha val="83000"/>
              </a:sysClr>
            </a:outerShdw>
          </a:effectLst>
        </p:spPr>
      </p:cxnSp>
      <p:cxnSp>
        <p:nvCxnSpPr>
          <p:cNvPr id="15" name="14 Conector angular"/>
          <p:cNvCxnSpPr/>
          <p:nvPr/>
        </p:nvCxnSpPr>
        <p:spPr>
          <a:xfrm>
            <a:off x="4355976" y="3429000"/>
            <a:ext cx="432048" cy="12700"/>
          </a:xfrm>
          <a:prstGeom prst="bentConnector3">
            <a:avLst>
              <a:gd name="adj1" fmla="val 50000"/>
            </a:avLst>
          </a:prstGeom>
          <a:noFill/>
          <a:ln w="762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39000" dist="25400" dir="5400000" rotWithShape="0">
              <a:sysClr val="windowText" lastClr="000000">
                <a:shade val="33000"/>
                <a:alpha val="83000"/>
              </a:sysClr>
            </a:outerShdw>
          </a:effectLst>
        </p:spPr>
      </p:cxnSp>
      <p:cxnSp>
        <p:nvCxnSpPr>
          <p:cNvPr id="16" name="15 Conector angular"/>
          <p:cNvCxnSpPr/>
          <p:nvPr/>
        </p:nvCxnSpPr>
        <p:spPr>
          <a:xfrm>
            <a:off x="4427984" y="4149080"/>
            <a:ext cx="432048" cy="12700"/>
          </a:xfrm>
          <a:prstGeom prst="bentConnector3">
            <a:avLst>
              <a:gd name="adj1" fmla="val 50000"/>
            </a:avLst>
          </a:prstGeom>
          <a:noFill/>
          <a:ln w="762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39000" dist="25400" dir="5400000" rotWithShape="0">
              <a:sysClr val="windowText" lastClr="000000">
                <a:shade val="33000"/>
                <a:alpha val="83000"/>
              </a:sysClr>
            </a:outerShdw>
          </a:effectLst>
        </p:spPr>
      </p:cxnSp>
      <p:cxnSp>
        <p:nvCxnSpPr>
          <p:cNvPr id="19" name="18 Conector angular"/>
          <p:cNvCxnSpPr/>
          <p:nvPr/>
        </p:nvCxnSpPr>
        <p:spPr>
          <a:xfrm>
            <a:off x="5724128" y="2708920"/>
            <a:ext cx="432048" cy="12700"/>
          </a:xfrm>
          <a:prstGeom prst="bentConnector3">
            <a:avLst>
              <a:gd name="adj1" fmla="val 50000"/>
            </a:avLst>
          </a:prstGeom>
          <a:noFill/>
          <a:ln w="762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39000" dist="25400" dir="5400000" rotWithShape="0">
              <a:sysClr val="windowText" lastClr="000000">
                <a:shade val="33000"/>
                <a:alpha val="83000"/>
              </a:sysClr>
            </a:outerShdw>
          </a:effectLst>
        </p:spPr>
      </p:cxnSp>
      <p:cxnSp>
        <p:nvCxnSpPr>
          <p:cNvPr id="20" name="19 Conector angular"/>
          <p:cNvCxnSpPr/>
          <p:nvPr/>
        </p:nvCxnSpPr>
        <p:spPr>
          <a:xfrm>
            <a:off x="5724128" y="3429000"/>
            <a:ext cx="432048" cy="12700"/>
          </a:xfrm>
          <a:prstGeom prst="bentConnector3">
            <a:avLst>
              <a:gd name="adj1" fmla="val 50000"/>
            </a:avLst>
          </a:prstGeom>
          <a:noFill/>
          <a:ln w="762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39000" dist="25400" dir="5400000" rotWithShape="0">
              <a:sysClr val="windowText" lastClr="000000">
                <a:shade val="33000"/>
                <a:alpha val="83000"/>
              </a:sysClr>
            </a:outerShdw>
          </a:effectLst>
        </p:spPr>
      </p:cxnSp>
      <p:cxnSp>
        <p:nvCxnSpPr>
          <p:cNvPr id="21" name="20 Conector angular"/>
          <p:cNvCxnSpPr/>
          <p:nvPr/>
        </p:nvCxnSpPr>
        <p:spPr>
          <a:xfrm>
            <a:off x="5724128" y="4149080"/>
            <a:ext cx="432048" cy="12700"/>
          </a:xfrm>
          <a:prstGeom prst="bentConnector3">
            <a:avLst>
              <a:gd name="adj1" fmla="val 50000"/>
            </a:avLst>
          </a:prstGeom>
          <a:noFill/>
          <a:ln w="762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39000" dist="25400" dir="5400000" rotWithShape="0">
              <a:sysClr val="windowText" lastClr="000000">
                <a:shade val="33000"/>
                <a:alpha val="83000"/>
              </a:sysClr>
            </a:outerShdw>
          </a:effectLst>
        </p:spPr>
      </p:cxnSp>
      <p:sp>
        <p:nvSpPr>
          <p:cNvPr id="17" name="16 CuadroTexto"/>
          <p:cNvSpPr txBox="1"/>
          <p:nvPr/>
        </p:nvSpPr>
        <p:spPr>
          <a:xfrm>
            <a:off x="6156176" y="2492896"/>
            <a:ext cx="2699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/>
              <a:t>5/2x30= 75=75k</a:t>
            </a:r>
            <a:r>
              <a:rPr lang="es-MX" sz="2400" dirty="0" smtClean="0">
                <a:solidFill>
                  <a:srgbClr val="FF0000"/>
                </a:solidFill>
              </a:rPr>
              <a:t>+</a:t>
            </a:r>
          </a:p>
          <a:p>
            <a:pPr algn="just"/>
            <a:endParaRPr lang="es-MX" sz="2400" dirty="0" smtClean="0"/>
          </a:p>
          <a:p>
            <a:pPr algn="just"/>
            <a:r>
              <a:rPr lang="es-MX" sz="2400" dirty="0" smtClean="0"/>
              <a:t>4/3x30=40= 40k</a:t>
            </a:r>
          </a:p>
          <a:p>
            <a:pPr algn="just"/>
            <a:endParaRPr lang="es-MX" sz="2400" dirty="0" smtClean="0"/>
          </a:p>
          <a:p>
            <a:pPr algn="just"/>
            <a:r>
              <a:rPr lang="es-MX" sz="2400" dirty="0" smtClean="0"/>
              <a:t>3/5x30=18= 18k</a:t>
            </a:r>
          </a:p>
        </p:txBody>
      </p:sp>
      <p:cxnSp>
        <p:nvCxnSpPr>
          <p:cNvPr id="25" name="24 Conector recto"/>
          <p:cNvCxnSpPr/>
          <p:nvPr/>
        </p:nvCxnSpPr>
        <p:spPr>
          <a:xfrm>
            <a:off x="7884368" y="4509120"/>
            <a:ext cx="785818" cy="1588"/>
          </a:xfrm>
          <a:prstGeom prst="line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</a:ln>
          <a:effectLst>
            <a:outerShdw blurRad="39000" dist="25400" dir="5400000" rotWithShape="0">
              <a:sysClr val="windowText" lastClr="000000">
                <a:shade val="33000"/>
                <a:alpha val="83000"/>
              </a:sysClr>
            </a:outerShdw>
          </a:effectLst>
        </p:spPr>
      </p:cxnSp>
      <p:cxnSp>
        <p:nvCxnSpPr>
          <p:cNvPr id="27" name="26 Conector recto de flecha"/>
          <p:cNvCxnSpPr/>
          <p:nvPr/>
        </p:nvCxnSpPr>
        <p:spPr>
          <a:xfrm flipH="1">
            <a:off x="8100392" y="4581128"/>
            <a:ext cx="144016" cy="43204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CuadroTexto"/>
          <p:cNvSpPr txBox="1"/>
          <p:nvPr/>
        </p:nvSpPr>
        <p:spPr>
          <a:xfrm>
            <a:off x="6588224" y="494116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	</a:t>
            </a:r>
            <a:r>
              <a:rPr lang="es-MX" sz="2800" b="1" dirty="0" smtClean="0">
                <a:solidFill>
                  <a:schemeClr val="tx2">
                    <a:lumMod val="75000"/>
                  </a:schemeClr>
                </a:solidFill>
              </a:rPr>
              <a:t>133k</a:t>
            </a:r>
            <a:endParaRPr lang="es-MX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43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animBg="1"/>
      <p:bldP spid="7" grpId="0"/>
      <p:bldP spid="8" grpId="0"/>
      <p:bldP spid="9" grpId="0"/>
      <p:bldP spid="10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268760"/>
            <a:ext cx="6196405" cy="3603812"/>
          </a:xfrm>
        </p:spPr>
        <p:txBody>
          <a:bodyPr/>
          <a:lstStyle/>
          <a:p>
            <a:r>
              <a:rPr lang="es-MX" sz="4000" dirty="0" smtClean="0">
                <a:ln w="28575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D55D82"/>
                </a:solidFill>
              </a:rPr>
              <a:t>LUEGO:</a:t>
            </a:r>
          </a:p>
          <a:p>
            <a:pPr>
              <a:buNone/>
            </a:pPr>
            <a:r>
              <a:rPr lang="es-MX" dirty="0" smtClean="0">
                <a:ln w="28575">
                  <a:solidFill>
                    <a:schemeClr val="tx1"/>
                  </a:solidFill>
                </a:ln>
              </a:rPr>
              <a:t>   </a:t>
            </a:r>
            <a:r>
              <a:rPr lang="es-MX" sz="2800" kern="0" dirty="0" smtClean="0">
                <a:solidFill>
                  <a:sysClr val="windowText" lastClr="000000"/>
                </a:solidFill>
              </a:rPr>
              <a:t>133K=5320</a:t>
            </a:r>
          </a:p>
          <a:p>
            <a:pPr>
              <a:buNone/>
            </a:pPr>
            <a:r>
              <a:rPr lang="es-MX" sz="2800" kern="0" dirty="0" smtClean="0">
                <a:solidFill>
                  <a:sysClr val="windowText" lastClr="000000"/>
                </a:solidFill>
              </a:rPr>
              <a:t>           K=40	</a:t>
            </a:r>
          </a:p>
          <a:p>
            <a:pPr>
              <a:buNone/>
            </a:pPr>
            <a:r>
              <a:rPr lang="es-MX" sz="2800" kern="0" dirty="0" smtClean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        </a:t>
            </a:r>
            <a:endParaRPr lang="es-MX" sz="2800" dirty="0" smtClean="0">
              <a:ln w="3175">
                <a:solidFill>
                  <a:schemeClr val="tx1"/>
                </a:solidFill>
              </a:ln>
            </a:endParaRPr>
          </a:p>
          <a:p>
            <a:pPr>
              <a:buNone/>
            </a:pPr>
            <a:endParaRPr lang="es-MX" dirty="0" smtClean="0">
              <a:ln w="28575">
                <a:solidFill>
                  <a:schemeClr val="tx1"/>
                </a:solidFill>
              </a:ln>
            </a:endParaRPr>
          </a:p>
          <a:p>
            <a:endParaRPr lang="es-MX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707904" y="1844824"/>
            <a:ext cx="0" cy="230425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>
          <a:xfrm>
            <a:off x="3923928" y="177281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2800" dirty="0" smtClean="0"/>
              <a:t>Piden: las partes correspondientes</a:t>
            </a:r>
          </a:p>
          <a:p>
            <a:pPr algn="just"/>
            <a:r>
              <a:rPr lang="es-MX" sz="2800" dirty="0" smtClean="0"/>
              <a:t>A= 3000</a:t>
            </a:r>
          </a:p>
          <a:p>
            <a:pPr algn="just"/>
            <a:r>
              <a:rPr lang="es-MX" sz="2800" dirty="0" smtClean="0"/>
              <a:t>B= 1600</a:t>
            </a:r>
          </a:p>
          <a:p>
            <a:pPr algn="just"/>
            <a:r>
              <a:rPr lang="es-MX" sz="2800" dirty="0" smtClean="0"/>
              <a:t>C= 720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314096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909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quarter" idx="14"/>
          </p:nvPr>
        </p:nvSpPr>
        <p:spPr>
          <a:xfrm>
            <a:off x="646658" y="2780928"/>
            <a:ext cx="5005462" cy="29958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MX" sz="3200" dirty="0" smtClean="0">
                <a:solidFill>
                  <a:schemeClr val="bg1"/>
                </a:solidFill>
                <a:latin typeface="Comic Sans MS" pitchFamily="66" charset="0"/>
              </a:rPr>
              <a:t>La regla de compañía es un caso especial de reparto proporcional .Consiste en repartir las utilidades o las perdidas de una sociedad .</a:t>
            </a:r>
            <a:endParaRPr lang="es-MX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3"/>
          </p:nvPr>
        </p:nvGraphicFramePr>
        <p:xfrm>
          <a:off x="-642974" y="714356"/>
          <a:ext cx="5786446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8 Imagen" descr="gar10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56176" y="2996952"/>
            <a:ext cx="2250554" cy="3108577"/>
          </a:xfrm>
          <a:prstGeom prst="rect">
            <a:avLst/>
          </a:prstGeom>
        </p:spPr>
      </p:pic>
      <p:pic>
        <p:nvPicPr>
          <p:cNvPr id="5" name="02 - Kilometro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850109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630813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28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2976" y="785794"/>
            <a:ext cx="6965245" cy="1202485"/>
          </a:xfrm>
        </p:spPr>
        <p:txBody>
          <a:bodyPr>
            <a:normAutofit/>
          </a:bodyPr>
          <a:lstStyle/>
          <a:p>
            <a:r>
              <a:rPr lang="es-MX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Sean las magnitudes: </a:t>
            </a:r>
            <a:r>
              <a:rPr lang="es-MX" sz="3200" dirty="0" smtClean="0">
                <a:solidFill>
                  <a:srgbClr val="FFFF00"/>
                </a:solidFill>
              </a:rPr>
              <a:t>ganancia , capital , tiempo entonces</a:t>
            </a:r>
            <a:endParaRPr lang="es-MX" sz="3200" dirty="0">
              <a:solidFill>
                <a:srgbClr val="FFFF0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71538" y="2143116"/>
            <a:ext cx="3214710" cy="1285884"/>
          </a:xfrm>
        </p:spPr>
        <p:txBody>
          <a:bodyPr>
            <a:normAutofit/>
          </a:bodyPr>
          <a:lstStyle/>
          <a:p>
            <a:r>
              <a:rPr lang="es-MX" sz="2800" dirty="0" smtClean="0">
                <a:solidFill>
                  <a:schemeClr val="bg1"/>
                </a:solidFill>
                <a:latin typeface="Comic Sans MS" pitchFamily="66" charset="0"/>
              </a:rPr>
              <a:t>D.P</a:t>
            </a:r>
            <a:endParaRPr lang="es-MX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3"/>
          </p:nvPr>
        </p:nvSpPr>
        <p:spPr>
          <a:xfrm>
            <a:off x="5072066" y="2714620"/>
            <a:ext cx="3643338" cy="965836"/>
          </a:xfrm>
        </p:spPr>
        <p:txBody>
          <a:bodyPr>
            <a:normAutofit fontScale="55000" lnSpcReduction="20000"/>
          </a:bodyPr>
          <a:lstStyle/>
          <a:p>
            <a:endParaRPr lang="es-MX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s-MX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s-MX" sz="5100" dirty="0" smtClean="0">
                <a:solidFill>
                  <a:schemeClr val="bg1"/>
                </a:solidFill>
                <a:latin typeface="Comic Sans MS" pitchFamily="66" charset="0"/>
              </a:rPr>
              <a:t>D.P</a:t>
            </a:r>
          </a:p>
          <a:p>
            <a:endParaRPr lang="es-MX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s-MX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quarter" idx="13"/>
          </p:nvPr>
        </p:nvGraphicFramePr>
        <p:xfrm>
          <a:off x="1142976" y="3071810"/>
          <a:ext cx="3227388" cy="2779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7 Marcador de contenido"/>
          <p:cNvGraphicFramePr>
            <a:graphicFrameLocks noGrp="1"/>
          </p:cNvGraphicFramePr>
          <p:nvPr>
            <p:ph sz="quarter" idx="14"/>
          </p:nvPr>
        </p:nvGraphicFramePr>
        <p:xfrm>
          <a:off x="5143504" y="3143248"/>
          <a:ext cx="3227388" cy="2779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3697600698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1FB971-E753-422B-B4C9-C4C72C361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221FB971-E753-422B-B4C9-C4C72C361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221FB971-E753-422B-B4C9-C4C72C361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3A70F6-D4F1-4BF2-8101-E214D2A7B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CB3A70F6-D4F1-4BF2-8101-E214D2A7B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CB3A70F6-D4F1-4BF2-8101-E214D2A7B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5EFF720-C6F5-481A-BF4A-C90DC909C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graphicEl>
                                              <a:dgm id="{75EFF720-C6F5-481A-BF4A-C90DC909C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75EFF720-C6F5-481A-BF4A-C90DC909C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6A01E77-93D1-4E32-892C-9E76BDC05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dgm id="{56A01E77-93D1-4E32-892C-9E76BDC05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56A01E77-93D1-4E32-892C-9E76BDC05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Sub>
          <a:bldDgm bld="one"/>
        </p:bldSub>
      </p:bldGraphic>
      <p:bldGraphic spid="8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429</TotalTime>
  <Words>462</Words>
  <Application>Microsoft Office PowerPoint</Application>
  <PresentationFormat>Presentación en pantalla (4:3)</PresentationFormat>
  <Paragraphs>156</Paragraphs>
  <Slides>17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Chincheta</vt:lpstr>
      <vt:lpstr>2_Chincheta</vt:lpstr>
      <vt:lpstr>3_Chincheta</vt:lpstr>
      <vt:lpstr>4_Chincheta</vt:lpstr>
      <vt:lpstr>5_Chincheta</vt:lpstr>
      <vt:lpstr>6_Chincheta</vt:lpstr>
      <vt:lpstr>Diapositiva 1</vt:lpstr>
      <vt:lpstr>Definición</vt:lpstr>
      <vt:lpstr>Reparto simple</vt:lpstr>
      <vt:lpstr>SOLUCIÓN:</vt:lpstr>
      <vt:lpstr>Reparto compuesto</vt:lpstr>
      <vt:lpstr>SOLUCIÓN:</vt:lpstr>
      <vt:lpstr>Diapositiva 7</vt:lpstr>
      <vt:lpstr>Diapositiva 8</vt:lpstr>
      <vt:lpstr>Sean las magnitudes: ganancia , capital , tiempo entonces</vt:lpstr>
      <vt:lpstr>Luego respecto a sus valores</vt:lpstr>
      <vt:lpstr>Ejemplo:</vt:lpstr>
      <vt:lpstr>Apliquemos :</vt:lpstr>
      <vt:lpstr>EJERCICIOS</vt:lpstr>
      <vt:lpstr>EJERCICIO N°1</vt:lpstr>
      <vt:lpstr>EJERCICIO n°2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Administrador</dc:creator>
  <cp:lastModifiedBy>Diego</cp:lastModifiedBy>
  <cp:revision>48</cp:revision>
  <dcterms:created xsi:type="dcterms:W3CDTF">2012-06-02T05:27:54Z</dcterms:created>
  <dcterms:modified xsi:type="dcterms:W3CDTF">2012-06-19T19:50:58Z</dcterms:modified>
</cp:coreProperties>
</file>